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sldIdLst>
    <p:sldId id="256" r:id="rId2"/>
    <p:sldId id="336" r:id="rId3"/>
    <p:sldId id="369" r:id="rId4"/>
    <p:sldId id="368" r:id="rId5"/>
    <p:sldId id="422" r:id="rId6"/>
    <p:sldId id="423" r:id="rId7"/>
    <p:sldId id="487" r:id="rId8"/>
    <p:sldId id="424" r:id="rId9"/>
    <p:sldId id="479" r:id="rId10"/>
    <p:sldId id="480" r:id="rId11"/>
    <p:sldId id="488" r:id="rId12"/>
    <p:sldId id="481" r:id="rId13"/>
    <p:sldId id="482" r:id="rId14"/>
    <p:sldId id="486" r:id="rId15"/>
    <p:sldId id="483" r:id="rId16"/>
    <p:sldId id="485" r:id="rId17"/>
    <p:sldId id="376" r:id="rId18"/>
    <p:sldId id="411" r:id="rId19"/>
    <p:sldId id="380" r:id="rId20"/>
    <p:sldId id="381" r:id="rId21"/>
    <p:sldId id="473" r:id="rId22"/>
    <p:sldId id="373" r:id="rId23"/>
    <p:sldId id="413" r:id="rId24"/>
    <p:sldId id="374" r:id="rId25"/>
    <p:sldId id="382" r:id="rId26"/>
    <p:sldId id="391" r:id="rId27"/>
    <p:sldId id="452" r:id="rId28"/>
    <p:sldId id="489" r:id="rId29"/>
    <p:sldId id="490" r:id="rId30"/>
    <p:sldId id="392" r:id="rId31"/>
    <p:sldId id="448" r:id="rId32"/>
    <p:sldId id="449" r:id="rId33"/>
    <p:sldId id="450" r:id="rId34"/>
    <p:sldId id="451" r:id="rId35"/>
    <p:sldId id="453" r:id="rId36"/>
    <p:sldId id="454" r:id="rId37"/>
    <p:sldId id="455" r:id="rId38"/>
    <p:sldId id="491" r:id="rId39"/>
    <p:sldId id="505" r:id="rId40"/>
    <p:sldId id="456" r:id="rId41"/>
    <p:sldId id="393" r:id="rId42"/>
    <p:sldId id="474" r:id="rId43"/>
    <p:sldId id="494" r:id="rId44"/>
    <p:sldId id="492" r:id="rId45"/>
    <p:sldId id="493" r:id="rId46"/>
    <p:sldId id="475" r:id="rId47"/>
    <p:sldId id="405" r:id="rId48"/>
    <p:sldId id="457" r:id="rId49"/>
    <p:sldId id="458" r:id="rId50"/>
    <p:sldId id="462" r:id="rId51"/>
    <p:sldId id="506" r:id="rId52"/>
    <p:sldId id="507" r:id="rId53"/>
    <p:sldId id="459" r:id="rId54"/>
    <p:sldId id="460" r:id="rId55"/>
    <p:sldId id="461" r:id="rId56"/>
    <p:sldId id="477" r:id="rId57"/>
    <p:sldId id="478" r:id="rId58"/>
    <p:sldId id="390" r:id="rId59"/>
    <p:sldId id="498" r:id="rId60"/>
    <p:sldId id="436" r:id="rId61"/>
    <p:sldId id="437" r:id="rId62"/>
    <p:sldId id="438" r:id="rId63"/>
    <p:sldId id="499" r:id="rId64"/>
    <p:sldId id="439" r:id="rId65"/>
    <p:sldId id="440" r:id="rId66"/>
    <p:sldId id="441" r:id="rId67"/>
    <p:sldId id="442" r:id="rId68"/>
    <p:sldId id="446" r:id="rId69"/>
    <p:sldId id="444" r:id="rId70"/>
    <p:sldId id="445" r:id="rId71"/>
    <p:sldId id="418" r:id="rId72"/>
    <p:sldId id="419" r:id="rId73"/>
    <p:sldId id="463" r:id="rId74"/>
    <p:sldId id="470" r:id="rId75"/>
    <p:sldId id="464" r:id="rId76"/>
    <p:sldId id="465" r:id="rId77"/>
    <p:sldId id="466" r:id="rId78"/>
    <p:sldId id="467" r:id="rId79"/>
    <p:sldId id="468" r:id="rId80"/>
    <p:sldId id="471" r:id="rId81"/>
    <p:sldId id="472" r:id="rId82"/>
    <p:sldId id="500" r:id="rId83"/>
    <p:sldId id="501" r:id="rId84"/>
    <p:sldId id="497" r:id="rId85"/>
    <p:sldId id="502" r:id="rId86"/>
    <p:sldId id="504" r:id="rId87"/>
    <p:sldId id="503" r:id="rId88"/>
    <p:sldId id="428" r:id="rId89"/>
    <p:sldId id="42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91945" autoAdjust="0"/>
  </p:normalViewPr>
  <p:slideViewPr>
    <p:cSldViewPr>
      <p:cViewPr>
        <p:scale>
          <a:sx n="80" d="100"/>
          <a:sy n="80" d="100"/>
        </p:scale>
        <p:origin x="-10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man%20Rashidi\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99768910742698E-2"/>
          <c:y val="3.8550415573053366E-2"/>
          <c:w val="0.79879789287942382"/>
          <c:h val="0.80154800962379702"/>
        </c:manualLayout>
      </c:layout>
      <c:scatterChart>
        <c:scatterStyle val="smoothMarker"/>
        <c:varyColors val="0"/>
        <c:ser>
          <c:idx val="1"/>
          <c:order val="0"/>
          <c:tx>
            <c:v>Pebble</c:v>
          </c:tx>
          <c:marker>
            <c:symbol val="none"/>
          </c:marker>
          <c:xVal>
            <c:numRef>
              <c:f>Sheet1!$A$2:$A$21</c:f>
              <c:numCache>
                <c:formatCode>General</c:formatCode>
                <c:ptCount val="20"/>
                <c:pt idx="0">
                  <c:v>0</c:v>
                </c:pt>
                <c:pt idx="1">
                  <c:v>1.9230799999999999</c:v>
                </c:pt>
                <c:pt idx="2">
                  <c:v>3.5384600000000002</c:v>
                </c:pt>
                <c:pt idx="3">
                  <c:v>4.69231</c:v>
                </c:pt>
                <c:pt idx="4">
                  <c:v>6.2307699999999997</c:v>
                </c:pt>
                <c:pt idx="5">
                  <c:v>8</c:v>
                </c:pt>
                <c:pt idx="6">
                  <c:v>10.1538</c:v>
                </c:pt>
                <c:pt idx="7">
                  <c:v>11.8462</c:v>
                </c:pt>
                <c:pt idx="8">
                  <c:v>13.9231</c:v>
                </c:pt>
                <c:pt idx="9">
                  <c:v>16</c:v>
                </c:pt>
                <c:pt idx="10">
                  <c:v>17.692299999999999</c:v>
                </c:pt>
                <c:pt idx="11">
                  <c:v>18.923100000000002</c:v>
                </c:pt>
                <c:pt idx="12">
                  <c:v>21.461500000000001</c:v>
                </c:pt>
                <c:pt idx="13">
                  <c:v>23.307700000000001</c:v>
                </c:pt>
                <c:pt idx="14">
                  <c:v>26.461500000000001</c:v>
                </c:pt>
                <c:pt idx="15">
                  <c:v>30</c:v>
                </c:pt>
                <c:pt idx="16">
                  <c:v>33.461500000000001</c:v>
                </c:pt>
                <c:pt idx="17">
                  <c:v>35.769199999999998</c:v>
                </c:pt>
                <c:pt idx="18">
                  <c:v>37.692300000000003</c:v>
                </c:pt>
                <c:pt idx="19">
                  <c:v>39.538499999999999</c:v>
                </c:pt>
              </c:numCache>
            </c:numRef>
          </c:xVal>
          <c:yVal>
            <c:numRef>
              <c:f>Sheet1!$B$2:$B$21</c:f>
              <c:numCache>
                <c:formatCode>General</c:formatCode>
                <c:ptCount val="20"/>
                <c:pt idx="0">
                  <c:v>35.154400000000003</c:v>
                </c:pt>
                <c:pt idx="1">
                  <c:v>34.56</c:v>
                </c:pt>
                <c:pt idx="2">
                  <c:v>36.39</c:v>
                </c:pt>
                <c:pt idx="3">
                  <c:v>39.1265</c:v>
                </c:pt>
                <c:pt idx="4">
                  <c:v>43.38</c:v>
                </c:pt>
                <c:pt idx="5">
                  <c:v>50</c:v>
                </c:pt>
                <c:pt idx="6">
                  <c:v>57</c:v>
                </c:pt>
                <c:pt idx="7">
                  <c:v>63.42</c:v>
                </c:pt>
                <c:pt idx="8">
                  <c:v>69.19</c:v>
                </c:pt>
                <c:pt idx="9">
                  <c:v>73.45</c:v>
                </c:pt>
                <c:pt idx="10">
                  <c:v>74.98</c:v>
                </c:pt>
                <c:pt idx="11">
                  <c:v>75.597899999999996</c:v>
                </c:pt>
                <c:pt idx="12">
                  <c:v>73.799000000000007</c:v>
                </c:pt>
                <c:pt idx="13">
                  <c:v>70.78</c:v>
                </c:pt>
                <c:pt idx="14">
                  <c:v>63.83</c:v>
                </c:pt>
                <c:pt idx="15">
                  <c:v>55</c:v>
                </c:pt>
                <c:pt idx="16">
                  <c:v>48.435299999999998</c:v>
                </c:pt>
                <c:pt idx="17">
                  <c:v>46.33</c:v>
                </c:pt>
                <c:pt idx="18">
                  <c:v>44.831000000000003</c:v>
                </c:pt>
                <c:pt idx="19">
                  <c:v>41.814700000000002</c:v>
                </c:pt>
              </c:numCache>
            </c:numRef>
          </c:yVal>
          <c:smooth val="1"/>
        </c:ser>
        <c:ser>
          <c:idx val="0"/>
          <c:order val="1"/>
          <c:tx>
            <c:v>Sand</c:v>
          </c:tx>
          <c:marker>
            <c:symbol val="none"/>
          </c:marker>
          <c:xVal>
            <c:numRef>
              <c:f>Sheet1!$C$2:$C$16</c:f>
              <c:numCache>
                <c:formatCode>General</c:formatCode>
                <c:ptCount val="15"/>
                <c:pt idx="0">
                  <c:v>0</c:v>
                </c:pt>
                <c:pt idx="1">
                  <c:v>1.9230799999999999</c:v>
                </c:pt>
                <c:pt idx="2">
                  <c:v>4.30769</c:v>
                </c:pt>
                <c:pt idx="3">
                  <c:v>7.38462</c:v>
                </c:pt>
                <c:pt idx="4">
                  <c:v>10.384600000000001</c:v>
                </c:pt>
                <c:pt idx="5">
                  <c:v>13.8462</c:v>
                </c:pt>
                <c:pt idx="6">
                  <c:v>16.923100000000002</c:v>
                </c:pt>
                <c:pt idx="7">
                  <c:v>18.769200000000001</c:v>
                </c:pt>
                <c:pt idx="8">
                  <c:v>22.923100000000002</c:v>
                </c:pt>
                <c:pt idx="9">
                  <c:v>27.538499999999999</c:v>
                </c:pt>
                <c:pt idx="10">
                  <c:v>30.230799999999999</c:v>
                </c:pt>
                <c:pt idx="11">
                  <c:v>33.230800000000002</c:v>
                </c:pt>
                <c:pt idx="12">
                  <c:v>36.461500000000001</c:v>
                </c:pt>
                <c:pt idx="13">
                  <c:v>38</c:v>
                </c:pt>
                <c:pt idx="14">
                  <c:v>39.615400000000001</c:v>
                </c:pt>
              </c:numCache>
            </c:numRef>
          </c:xVal>
          <c:yVal>
            <c:numRef>
              <c:f>Sheet1!$D$2:$D$16</c:f>
              <c:numCache>
                <c:formatCode>General</c:formatCode>
                <c:ptCount val="15"/>
                <c:pt idx="0">
                  <c:v>36.67</c:v>
                </c:pt>
                <c:pt idx="1">
                  <c:v>37.590000000000003</c:v>
                </c:pt>
                <c:pt idx="2">
                  <c:v>42.45</c:v>
                </c:pt>
                <c:pt idx="3">
                  <c:v>52.48</c:v>
                </c:pt>
                <c:pt idx="4">
                  <c:v>64.92</c:v>
                </c:pt>
                <c:pt idx="5">
                  <c:v>76.468000000000004</c:v>
                </c:pt>
                <c:pt idx="6">
                  <c:v>81.03</c:v>
                </c:pt>
                <c:pt idx="7">
                  <c:v>81.349999999999994</c:v>
                </c:pt>
                <c:pt idx="8">
                  <c:v>75</c:v>
                </c:pt>
                <c:pt idx="9">
                  <c:v>58.39</c:v>
                </c:pt>
                <c:pt idx="10">
                  <c:v>51.137999999999998</c:v>
                </c:pt>
                <c:pt idx="11">
                  <c:v>45.1</c:v>
                </c:pt>
                <c:pt idx="12">
                  <c:v>41.18</c:v>
                </c:pt>
                <c:pt idx="13">
                  <c:v>39.369999999999997</c:v>
                </c:pt>
                <c:pt idx="14">
                  <c:v>36.659999999999997</c:v>
                </c:pt>
              </c:numCache>
            </c:numRef>
          </c:yVal>
          <c:smooth val="1"/>
        </c:ser>
        <c:dLbls>
          <c:showLegendKey val="0"/>
          <c:showVal val="0"/>
          <c:showCatName val="0"/>
          <c:showSerName val="0"/>
          <c:showPercent val="0"/>
          <c:showBubbleSize val="0"/>
        </c:dLbls>
        <c:axId val="103673216"/>
        <c:axId val="103673792"/>
      </c:scatterChart>
      <c:valAx>
        <c:axId val="103673216"/>
        <c:scaling>
          <c:orientation val="minMax"/>
          <c:max val="40"/>
          <c:min val="0"/>
        </c:scaling>
        <c:delete val="0"/>
        <c:axPos val="b"/>
        <c:numFmt formatCode="General" sourceLinked="1"/>
        <c:majorTickMark val="out"/>
        <c:minorTickMark val="none"/>
        <c:tickLblPos val="nextTo"/>
        <c:spPr>
          <a:ln>
            <a:solidFill>
              <a:schemeClr val="tx1"/>
            </a:solidFill>
          </a:ln>
        </c:spPr>
        <c:crossAx val="103673792"/>
        <c:crosses val="autoZero"/>
        <c:crossBetween val="midCat"/>
        <c:majorUnit val="2.5"/>
      </c:valAx>
      <c:valAx>
        <c:axId val="103673792"/>
        <c:scaling>
          <c:orientation val="minMax"/>
        </c:scaling>
        <c:delete val="0"/>
        <c:axPos val="l"/>
        <c:majorGridlines>
          <c:spPr>
            <a:ln>
              <a:noFill/>
            </a:ln>
          </c:spPr>
        </c:majorGridlines>
        <c:numFmt formatCode="General" sourceLinked="1"/>
        <c:majorTickMark val="out"/>
        <c:minorTickMark val="none"/>
        <c:tickLblPos val="nextTo"/>
        <c:spPr>
          <a:ln>
            <a:solidFill>
              <a:schemeClr val="tx1"/>
            </a:solidFill>
          </a:ln>
        </c:spPr>
        <c:txPr>
          <a:bodyPr/>
          <a:lstStyle/>
          <a:p>
            <a:pPr>
              <a:defRPr sz="1200">
                <a:latin typeface="Times New Roman" panose="02020603050405020304" pitchFamily="18" charset="0"/>
                <a:cs typeface="Times New Roman" panose="02020603050405020304" pitchFamily="18" charset="0"/>
              </a:defRPr>
            </a:pPr>
            <a:endParaRPr lang="en-US"/>
          </a:p>
        </c:txPr>
        <c:crossAx val="103673216"/>
        <c:crosses val="autoZero"/>
        <c:crossBetween val="midCat"/>
      </c:valAx>
      <c:spPr>
        <a:ln w="12700">
          <a:solidFill>
            <a:schemeClr val="tx1"/>
          </a:solidFill>
        </a:ln>
      </c:spPr>
    </c:plotArea>
    <c:legend>
      <c:legendPos val="r"/>
      <c:layout>
        <c:manualLayout>
          <c:xMode val="edge"/>
          <c:yMode val="edge"/>
          <c:x val="6.8128952235400997E-2"/>
          <c:y val="9.3462106299212602E-2"/>
          <c:w val="0.13791849858430141"/>
          <c:h val="0.16349081364829396"/>
        </c:manualLayou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drawings/drawing1.xml><?xml version="1.0" encoding="utf-8"?>
<c:userShapes xmlns:c="http://schemas.openxmlformats.org/drawingml/2006/chart">
  <cdr:relSizeAnchor xmlns:cdr="http://schemas.openxmlformats.org/drawingml/2006/chartDrawing">
    <cdr:from>
      <cdr:x>0</cdr:x>
      <cdr:y>0.88724</cdr:y>
    </cdr:from>
    <cdr:to>
      <cdr:x>0.07968</cdr:x>
      <cdr:y>0.95391</cdr:y>
    </cdr:to>
    <cdr:sp macro="" textlink="">
      <cdr:nvSpPr>
        <cdr:cNvPr id="2" name="TextBox 1"/>
        <cdr:cNvSpPr txBox="1"/>
      </cdr:nvSpPr>
      <cdr:spPr>
        <a:xfrm xmlns:a="http://schemas.openxmlformats.org/drawingml/2006/main" rot="19326466">
          <a:off x="0" y="3245162"/>
          <a:ext cx="539639" cy="24385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800" b="1">
              <a:latin typeface="Times New Roman" panose="02020603050405020304" pitchFamily="18" charset="0"/>
              <a:cs typeface="Times New Roman" panose="02020603050405020304" pitchFamily="18" charset="0"/>
            </a:rPr>
            <a:t>6: 00 AM</a:t>
          </a:r>
        </a:p>
      </cdr:txBody>
    </cdr:sp>
  </cdr:relSizeAnchor>
  <cdr:relSizeAnchor xmlns:cdr="http://schemas.openxmlformats.org/drawingml/2006/chartDrawing">
    <cdr:from>
      <cdr:x>0.03985</cdr:x>
      <cdr:y>0.88724</cdr:y>
    </cdr:from>
    <cdr:to>
      <cdr:x>0.11953</cdr:x>
      <cdr:y>0.95391</cdr:y>
    </cdr:to>
    <cdr:sp macro="" textlink="">
      <cdr:nvSpPr>
        <cdr:cNvPr id="3" name="TextBox 1"/>
        <cdr:cNvSpPr txBox="1"/>
      </cdr:nvSpPr>
      <cdr:spPr>
        <a:xfrm xmlns:a="http://schemas.openxmlformats.org/drawingml/2006/main" rot="19326466">
          <a:off x="269875" y="3245161"/>
          <a:ext cx="539639"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7: 00 AM</a:t>
          </a:r>
        </a:p>
      </cdr:txBody>
    </cdr:sp>
  </cdr:relSizeAnchor>
  <cdr:relSizeAnchor xmlns:cdr="http://schemas.openxmlformats.org/drawingml/2006/chartDrawing">
    <cdr:from>
      <cdr:x>0.09048</cdr:x>
      <cdr:y>0.89505</cdr:y>
    </cdr:from>
    <cdr:to>
      <cdr:x>0.17017</cdr:x>
      <cdr:y>0.96172</cdr:y>
    </cdr:to>
    <cdr:sp macro="" textlink="">
      <cdr:nvSpPr>
        <cdr:cNvPr id="4" name="TextBox 1"/>
        <cdr:cNvSpPr txBox="1"/>
      </cdr:nvSpPr>
      <cdr:spPr>
        <a:xfrm xmlns:a="http://schemas.openxmlformats.org/drawingml/2006/main" rot="19326466">
          <a:off x="612775" y="3273737"/>
          <a:ext cx="539639"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8: 00 AM</a:t>
          </a:r>
        </a:p>
      </cdr:txBody>
    </cdr:sp>
  </cdr:relSizeAnchor>
  <cdr:relSizeAnchor xmlns:cdr="http://schemas.openxmlformats.org/drawingml/2006/chartDrawing">
    <cdr:from>
      <cdr:x>0.1383</cdr:x>
      <cdr:y>0.89505</cdr:y>
    </cdr:from>
    <cdr:to>
      <cdr:x>0.21799</cdr:x>
      <cdr:y>0.96172</cdr:y>
    </cdr:to>
    <cdr:sp macro="" textlink="">
      <cdr:nvSpPr>
        <cdr:cNvPr id="5" name="TextBox 1"/>
        <cdr:cNvSpPr txBox="1"/>
      </cdr:nvSpPr>
      <cdr:spPr>
        <a:xfrm xmlns:a="http://schemas.openxmlformats.org/drawingml/2006/main" rot="19326466">
          <a:off x="936625" y="3273737"/>
          <a:ext cx="539639"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9: 00 AM</a:t>
          </a:r>
        </a:p>
      </cdr:txBody>
    </cdr:sp>
  </cdr:relSizeAnchor>
  <cdr:relSizeAnchor xmlns:cdr="http://schemas.openxmlformats.org/drawingml/2006/chartDrawing">
    <cdr:from>
      <cdr:x>0.18254</cdr:x>
      <cdr:y>0.8892</cdr:y>
    </cdr:from>
    <cdr:to>
      <cdr:x>0.27252</cdr:x>
      <cdr:y>0.95587</cdr:y>
    </cdr:to>
    <cdr:sp macro="" textlink="">
      <cdr:nvSpPr>
        <cdr:cNvPr id="6" name="TextBox 1"/>
        <cdr:cNvSpPr txBox="1"/>
      </cdr:nvSpPr>
      <cdr:spPr>
        <a:xfrm xmlns:a="http://schemas.openxmlformats.org/drawingml/2006/main" rot="19326466">
          <a:off x="1236199"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10: 00 AM</a:t>
          </a:r>
        </a:p>
      </cdr:txBody>
    </cdr:sp>
  </cdr:relSizeAnchor>
  <cdr:relSizeAnchor xmlns:cdr="http://schemas.openxmlformats.org/drawingml/2006/chartDrawing">
    <cdr:from>
      <cdr:x>0.23535</cdr:x>
      <cdr:y>0.8892</cdr:y>
    </cdr:from>
    <cdr:to>
      <cdr:x>0.32533</cdr:x>
      <cdr:y>0.95587</cdr:y>
    </cdr:to>
    <cdr:sp macro="" textlink="">
      <cdr:nvSpPr>
        <cdr:cNvPr id="7" name="TextBox 1"/>
        <cdr:cNvSpPr txBox="1"/>
      </cdr:nvSpPr>
      <cdr:spPr>
        <a:xfrm xmlns:a="http://schemas.openxmlformats.org/drawingml/2006/main" rot="19326466">
          <a:off x="1593850"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11: 00 AM</a:t>
          </a:r>
        </a:p>
      </cdr:txBody>
    </cdr:sp>
  </cdr:relSizeAnchor>
  <cdr:relSizeAnchor xmlns:cdr="http://schemas.openxmlformats.org/drawingml/2006/chartDrawing">
    <cdr:from>
      <cdr:x>0.28317</cdr:x>
      <cdr:y>0.8892</cdr:y>
    </cdr:from>
    <cdr:to>
      <cdr:x>0.37315</cdr:x>
      <cdr:y>0.95587</cdr:y>
    </cdr:to>
    <cdr:sp macro="" textlink="">
      <cdr:nvSpPr>
        <cdr:cNvPr id="8" name="TextBox 1"/>
        <cdr:cNvSpPr txBox="1"/>
      </cdr:nvSpPr>
      <cdr:spPr>
        <a:xfrm xmlns:a="http://schemas.openxmlformats.org/drawingml/2006/main" rot="19326466">
          <a:off x="1917699"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12: 00 AM</a:t>
          </a:r>
        </a:p>
      </cdr:txBody>
    </cdr:sp>
  </cdr:relSizeAnchor>
  <cdr:relSizeAnchor xmlns:cdr="http://schemas.openxmlformats.org/drawingml/2006/chartDrawing">
    <cdr:from>
      <cdr:x>0.33521</cdr:x>
      <cdr:y>0.88399</cdr:y>
    </cdr:from>
    <cdr:to>
      <cdr:x>0.42519</cdr:x>
      <cdr:y>0.95066</cdr:y>
    </cdr:to>
    <cdr:sp macro="" textlink="">
      <cdr:nvSpPr>
        <cdr:cNvPr id="9" name="TextBox 1"/>
        <cdr:cNvSpPr txBox="1"/>
      </cdr:nvSpPr>
      <cdr:spPr>
        <a:xfrm xmlns:a="http://schemas.openxmlformats.org/drawingml/2006/main" rot="19326466">
          <a:off x="2270125" y="3233273"/>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1: 00 PM</a:t>
          </a:r>
        </a:p>
      </cdr:txBody>
    </cdr:sp>
  </cdr:relSizeAnchor>
  <cdr:relSizeAnchor xmlns:cdr="http://schemas.openxmlformats.org/drawingml/2006/chartDrawing">
    <cdr:from>
      <cdr:x>0.38444</cdr:x>
      <cdr:y>0.88659</cdr:y>
    </cdr:from>
    <cdr:to>
      <cdr:x>0.47441</cdr:x>
      <cdr:y>0.95326</cdr:y>
    </cdr:to>
    <cdr:sp macro="" textlink="">
      <cdr:nvSpPr>
        <cdr:cNvPr id="10" name="TextBox 1"/>
        <cdr:cNvSpPr txBox="1"/>
      </cdr:nvSpPr>
      <cdr:spPr>
        <a:xfrm xmlns:a="http://schemas.openxmlformats.org/drawingml/2006/main" rot="19326466">
          <a:off x="2603500" y="3242799"/>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Times New Roman" panose="02020603050405020304" pitchFamily="18" charset="0"/>
              <a:cs typeface="Times New Roman" panose="02020603050405020304" pitchFamily="18" charset="0"/>
            </a:rPr>
            <a:t>2: 00 PM</a:t>
          </a:r>
        </a:p>
      </cdr:txBody>
    </cdr:sp>
  </cdr:relSizeAnchor>
  <cdr:relSizeAnchor xmlns:cdr="http://schemas.openxmlformats.org/drawingml/2006/chartDrawing">
    <cdr:from>
      <cdr:x>0.42944</cdr:x>
      <cdr:y>0.8892</cdr:y>
    </cdr:from>
    <cdr:to>
      <cdr:x>0.51942</cdr:x>
      <cdr:y>0.95587</cdr:y>
    </cdr:to>
    <cdr:sp macro="" textlink="">
      <cdr:nvSpPr>
        <cdr:cNvPr id="11" name="TextBox 1"/>
        <cdr:cNvSpPr txBox="1"/>
      </cdr:nvSpPr>
      <cdr:spPr>
        <a:xfrm xmlns:a="http://schemas.openxmlformats.org/drawingml/2006/main" rot="19326466">
          <a:off x="2908301"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3: 00 PM</a:t>
          </a:r>
        </a:p>
      </cdr:txBody>
    </cdr:sp>
  </cdr:relSizeAnchor>
  <cdr:relSizeAnchor xmlns:cdr="http://schemas.openxmlformats.org/drawingml/2006/chartDrawing">
    <cdr:from>
      <cdr:x>0.48148</cdr:x>
      <cdr:y>0.8892</cdr:y>
    </cdr:from>
    <cdr:to>
      <cdr:x>0.57146</cdr:x>
      <cdr:y>0.95587</cdr:y>
    </cdr:to>
    <cdr:sp macro="" textlink="">
      <cdr:nvSpPr>
        <cdr:cNvPr id="12" name="TextBox 1"/>
        <cdr:cNvSpPr txBox="1"/>
      </cdr:nvSpPr>
      <cdr:spPr>
        <a:xfrm xmlns:a="http://schemas.openxmlformats.org/drawingml/2006/main" rot="19326466">
          <a:off x="3260725"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4: 00 PM</a:t>
          </a:r>
        </a:p>
      </cdr:txBody>
    </cdr:sp>
  </cdr:relSizeAnchor>
  <cdr:relSizeAnchor xmlns:cdr="http://schemas.openxmlformats.org/drawingml/2006/chartDrawing">
    <cdr:from>
      <cdr:x>0.53211</cdr:x>
      <cdr:y>0.88399</cdr:y>
    </cdr:from>
    <cdr:to>
      <cdr:x>0.62209</cdr:x>
      <cdr:y>0.95066</cdr:y>
    </cdr:to>
    <cdr:sp macro="" textlink="">
      <cdr:nvSpPr>
        <cdr:cNvPr id="13" name="TextBox 1"/>
        <cdr:cNvSpPr txBox="1"/>
      </cdr:nvSpPr>
      <cdr:spPr>
        <a:xfrm xmlns:a="http://schemas.openxmlformats.org/drawingml/2006/main" rot="19326466">
          <a:off x="3603626" y="3233273"/>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5: 00 PM</a:t>
          </a:r>
        </a:p>
      </cdr:txBody>
    </cdr:sp>
  </cdr:relSizeAnchor>
  <cdr:relSizeAnchor xmlns:cdr="http://schemas.openxmlformats.org/drawingml/2006/chartDrawing">
    <cdr:from>
      <cdr:x>0.57712</cdr:x>
      <cdr:y>0.8892</cdr:y>
    </cdr:from>
    <cdr:to>
      <cdr:x>0.6671</cdr:x>
      <cdr:y>0.95587</cdr:y>
    </cdr:to>
    <cdr:sp macro="" textlink="">
      <cdr:nvSpPr>
        <cdr:cNvPr id="14" name="TextBox 1"/>
        <cdr:cNvSpPr txBox="1"/>
      </cdr:nvSpPr>
      <cdr:spPr>
        <a:xfrm xmlns:a="http://schemas.openxmlformats.org/drawingml/2006/main" rot="19326466">
          <a:off x="3908424"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6: 00 PM</a:t>
          </a:r>
        </a:p>
      </cdr:txBody>
    </cdr:sp>
  </cdr:relSizeAnchor>
  <cdr:relSizeAnchor xmlns:cdr="http://schemas.openxmlformats.org/drawingml/2006/chartDrawing">
    <cdr:from>
      <cdr:x>0.63057</cdr:x>
      <cdr:y>0.8892</cdr:y>
    </cdr:from>
    <cdr:to>
      <cdr:x>0.72055</cdr:x>
      <cdr:y>0.95587</cdr:y>
    </cdr:to>
    <cdr:sp macro="" textlink="">
      <cdr:nvSpPr>
        <cdr:cNvPr id="15" name="TextBox 1"/>
        <cdr:cNvSpPr txBox="1"/>
      </cdr:nvSpPr>
      <cdr:spPr>
        <a:xfrm xmlns:a="http://schemas.openxmlformats.org/drawingml/2006/main" rot="19326466">
          <a:off x="4270375"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7: 00 PM</a:t>
          </a:r>
        </a:p>
      </cdr:txBody>
    </cdr:sp>
  </cdr:relSizeAnchor>
  <cdr:relSizeAnchor xmlns:cdr="http://schemas.openxmlformats.org/drawingml/2006/chartDrawing">
    <cdr:from>
      <cdr:x>0.67979</cdr:x>
      <cdr:y>0.8892</cdr:y>
    </cdr:from>
    <cdr:to>
      <cdr:x>0.76977</cdr:x>
      <cdr:y>0.95587</cdr:y>
    </cdr:to>
    <cdr:sp macro="" textlink="">
      <cdr:nvSpPr>
        <cdr:cNvPr id="16" name="TextBox 1"/>
        <cdr:cNvSpPr txBox="1"/>
      </cdr:nvSpPr>
      <cdr:spPr>
        <a:xfrm xmlns:a="http://schemas.openxmlformats.org/drawingml/2006/main" rot="19326466">
          <a:off x="4603748"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8: 00 PM</a:t>
          </a:r>
        </a:p>
      </cdr:txBody>
    </cdr:sp>
  </cdr:relSizeAnchor>
  <cdr:relSizeAnchor xmlns:cdr="http://schemas.openxmlformats.org/drawingml/2006/chartDrawing">
    <cdr:from>
      <cdr:x>0.73465</cdr:x>
      <cdr:y>0.88399</cdr:y>
    </cdr:from>
    <cdr:to>
      <cdr:x>0.82463</cdr:x>
      <cdr:y>0.95066</cdr:y>
    </cdr:to>
    <cdr:sp macro="" textlink="">
      <cdr:nvSpPr>
        <cdr:cNvPr id="17" name="TextBox 1"/>
        <cdr:cNvSpPr txBox="1"/>
      </cdr:nvSpPr>
      <cdr:spPr>
        <a:xfrm xmlns:a="http://schemas.openxmlformats.org/drawingml/2006/main" rot="19326466">
          <a:off x="4975226" y="323327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9: 00 PM</a:t>
          </a:r>
        </a:p>
      </cdr:txBody>
    </cdr:sp>
  </cdr:relSizeAnchor>
  <cdr:relSizeAnchor xmlns:cdr="http://schemas.openxmlformats.org/drawingml/2006/chartDrawing">
    <cdr:from>
      <cdr:x>0.77965</cdr:x>
      <cdr:y>0.8892</cdr:y>
    </cdr:from>
    <cdr:to>
      <cdr:x>0.86963</cdr:x>
      <cdr:y>0.95587</cdr:y>
    </cdr:to>
    <cdr:sp macro="" textlink="">
      <cdr:nvSpPr>
        <cdr:cNvPr id="18" name="TextBox 1"/>
        <cdr:cNvSpPr txBox="1"/>
      </cdr:nvSpPr>
      <cdr:spPr>
        <a:xfrm xmlns:a="http://schemas.openxmlformats.org/drawingml/2006/main" rot="19326466">
          <a:off x="5280024" y="3252324"/>
          <a:ext cx="609367" cy="24385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latin typeface="Times New Roman" panose="02020603050405020304" pitchFamily="18" charset="0"/>
              <a:cs typeface="Times New Roman" panose="02020603050405020304" pitchFamily="18" charset="0"/>
            </a:rPr>
            <a:t>10: 00 PM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D7DCA-4394-407F-892D-0F7FD81210E0}" type="datetimeFigureOut">
              <a:rPr lang="en-US" smtClean="0"/>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0F9A4-FCE5-49B5-8427-E45430F54E1F}" type="slidenum">
              <a:rPr lang="en-US" smtClean="0"/>
              <a:t>‹#›</a:t>
            </a:fld>
            <a:endParaRPr lang="en-US"/>
          </a:p>
        </p:txBody>
      </p:sp>
    </p:spTree>
    <p:extLst>
      <p:ext uri="{BB962C8B-B14F-4D97-AF65-F5344CB8AC3E}">
        <p14:creationId xmlns:p14="http://schemas.microsoft.com/office/powerpoint/2010/main" val="155256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0F9A4-FCE5-49B5-8427-E45430F54E1F}" type="slidenum">
              <a:rPr lang="en-US" smtClean="0"/>
              <a:t>6</a:t>
            </a:fld>
            <a:endParaRPr lang="en-US"/>
          </a:p>
        </p:txBody>
      </p:sp>
    </p:spTree>
    <p:extLst>
      <p:ext uri="{BB962C8B-B14F-4D97-AF65-F5344CB8AC3E}">
        <p14:creationId xmlns:p14="http://schemas.microsoft.com/office/powerpoint/2010/main" val="195728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4/6/2020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7.wmf"/><Relationship Id="rId5" Type="http://schemas.openxmlformats.org/officeDocument/2006/relationships/oleObject" Target="../embeddings/oleObject1.bin"/><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0.w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14600"/>
            <a:ext cx="7406640" cy="786384"/>
          </a:xfrm>
        </p:spPr>
        <p:txBody>
          <a:bodyPr>
            <a:normAutofit fontScale="90000"/>
          </a:bodyPr>
          <a:lstStyle/>
          <a:p>
            <a:pPr algn="ctr" rtl="1"/>
            <a:r>
              <a:rPr lang="fa-IR" b="1" dirty="0" smtClean="0">
                <a:latin typeface="Georgia" pitchFamily="18" charset="0"/>
                <a:cs typeface="B Nazanin" pitchFamily="2" charset="-78"/>
              </a:rPr>
              <a:t>سیستم های تبدیل و ذخیره انرژی خورشیدی</a:t>
            </a:r>
            <a:endParaRPr lang="en-GB" b="1" dirty="0">
              <a:latin typeface="Georgia" pitchFamily="18" charset="0"/>
              <a:cs typeface="B Nazanin" pitchFamily="2" charset="-78"/>
            </a:endParaRPr>
          </a:p>
        </p:txBody>
      </p:sp>
    </p:spTree>
    <p:extLst>
      <p:ext uri="{BB962C8B-B14F-4D97-AF65-F5344CB8AC3E}">
        <p14:creationId xmlns:p14="http://schemas.microsoft.com/office/powerpoint/2010/main" val="351002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2800" dirty="0" smtClean="0">
                <a:latin typeface="Georgia" pitchFamily="18" charset="0"/>
                <a:cs typeface="B Nazanin" pitchFamily="2" charset="-78"/>
              </a:rPr>
              <a:t>ملزومات </a:t>
            </a:r>
            <a:r>
              <a:rPr lang="fa-IR" sz="2800" dirty="0">
                <a:latin typeface="Georgia" pitchFamily="18" charset="0"/>
                <a:cs typeface="B Nazanin" pitchFamily="2" charset="-78"/>
              </a:rPr>
              <a:t>ایران برای انتقال از </a:t>
            </a:r>
            <a:r>
              <a:rPr lang="fa-IR" sz="2800" dirty="0" smtClean="0">
                <a:latin typeface="Georgia" pitchFamily="18" charset="0"/>
                <a:cs typeface="B Nazanin" pitchFamily="2" charset="-78"/>
              </a:rPr>
              <a:t>سوخت های </a:t>
            </a:r>
            <a:r>
              <a:rPr lang="fa-IR" sz="2800" dirty="0">
                <a:latin typeface="Georgia" pitchFamily="18" charset="0"/>
                <a:cs typeface="B Nazanin" pitchFamily="2" charset="-78"/>
              </a:rPr>
              <a:t>فسیلی به </a:t>
            </a:r>
            <a:r>
              <a:rPr lang="fa-IR" sz="2800" dirty="0" smtClean="0">
                <a:latin typeface="Georgia" pitchFamily="18" charset="0"/>
                <a:cs typeface="B Nazanin" pitchFamily="2" charset="-78"/>
              </a:rPr>
              <a:t>انرژی های تجدیدپذیر</a:t>
            </a:r>
            <a:endParaRPr lang="en-GB" sz="2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با توجه به </a:t>
            </a:r>
            <a:r>
              <a:rPr lang="fa-IR" sz="2200" dirty="0" smtClean="0">
                <a:latin typeface="Georgia" pitchFamily="18" charset="0"/>
                <a:cs typeface="B Nazanin" pitchFamily="2" charset="-78"/>
              </a:rPr>
              <a:t>قیمت</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نامشخص و غیرقابل اعتماد </a:t>
            </a:r>
            <a:r>
              <a:rPr lang="fa-IR" sz="2200" dirty="0" smtClean="0">
                <a:latin typeface="Georgia" pitchFamily="18" charset="0"/>
                <a:cs typeface="B Nazanin" pitchFamily="2" charset="-78"/>
              </a:rPr>
              <a:t>حامل</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انرژی، کشورهای </a:t>
            </a:r>
            <a:r>
              <a:rPr lang="fa-IR" sz="2200" dirty="0" smtClean="0">
                <a:latin typeface="Georgia" pitchFamily="18" charset="0"/>
                <a:cs typeface="B Nazanin" pitchFamily="2" charset="-78"/>
              </a:rPr>
              <a:t>تولید</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کننده </a:t>
            </a:r>
            <a:r>
              <a:rPr lang="fa-IR" sz="2200" dirty="0">
                <a:latin typeface="Georgia" pitchFamily="18" charset="0"/>
                <a:cs typeface="B Nazanin" pitchFamily="2" charset="-78"/>
              </a:rPr>
              <a:t>نفت مانند ایران باید به تولیدکننده </a:t>
            </a:r>
            <a:r>
              <a:rPr lang="fa-IR" sz="2200" dirty="0" smtClean="0">
                <a:latin typeface="Georgia" pitchFamily="18" charset="0"/>
                <a:cs typeface="B Nazanin" pitchFamily="2" charset="-78"/>
              </a:rPr>
              <a:t>انرژی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تجدید پذیر تبدیل </a:t>
            </a:r>
            <a:r>
              <a:rPr lang="fa-IR" sz="2200" dirty="0" smtClean="0">
                <a:latin typeface="Georgia" pitchFamily="18" charset="0"/>
                <a:cs typeface="B Nazanin" pitchFamily="2" charset="-78"/>
              </a:rPr>
              <a:t>شوند.</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 همچنین </a:t>
            </a:r>
            <a:r>
              <a:rPr lang="fa-IR" sz="2200" dirty="0">
                <a:latin typeface="Georgia" pitchFamily="18" charset="0"/>
                <a:cs typeface="B Nazanin" pitchFamily="2" charset="-78"/>
              </a:rPr>
              <a:t>از آنجا که </a:t>
            </a:r>
            <a:r>
              <a:rPr lang="fa-IR" sz="2200" dirty="0" smtClean="0">
                <a:latin typeface="Georgia" pitchFamily="18" charset="0"/>
                <a:cs typeface="B Nazanin" pitchFamily="2" charset="-78"/>
              </a:rPr>
              <a:t>تحریم</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بین المللی تاثیرات چشمگیری در بخش انرژی ایران دارند، </a:t>
            </a:r>
            <a:r>
              <a:rPr lang="fa-IR" sz="2200" dirty="0" smtClean="0">
                <a:latin typeface="Georgia" pitchFamily="18" charset="0"/>
                <a:cs typeface="B Nazanin" pitchFamily="2" charset="-78"/>
              </a:rPr>
              <a:t>باید به فکر افزایش </a:t>
            </a:r>
            <a:r>
              <a:rPr lang="fa-IR" sz="2200" dirty="0">
                <a:latin typeface="Georgia" pitchFamily="18" charset="0"/>
                <a:cs typeface="B Nazanin" pitchFamily="2" charset="-78"/>
              </a:rPr>
              <a:t>سهم </a:t>
            </a:r>
            <a:r>
              <a:rPr lang="fa-IR" sz="2200" dirty="0" smtClean="0">
                <a:latin typeface="Georgia" pitchFamily="18" charset="0"/>
                <a:cs typeface="B Nazanin" pitchFamily="2" charset="-78"/>
              </a:rPr>
              <a:t>انرژی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تجدید پذیر </a:t>
            </a:r>
            <a:r>
              <a:rPr lang="fa-IR" sz="2200" dirty="0" smtClean="0">
                <a:latin typeface="Georgia" pitchFamily="18" charset="0"/>
                <a:cs typeface="B Nazanin" pitchFamily="2" charset="-78"/>
              </a:rPr>
              <a:t>از سبد انرژی مصرفی در ایران بود</a:t>
            </a:r>
            <a:r>
              <a:rPr lang="en-US" sz="2200" dirty="0" smtClean="0">
                <a:latin typeface="Georgia" pitchFamily="18" charset="0"/>
                <a:cs typeface="B Nazanin" pitchFamily="2" charset="-78"/>
              </a:rPr>
              <a:t>.</a:t>
            </a:r>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سالانه مبالغ زیادی در ایران </a:t>
            </a:r>
            <a:r>
              <a:rPr lang="fa-IR" sz="2200" dirty="0">
                <a:latin typeface="Georgia" pitchFamily="18" charset="0"/>
                <a:cs typeface="B Nazanin" pitchFamily="2" charset="-78"/>
              </a:rPr>
              <a:t>صرف هزینه­های ثابت و </a:t>
            </a:r>
            <a:r>
              <a:rPr lang="fa-IR" sz="2200" dirty="0" smtClean="0">
                <a:latin typeface="Georgia" pitchFamily="18" charset="0"/>
                <a:cs typeface="B Nazanin" pitchFamily="2" charset="-78"/>
              </a:rPr>
              <a:t>نگهداری نیروگاه های گازی و بخاری می شود. جدول </a:t>
            </a:r>
            <a:r>
              <a:rPr lang="fa-IR" sz="2200" dirty="0">
                <a:latin typeface="Georgia" pitchFamily="18" charset="0"/>
                <a:cs typeface="B Nazanin" pitchFamily="2" charset="-78"/>
              </a:rPr>
              <a:t>زیر </a:t>
            </a:r>
            <a:r>
              <a:rPr lang="fa-IR" sz="2200" dirty="0" smtClean="0">
                <a:latin typeface="Georgia" pitchFamily="18" charset="0"/>
                <a:cs typeface="B Nazanin" pitchFamily="2" charset="-78"/>
              </a:rPr>
              <a:t>هزینه های نیروگاه های </a:t>
            </a:r>
            <a:r>
              <a:rPr lang="fa-IR" sz="2200" dirty="0">
                <a:latin typeface="Georgia" pitchFamily="18" charset="0"/>
                <a:cs typeface="B Nazanin" pitchFamily="2" charset="-78"/>
              </a:rPr>
              <a:t>گاز و بخار برای تولید یک مگاوات ظرفیت در مدت 20 </a:t>
            </a:r>
            <a:r>
              <a:rPr lang="fa-IR" sz="2200" dirty="0" smtClean="0">
                <a:latin typeface="Georgia" pitchFamily="18" charset="0"/>
                <a:cs typeface="B Nazanin" pitchFamily="2" charset="-78"/>
              </a:rPr>
              <a:t>سال را در ایران نشان می دهد:80000 مگاوات ظرفیت نیروگاه در ایران</a:t>
            </a:r>
          </a:p>
          <a:p>
            <a:pPr algn="just" rtl="1"/>
            <a:endParaRPr lang="en-US"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103717289"/>
              </p:ext>
            </p:extLst>
          </p:nvPr>
        </p:nvGraphicFramePr>
        <p:xfrm>
          <a:off x="838200" y="3657600"/>
          <a:ext cx="8082280" cy="2804160"/>
        </p:xfrm>
        <a:graphic>
          <a:graphicData uri="http://schemas.openxmlformats.org/drawingml/2006/table">
            <a:tbl>
              <a:tblPr rtl="1" firstRow="1" firstCol="1" bandRow="1">
                <a:tableStyleId>{5C22544A-7EE6-4342-B048-85BDC9FD1C3A}</a:tableStyleId>
              </a:tblPr>
              <a:tblGrid>
                <a:gridCol w="1889636"/>
                <a:gridCol w="2823150"/>
                <a:gridCol w="3369494"/>
              </a:tblGrid>
              <a:tr h="0">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هزینه­ها</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هزینه برق تولیدی در نیروگاه­ گازی با ظرفیت یک مگاوات (هزار دلار)</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هزینه برق تولیدی در نیروگاه­ بخاری با ظرفیت یک مگاوات (هزار دلار)</a:t>
                      </a:r>
                      <a:endParaRPr lang="en-US" sz="1600" dirty="0">
                        <a:effectLst/>
                        <a:latin typeface="Calibri"/>
                        <a:ea typeface="Calibri"/>
                        <a:cs typeface="B Nazanin" panose="00000400000000000000" pitchFamily="2" charset="-78"/>
                      </a:endParaRPr>
                    </a:p>
                  </a:txBody>
                  <a:tcPr marL="68580" marR="68580" marT="0" marB="0" anchor="ctr"/>
                </a:tc>
              </a:tr>
              <a:tr h="0">
                <a:tc>
                  <a:txBody>
                    <a:bodyPr/>
                    <a:lstStyle/>
                    <a:p>
                      <a:pPr marL="0" marR="0" algn="ctr" rtl="1">
                        <a:lnSpc>
                          <a:spcPct val="115000"/>
                        </a:lnSpc>
                        <a:spcBef>
                          <a:spcPts val="0"/>
                        </a:spcBef>
                        <a:spcAft>
                          <a:spcPts val="0"/>
                        </a:spcAft>
                      </a:pPr>
                      <a:r>
                        <a:rPr lang="fa-IR" sz="1600">
                          <a:effectLst/>
                          <a:cs typeface="B Nazanin" panose="00000400000000000000" pitchFamily="2" charset="-78"/>
                        </a:rPr>
                        <a:t>هزینه سرمایه­گذاری</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Nazanin" panose="00000400000000000000" pitchFamily="2" charset="-78"/>
                        </a:rPr>
                        <a:t>435</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Nazanin" panose="00000400000000000000" pitchFamily="2" charset="-78"/>
                        </a:rPr>
                        <a:t>772.5</a:t>
                      </a:r>
                      <a:endParaRPr lang="en-US" sz="1600">
                        <a:effectLst/>
                        <a:latin typeface="Calibri"/>
                        <a:ea typeface="Calibri"/>
                        <a:cs typeface="B Nazanin" panose="00000400000000000000" pitchFamily="2" charset="-78"/>
                      </a:endParaRPr>
                    </a:p>
                  </a:txBody>
                  <a:tcPr marL="68580" marR="68580" marT="0" marB="0" anchor="ctr"/>
                </a:tc>
              </a:tr>
              <a:tr h="0">
                <a:tc>
                  <a:txBody>
                    <a:bodyPr/>
                    <a:lstStyle/>
                    <a:p>
                      <a:pPr marL="0" marR="0" algn="ctr" rtl="1">
                        <a:lnSpc>
                          <a:spcPct val="115000"/>
                        </a:lnSpc>
                        <a:spcBef>
                          <a:spcPts val="0"/>
                        </a:spcBef>
                        <a:spcAft>
                          <a:spcPts val="0"/>
                        </a:spcAft>
                      </a:pPr>
                      <a:r>
                        <a:rPr lang="fa-IR" sz="1600" dirty="0">
                          <a:solidFill>
                            <a:srgbClr val="FF0000"/>
                          </a:solidFill>
                          <a:effectLst/>
                          <a:cs typeface="B Nazanin" panose="00000400000000000000" pitchFamily="2" charset="-78"/>
                        </a:rPr>
                        <a:t>هزینه سوخت در طول 20 سال بهره­برداری</a:t>
                      </a:r>
                      <a:endParaRPr lang="en-US" sz="1600" dirty="0">
                        <a:solidFill>
                          <a:srgbClr val="FF0000"/>
                        </a:solidFill>
                        <a:effectLst/>
                        <a:latin typeface="Calibri"/>
                        <a:ea typeface="Calibri"/>
                        <a:cs typeface="B Nazanin" panose="00000400000000000000" pitchFamily="2" charset="-78"/>
                      </a:endParaRPr>
                    </a:p>
                  </a:txBody>
                  <a:tcPr marL="68580" marR="68580" marT="0" marB="0" anchor="ctr"/>
                </a:tc>
                <a:tc>
                  <a:txBody>
                    <a:bodyPr/>
                    <a:lstStyle/>
                    <a:p>
                      <a:pPr marL="0" marR="0" algn="ctr" rtl="0">
                        <a:lnSpc>
                          <a:spcPct val="115000"/>
                        </a:lnSpc>
                        <a:spcBef>
                          <a:spcPts val="0"/>
                        </a:spcBef>
                        <a:spcAft>
                          <a:spcPts val="0"/>
                        </a:spcAft>
                      </a:pPr>
                      <a:r>
                        <a:rPr lang="fa-IR" sz="1600" dirty="0" smtClean="0">
                          <a:solidFill>
                            <a:srgbClr val="FF0000"/>
                          </a:solidFill>
                          <a:effectLst/>
                          <a:cs typeface="B Nazanin" panose="00000400000000000000" pitchFamily="2" charset="-78"/>
                        </a:rPr>
                        <a:t> (39%) 305.3</a:t>
                      </a:r>
                      <a:endParaRPr lang="en-US" sz="1600" dirty="0">
                        <a:solidFill>
                          <a:srgbClr val="FF0000"/>
                        </a:solidFill>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smtClean="0">
                          <a:solidFill>
                            <a:srgbClr val="FF0000"/>
                          </a:solidFill>
                          <a:effectLst/>
                          <a:cs typeface="B Nazanin" panose="00000400000000000000" pitchFamily="2" charset="-78"/>
                        </a:rPr>
                        <a:t> (56%) 1056.6</a:t>
                      </a:r>
                      <a:endParaRPr lang="en-US" sz="1600" dirty="0">
                        <a:solidFill>
                          <a:srgbClr val="FF0000"/>
                        </a:solidFill>
                        <a:effectLst/>
                        <a:latin typeface="Calibri"/>
                        <a:ea typeface="Calibri"/>
                        <a:cs typeface="B Nazanin" panose="00000400000000000000" pitchFamily="2" charset="-78"/>
                      </a:endParaRPr>
                    </a:p>
                  </a:txBody>
                  <a:tcPr marL="68580" marR="68580" marT="0" marB="0" anchor="ctr"/>
                </a:tc>
              </a:tr>
              <a:tr h="0">
                <a:tc>
                  <a:txBody>
                    <a:bodyPr/>
                    <a:lstStyle/>
                    <a:p>
                      <a:pPr marL="0" marR="0" algn="ctr" rtl="1">
                        <a:lnSpc>
                          <a:spcPct val="115000"/>
                        </a:lnSpc>
                        <a:spcBef>
                          <a:spcPts val="0"/>
                        </a:spcBef>
                        <a:spcAft>
                          <a:spcPts val="0"/>
                        </a:spcAft>
                      </a:pPr>
                      <a:r>
                        <a:rPr lang="fa-IR" sz="1600">
                          <a:effectLst/>
                          <a:cs typeface="B Nazanin" panose="00000400000000000000" pitchFamily="2" charset="-78"/>
                        </a:rPr>
                        <a:t>هزینه تعمیرات و نگهداری در طول 20 سال بهره­برداری</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Nazanin" panose="00000400000000000000" pitchFamily="2" charset="-78"/>
                        </a:rPr>
                        <a:t>44.7</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Nazanin" panose="00000400000000000000" pitchFamily="2" charset="-78"/>
                        </a:rPr>
                        <a:t>46.45</a:t>
                      </a:r>
                      <a:endParaRPr lang="en-US" sz="1600">
                        <a:effectLst/>
                        <a:latin typeface="Calibri"/>
                        <a:ea typeface="Calibri"/>
                        <a:cs typeface="B Nazanin" panose="00000400000000000000" pitchFamily="2" charset="-78"/>
                      </a:endParaRPr>
                    </a:p>
                  </a:txBody>
                  <a:tcPr marL="68580" marR="68580" marT="0" marB="0" anchor="ctr"/>
                </a:tc>
              </a:tr>
              <a:tr h="0">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جمع هزینه­های ثابت و نگهداری</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a:effectLst/>
                          <a:cs typeface="B Nazanin" panose="00000400000000000000" pitchFamily="2" charset="-78"/>
                        </a:rPr>
                        <a:t>785</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600" dirty="0" smtClean="0">
                          <a:effectLst/>
                          <a:cs typeface="B Nazanin" panose="00000400000000000000" pitchFamily="2" charset="-78"/>
                        </a:rPr>
                        <a:t>1875.55</a:t>
                      </a:r>
                      <a:endParaRPr lang="en-US" sz="1600" dirty="0">
                        <a:effectLst/>
                        <a:latin typeface="Calibri"/>
                        <a:ea typeface="Calibri"/>
                        <a:cs typeface="B Nazanin" panose="000004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63049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ملزومات </a:t>
            </a:r>
            <a:r>
              <a:rPr lang="fa-IR" sz="3200" dirty="0">
                <a:latin typeface="Georgia" pitchFamily="18" charset="0"/>
                <a:cs typeface="B Nazanin" pitchFamily="2" charset="-78"/>
              </a:rPr>
              <a:t>ایران برای انتقال از </a:t>
            </a:r>
            <a:r>
              <a:rPr lang="fa-IR" sz="3200" dirty="0" smtClean="0">
                <a:latin typeface="Georgia" pitchFamily="18" charset="0"/>
                <a:cs typeface="B Nazanin" pitchFamily="2" charset="-78"/>
              </a:rPr>
              <a:t>سوخت های </a:t>
            </a:r>
            <a:r>
              <a:rPr lang="fa-IR" sz="3200" dirty="0">
                <a:latin typeface="Georgia" pitchFamily="18" charset="0"/>
                <a:cs typeface="B Nazanin" pitchFamily="2" charset="-78"/>
              </a:rPr>
              <a:t>فسیلی به </a:t>
            </a:r>
            <a:r>
              <a:rPr lang="fa-IR" sz="3200" dirty="0" smtClean="0">
                <a:latin typeface="Georgia" pitchFamily="18" charset="0"/>
                <a:cs typeface="B Nazanin" pitchFamily="2" charset="-78"/>
              </a:rPr>
              <a:t>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جدول زیر میزان </a:t>
            </a:r>
            <a:r>
              <a:rPr lang="fa-IR" sz="2200" dirty="0">
                <a:latin typeface="Georgia" pitchFamily="18" charset="0"/>
                <a:cs typeface="B Nazanin" pitchFamily="2" charset="-78"/>
              </a:rPr>
              <a:t>برق تولیدی ایران از نفت و گاز و هزینه آن </a:t>
            </a:r>
            <a:r>
              <a:rPr lang="fa-IR" sz="2200" dirty="0" smtClean="0">
                <a:latin typeface="Georgia" pitchFamily="18" charset="0"/>
                <a:cs typeface="B Nazanin" pitchFamily="2" charset="-78"/>
              </a:rPr>
              <a:t>را نشان می دهد </a:t>
            </a:r>
            <a:r>
              <a:rPr lang="en-US" sz="2200" dirty="0" smtClean="0">
                <a:latin typeface="Georgia" pitchFamily="18" charset="0"/>
                <a:cs typeface="B Nazanin" pitchFamily="2" charset="-78"/>
              </a:rPr>
              <a:t>[1]</a:t>
            </a:r>
            <a:r>
              <a:rPr lang="fa-IR" sz="2200" dirty="0" smtClean="0">
                <a:latin typeface="Georgia" pitchFamily="18" charset="0"/>
                <a:cs typeface="B Nazanin" pitchFamily="2" charset="-78"/>
              </a:rPr>
              <a:t>.</a:t>
            </a:r>
          </a:p>
          <a:p>
            <a:pPr algn="just" rtl="1"/>
            <a:r>
              <a:rPr lang="fa-IR" sz="2200" dirty="0" smtClean="0">
                <a:latin typeface="Georgia" pitchFamily="18" charset="0"/>
                <a:cs typeface="B Nazanin" pitchFamily="2" charset="-78"/>
              </a:rPr>
              <a:t>از جدول مشاهده می شود که سالانه چه هزینه هنگفتی صرف تولید برق با استفاده از سوخت های فسیلی می شود.</a:t>
            </a:r>
          </a:p>
          <a:p>
            <a:pPr algn="just" rtl="1"/>
            <a:endParaRPr lang="en-US"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851864583"/>
              </p:ext>
            </p:extLst>
          </p:nvPr>
        </p:nvGraphicFramePr>
        <p:xfrm>
          <a:off x="1364672" y="2590800"/>
          <a:ext cx="7093528" cy="1121664"/>
        </p:xfrm>
        <a:graphic>
          <a:graphicData uri="http://schemas.openxmlformats.org/drawingml/2006/table">
            <a:tbl>
              <a:tblPr rtl="1" firstRow="1" firstCol="1" bandRow="1">
                <a:tableStyleId>{5C22544A-7EE6-4342-B048-85BDC9FD1C3A}</a:tableStyleId>
              </a:tblPr>
              <a:tblGrid>
                <a:gridCol w="1059811"/>
                <a:gridCol w="3328479"/>
                <a:gridCol w="2705238"/>
              </a:tblGrid>
              <a:tr h="0">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نوع سوخت</a:t>
                      </a:r>
                      <a:endParaRPr lang="en-US" sz="1600" dirty="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برق تولیدی (میلیارد کیلووات ساعت در سال)</a:t>
                      </a:r>
                      <a:endParaRPr lang="en-US" sz="1600" dirty="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هزینه تولید برق (میلیون دلار)</a:t>
                      </a:r>
                      <a:endParaRPr lang="en-US" sz="1600" dirty="0">
                        <a:effectLst/>
                        <a:latin typeface="Calibri"/>
                        <a:ea typeface="Calibri"/>
                        <a:cs typeface="B Nazanin" panose="00000400000000000000" pitchFamily="2" charset="-78"/>
                      </a:endParaRPr>
                    </a:p>
                  </a:txBody>
                  <a:tcPr marL="68580" marR="68580" marT="0" marB="0"/>
                </a:tc>
              </a:tr>
              <a:tr h="0">
                <a:tc>
                  <a:txBody>
                    <a:bodyPr/>
                    <a:lstStyle/>
                    <a:p>
                      <a:pPr marL="0" marR="0" algn="ctr" rtl="1">
                        <a:lnSpc>
                          <a:spcPct val="115000"/>
                        </a:lnSpc>
                        <a:spcBef>
                          <a:spcPts val="0"/>
                        </a:spcBef>
                        <a:spcAft>
                          <a:spcPts val="0"/>
                        </a:spcAft>
                      </a:pPr>
                      <a:r>
                        <a:rPr lang="fa-IR" sz="1600">
                          <a:effectLst/>
                          <a:cs typeface="B Nazanin" panose="00000400000000000000" pitchFamily="2" charset="-78"/>
                        </a:rPr>
                        <a:t>گاز</a:t>
                      </a:r>
                      <a:endParaRPr lang="en-US" sz="160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Nazanin" panose="00000400000000000000" pitchFamily="2" charset="-78"/>
                        </a:rPr>
                        <a:t>105.792</a:t>
                      </a:r>
                      <a:endParaRPr lang="en-US" sz="160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Nazanin" panose="00000400000000000000" pitchFamily="2" charset="-78"/>
                        </a:rPr>
                        <a:t>3701.7</a:t>
                      </a:r>
                      <a:endParaRPr lang="en-US" sz="1600">
                        <a:effectLst/>
                        <a:latin typeface="Calibri"/>
                        <a:ea typeface="Calibri"/>
                        <a:cs typeface="B Nazanin" panose="00000400000000000000" pitchFamily="2" charset="-78"/>
                      </a:endParaRPr>
                    </a:p>
                  </a:txBody>
                  <a:tcPr marL="68580" marR="68580" marT="0" marB="0"/>
                </a:tc>
              </a:tr>
              <a:tr h="0">
                <a:tc>
                  <a:txBody>
                    <a:bodyPr/>
                    <a:lstStyle/>
                    <a:p>
                      <a:pPr marL="0" marR="0" algn="ctr" rtl="1">
                        <a:lnSpc>
                          <a:spcPct val="115000"/>
                        </a:lnSpc>
                        <a:spcBef>
                          <a:spcPts val="0"/>
                        </a:spcBef>
                        <a:spcAft>
                          <a:spcPts val="0"/>
                        </a:spcAft>
                      </a:pPr>
                      <a:r>
                        <a:rPr lang="fa-IR" sz="1600">
                          <a:effectLst/>
                          <a:cs typeface="B Nazanin" panose="00000400000000000000" pitchFamily="2" charset="-78"/>
                        </a:rPr>
                        <a:t>نفت</a:t>
                      </a:r>
                      <a:endParaRPr lang="en-US" sz="160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Nazanin" panose="00000400000000000000" pitchFamily="2" charset="-78"/>
                        </a:rPr>
                        <a:t>15.808</a:t>
                      </a:r>
                      <a:endParaRPr lang="en-US" sz="160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a:effectLst/>
                          <a:cs typeface="B Nazanin" panose="00000400000000000000" pitchFamily="2" charset="-78"/>
                        </a:rPr>
                        <a:t>932.7</a:t>
                      </a:r>
                      <a:endParaRPr lang="en-US" sz="1600">
                        <a:effectLst/>
                        <a:latin typeface="Calibri"/>
                        <a:ea typeface="Calibri"/>
                        <a:cs typeface="B Nazanin" panose="00000400000000000000" pitchFamily="2" charset="-78"/>
                      </a:endParaRPr>
                    </a:p>
                  </a:txBody>
                  <a:tcPr marL="68580" marR="68580" marT="0" marB="0"/>
                </a:tc>
              </a:tr>
              <a:tr h="0">
                <a:tc>
                  <a:txBody>
                    <a:bodyPr/>
                    <a:lstStyle/>
                    <a:p>
                      <a:pPr marL="0" marR="0" algn="ctr" rtl="1">
                        <a:lnSpc>
                          <a:spcPct val="115000"/>
                        </a:lnSpc>
                        <a:spcBef>
                          <a:spcPts val="0"/>
                        </a:spcBef>
                        <a:spcAft>
                          <a:spcPts val="0"/>
                        </a:spcAft>
                      </a:pPr>
                      <a:r>
                        <a:rPr lang="fa-IR" sz="1600">
                          <a:effectLst/>
                          <a:cs typeface="B Nazanin" panose="00000400000000000000" pitchFamily="2" charset="-78"/>
                        </a:rPr>
                        <a:t>مجموع</a:t>
                      </a:r>
                      <a:endParaRPr lang="en-US" sz="160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121.6</a:t>
                      </a:r>
                      <a:endParaRPr lang="en-US" sz="1600" dirty="0">
                        <a:effectLst/>
                        <a:latin typeface="Calibri"/>
                        <a:ea typeface="Calibri"/>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600" dirty="0">
                          <a:effectLst/>
                          <a:cs typeface="B Nazanin" panose="00000400000000000000" pitchFamily="2" charset="-78"/>
                        </a:rPr>
                        <a:t>4634.4</a:t>
                      </a:r>
                      <a:endParaRPr lang="en-US" sz="1600" dirty="0">
                        <a:effectLst/>
                        <a:latin typeface="Calibri"/>
                        <a:ea typeface="Calibri"/>
                        <a:cs typeface="B Nazanin" panose="00000400000000000000" pitchFamily="2" charset="-78"/>
                      </a:endParaRPr>
                    </a:p>
                  </a:txBody>
                  <a:tcPr marL="68580" marR="68580" marT="0" marB="0"/>
                </a:tc>
              </a:tr>
            </a:tbl>
          </a:graphicData>
        </a:graphic>
      </p:graphicFrame>
      <p:sp>
        <p:nvSpPr>
          <p:cNvPr id="8" name="Rectangle 7"/>
          <p:cNvSpPr/>
          <p:nvPr/>
        </p:nvSpPr>
        <p:spPr>
          <a:xfrm>
            <a:off x="1143000" y="4800600"/>
            <a:ext cx="7772400" cy="923330"/>
          </a:xfrm>
          <a:prstGeom prst="rect">
            <a:avLst/>
          </a:prstGeom>
        </p:spPr>
        <p:txBody>
          <a:bodyPr wrap="square">
            <a:spAutoFit/>
          </a:bodyPr>
          <a:lstStyle/>
          <a:p>
            <a:pPr algn="just" rtl="1"/>
            <a:r>
              <a:rPr lang="en-US" dirty="0" smtClean="0">
                <a:cs typeface="B Nazanin" panose="00000400000000000000" pitchFamily="2" charset="-78"/>
              </a:rPr>
              <a:t>[1]</a:t>
            </a:r>
            <a:r>
              <a:rPr lang="fa-IR" dirty="0" smtClean="0">
                <a:cs typeface="B Nazanin" panose="00000400000000000000" pitchFamily="2" charset="-78"/>
              </a:rPr>
              <a:t> </a:t>
            </a:r>
            <a:r>
              <a:rPr lang="fa-IR" dirty="0">
                <a:cs typeface="B Nazanin" panose="00000400000000000000" pitchFamily="2" charset="-78"/>
              </a:rPr>
              <a:t>علی عابدین پورجعفری، محمد فتاح مفتح، انرژی­های تجدیدپذیر در سبد انرژی ایران و مزایای اقتصادی تولید پراکنده، اولین کنفرانس ملی رویکردهای نو در مهندسی برق و کامپیوتر دانشگاه آزاد اسلامی واحد خرم آباد، 31 اردیبهشت 95، صفحات 1-8.</a:t>
            </a:r>
            <a:endParaRPr lang="en-US" dirty="0">
              <a:cs typeface="B Nazanin" panose="00000400000000000000" pitchFamily="2" charset="-78"/>
            </a:endParaRPr>
          </a:p>
        </p:txBody>
      </p:sp>
    </p:spTree>
    <p:extLst>
      <p:ext uri="{BB962C8B-B14F-4D97-AF65-F5344CB8AC3E}">
        <p14:creationId xmlns:p14="http://schemas.microsoft.com/office/powerpoint/2010/main" val="305460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پتانسیل های اشتغال زایی 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فارغ از دغدغه‌های محیط‌زیستی و </a:t>
            </a:r>
            <a:r>
              <a:rPr lang="fa-IR" sz="2200" dirty="0" smtClean="0">
                <a:latin typeface="Georgia" pitchFamily="18" charset="0"/>
                <a:cs typeface="B Nazanin" pitchFamily="2" charset="-78"/>
              </a:rPr>
              <a:t>اقتصادی که </a:t>
            </a:r>
            <a:r>
              <a:rPr lang="fa-IR" sz="2200" dirty="0">
                <a:latin typeface="Georgia" pitchFamily="18" charset="0"/>
                <a:cs typeface="B Nazanin" pitchFamily="2" charset="-78"/>
              </a:rPr>
              <a:t>عمدتا به عنوان دلایل اولیه برای توسعه انرژی‌های تجدیدپذیر در دنیا ذکر می‌شوند، بایستی اشاره کرد که براساس ارزیابی‌های انجام‌شده از سوی مرکز تحقیقات انرژی بریتانیا، توسعه این انرژی‌ها می‌تواند تحولی بنیادی در اشتغال ایجاد کند. </a:t>
            </a:r>
            <a:r>
              <a:rPr lang="fa-IR" sz="2200" dirty="0" smtClean="0">
                <a:latin typeface="Georgia" pitchFamily="18" charset="0"/>
                <a:cs typeface="B Nazanin" pitchFamily="2" charset="-78"/>
              </a:rPr>
              <a:t>براساس </a:t>
            </a:r>
            <a:r>
              <a:rPr lang="fa-IR" sz="2200" dirty="0">
                <a:latin typeface="Georgia" pitchFamily="18" charset="0"/>
                <a:cs typeface="B Nazanin" pitchFamily="2" charset="-78"/>
              </a:rPr>
              <a:t>ارزیابی‌های انجام شده توسط این مرکز، در حال حاضر متوسط ایجاد اشتغال در بخش سوخت‌های فسیلی برابر با 0.14 شغل به ازای هر گیگاوات ساعت تولید انرژی است، این در حالی است که این رقم برای تولید هر گیگاوات ساعت انرژی از منابع تجدیدپذیر برابر با 0.65 شغل </a:t>
            </a:r>
            <a:r>
              <a:rPr lang="fa-IR" sz="2200" dirty="0" smtClean="0">
                <a:latin typeface="Georgia" pitchFamily="18" charset="0"/>
                <a:cs typeface="B Nazanin" pitchFamily="2" charset="-78"/>
              </a:rPr>
              <a:t>است؛ </a:t>
            </a:r>
            <a:r>
              <a:rPr lang="fa-IR" sz="2200" dirty="0">
                <a:latin typeface="Georgia" pitchFamily="18" charset="0"/>
                <a:cs typeface="B Nazanin" pitchFamily="2" charset="-78"/>
              </a:rPr>
              <a:t>یعنی حدود </a:t>
            </a:r>
            <a:r>
              <a:rPr lang="fa-IR" sz="2200" dirty="0" smtClean="0">
                <a:latin typeface="Georgia" pitchFamily="18" charset="0"/>
                <a:cs typeface="B Nazanin" pitchFamily="2" charset="-78"/>
              </a:rPr>
              <a:t>5 </a:t>
            </a:r>
            <a:r>
              <a:rPr lang="fa-IR" sz="2200" dirty="0">
                <a:latin typeface="Georgia" pitchFamily="18" charset="0"/>
                <a:cs typeface="B Nazanin" pitchFamily="2" charset="-78"/>
              </a:rPr>
              <a:t>برابر بیشتر از ایجاد اشتغال در بخش سوخت‌های فسیلی</a:t>
            </a:r>
            <a:r>
              <a:rPr lang="fa-IR" sz="2200" dirty="0" smtClean="0">
                <a:latin typeface="Georgia" pitchFamily="18" charset="0"/>
                <a:cs typeface="B Nazanin" pitchFamily="2" charset="-78"/>
              </a:rPr>
              <a:t>!</a:t>
            </a:r>
          </a:p>
          <a:p>
            <a:pPr algn="just" rtl="1"/>
            <a:r>
              <a:rPr lang="fa-IR" sz="2200" dirty="0">
                <a:latin typeface="Georgia" pitchFamily="18" charset="0"/>
                <a:cs typeface="B Nazanin" pitchFamily="2" charset="-78"/>
              </a:rPr>
              <a:t>همچنین براساس آمار بانک جهانی، هر میلیون دلار سرمایه‌گذاری در بخش انرژی حدود 5.2 شغل در صنایع نفت و گاز، 6.9 شغل در بخش زغال‌سنگ، 13.3 شغل در بخش انرژی باد، 13.7 شغل در بخش انرژی خورشیدی و 17.4 شغل در بخش بیومس (زیست‌توده) ایجاد خواهد کرد و این یعنی </a:t>
            </a:r>
            <a:r>
              <a:rPr lang="fa-IR" sz="2200" dirty="0" smtClean="0">
                <a:latin typeface="Georgia" pitchFamily="18" charset="0"/>
                <a:cs typeface="B Nazanin" pitchFamily="2" charset="-78"/>
              </a:rPr>
              <a:t>این که </a:t>
            </a:r>
            <a:r>
              <a:rPr lang="fa-IR" sz="2200" dirty="0">
                <a:latin typeface="Georgia" pitchFamily="18" charset="0"/>
                <a:cs typeface="B Nazanin" pitchFamily="2" charset="-78"/>
              </a:rPr>
              <a:t>سرمایه‌گذاری در بخش انرژی‌های تجدیدپذیر می‌تواند حدود 3 برابر حوزه‌های نفت و گاز اشتغال ایجاد کند.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4750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پتانسیل های اشتغال زایی 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زیر </a:t>
            </a:r>
            <a:r>
              <a:rPr lang="fa-IR" sz="2200" dirty="0">
                <a:latin typeface="Georgia" pitchFamily="18" charset="0"/>
                <a:cs typeface="B Nazanin" pitchFamily="2" charset="-78"/>
              </a:rPr>
              <a:t>مجموع شاغلان در بخش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را در سراسر جهان در سال 2017 نمایش </a:t>
            </a:r>
            <a:r>
              <a:rPr lang="fa-IR" sz="2200" dirty="0" smtClean="0">
                <a:latin typeface="Georgia" pitchFamily="18" charset="0"/>
                <a:cs typeface="B Nazanin" pitchFamily="2" charset="-78"/>
              </a:rPr>
              <a:t>می دهد</a:t>
            </a:r>
            <a:r>
              <a:rPr lang="fa-IR" sz="2200" dirty="0">
                <a:latin typeface="Georgia" pitchFamily="18" charset="0"/>
                <a:cs typeface="B Nazanin" pitchFamily="2" charset="-78"/>
              </a:rPr>
              <a:t>. مطابق این شکل در پایان سال ۲۰۱۷ حدود 8.8 میلیون نفر در بخش فناوری‌های تجدیدپذیر اشتغال داشته‌اند‏ْ، بیش از 1.9 میلیون نفر در بخش سوخت زیستی و حدود 6.8 میلیون نفر در بخش برق و حرارت. نکته حائز اهمیت </a:t>
            </a:r>
            <a:r>
              <a:rPr lang="fa-IR" sz="2200" dirty="0" smtClean="0">
                <a:latin typeface="Georgia" pitchFamily="18" charset="0"/>
                <a:cs typeface="B Nazanin" pitchFamily="2" charset="-78"/>
              </a:rPr>
              <a:t>آن که </a:t>
            </a:r>
            <a:r>
              <a:rPr lang="fa-IR" sz="2200" dirty="0">
                <a:latin typeface="Georgia" pitchFamily="18" charset="0"/>
                <a:cs typeface="B Nazanin" pitchFamily="2" charset="-78"/>
              </a:rPr>
              <a:t>حدود ۵۰ درصد مشاغل ایجاد شده در بخش برق و حرارت (بیشتر از 4.2 میلیون نفر) تنها با توسعه </a:t>
            </a:r>
            <a:r>
              <a:rPr lang="fa-IR" sz="2200" dirty="0" smtClean="0">
                <a:latin typeface="Georgia" pitchFamily="18" charset="0"/>
                <a:cs typeface="B Nazanin" pitchFamily="2" charset="-78"/>
              </a:rPr>
              <a:t>برق و حرارت خورشیدی </a:t>
            </a:r>
            <a:r>
              <a:rPr lang="fa-IR" sz="2200" dirty="0">
                <a:latin typeface="Georgia" pitchFamily="18" charset="0"/>
                <a:cs typeface="B Nazanin" pitchFamily="2" charset="-78"/>
              </a:rPr>
              <a:t>بدست آمده است.</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http://aryanacmc.com/wp-content/uploads/2018/11/Picture4.png"/>
          <p:cNvPicPr/>
          <p:nvPr/>
        </p:nvPicPr>
        <p:blipFill rotWithShape="1">
          <a:blip r:embed="rId2">
            <a:extLst>
              <a:ext uri="{28A0092B-C50C-407E-A947-70E740481C1C}">
                <a14:useLocalDpi xmlns:a14="http://schemas.microsoft.com/office/drawing/2010/main" val="0"/>
              </a:ext>
            </a:extLst>
          </a:blip>
          <a:srcRect l="9925" t="6645" r="10051" b="3264"/>
          <a:stretch/>
        </p:blipFill>
        <p:spPr bwMode="auto">
          <a:xfrm>
            <a:off x="2590800" y="3276600"/>
            <a:ext cx="4168140" cy="31569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533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پتانسیل های اشتغال زایی 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زیر </a:t>
            </a:r>
            <a:r>
              <a:rPr lang="fa-IR" sz="2200" dirty="0">
                <a:latin typeface="Georgia" pitchFamily="18" charset="0"/>
                <a:cs typeface="B Nazanin" pitchFamily="2" charset="-78"/>
              </a:rPr>
              <a:t>میزان اشتغال </a:t>
            </a:r>
            <a:r>
              <a:rPr lang="fa-IR" sz="2200" dirty="0" smtClean="0">
                <a:latin typeface="Georgia" pitchFamily="18" charset="0"/>
                <a:cs typeface="B Nazanin" pitchFamily="2" charset="-78"/>
              </a:rPr>
              <a:t>ایجاد شده </a:t>
            </a:r>
            <a:r>
              <a:rPr lang="fa-IR" sz="2200" dirty="0">
                <a:latin typeface="Georgia" pitchFamily="18" charset="0"/>
                <a:cs typeface="B Nazanin" pitchFamily="2" charset="-78"/>
              </a:rPr>
              <a:t>توسط کشورهای مختلف در بخش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در سراسر جهان را در سال 2017 نشان </a:t>
            </a:r>
            <a:r>
              <a:rPr lang="fa-IR" sz="2200" dirty="0" smtClean="0">
                <a:latin typeface="Georgia" pitchFamily="18" charset="0"/>
                <a:cs typeface="B Nazanin" pitchFamily="2" charset="-78"/>
              </a:rPr>
              <a:t>می دهد</a:t>
            </a:r>
            <a:r>
              <a:rPr lang="fa-IR" sz="2200" dirty="0">
                <a:latin typeface="Georgia" pitchFamily="18" charset="0"/>
                <a:cs typeface="B Nazanin" pitchFamily="2" charset="-78"/>
              </a:rPr>
              <a:t>. از این شکل مشاهده </a:t>
            </a:r>
            <a:r>
              <a:rPr lang="fa-IR" sz="2200" dirty="0" smtClean="0">
                <a:latin typeface="Georgia" pitchFamily="18" charset="0"/>
                <a:cs typeface="B Nazanin" pitchFamily="2" charset="-78"/>
              </a:rPr>
              <a:t>می شود </a:t>
            </a:r>
            <a:r>
              <a:rPr lang="fa-IR" sz="2200" dirty="0">
                <a:latin typeface="Georgia" pitchFamily="18" charset="0"/>
                <a:cs typeface="B Nazanin" pitchFamily="2" charset="-78"/>
              </a:rPr>
              <a:t>که علاوه بر کشورهای توسعه‌یافته مانند ژاپن، آمریکا، آلمان و اتحادیه اروپا، اشتغال‌زایی فناوری‌های تجدیدپذیر در کشورها و مناطق در حال توسعه نیز چشمگیر است.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http://aryanacmc.com/wp-content/uploads/2018/11/Picture5.png"/>
          <p:cNvPicPr/>
          <p:nvPr/>
        </p:nvPicPr>
        <p:blipFill rotWithShape="1">
          <a:blip r:embed="rId2">
            <a:extLst>
              <a:ext uri="{28A0092B-C50C-407E-A947-70E740481C1C}">
                <a14:useLocalDpi xmlns:a14="http://schemas.microsoft.com/office/drawing/2010/main" val="0"/>
              </a:ext>
            </a:extLst>
          </a:blip>
          <a:srcRect b="7349"/>
          <a:stretch/>
        </p:blipFill>
        <p:spPr bwMode="auto">
          <a:xfrm>
            <a:off x="2381250" y="2743200"/>
            <a:ext cx="4834890" cy="2811780"/>
          </a:xfrm>
          <a:prstGeom prst="rect">
            <a:avLst/>
          </a:prstGeom>
          <a:noFill/>
          <a:extLst/>
        </p:spPr>
      </p:pic>
    </p:spTree>
    <p:extLst>
      <p:ext uri="{BB962C8B-B14F-4D97-AF65-F5344CB8AC3E}">
        <p14:creationId xmlns:p14="http://schemas.microsoft.com/office/powerpoint/2010/main" val="3451128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پتانسیل های اشتغال زایی 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طبق آمار موجود، به ازای هر مگاوات برق خورشیدی نصب شده در جهان طی </a:t>
            </a:r>
            <a:r>
              <a:rPr lang="fa-IR" sz="2200" dirty="0" smtClean="0">
                <a:latin typeface="Georgia" pitchFamily="18" charset="0"/>
                <a:cs typeface="B Nazanin" pitchFamily="2" charset="-78"/>
              </a:rPr>
              <a:t>سال های گذشته، </a:t>
            </a:r>
            <a:r>
              <a:rPr lang="fa-IR" sz="2200" dirty="0">
                <a:latin typeface="Georgia" pitchFamily="18" charset="0"/>
                <a:cs typeface="B Nazanin" pitchFamily="2" charset="-78"/>
              </a:rPr>
              <a:t>حدود 20 شغل در قالب تولیدکننده و 13 نصاب ایجاد شده است. علاوه بر آن، </a:t>
            </a:r>
            <a:r>
              <a:rPr lang="fa-IR" sz="2200" dirty="0" smtClean="0">
                <a:latin typeface="Georgia" pitchFamily="18" charset="0"/>
                <a:cs typeface="B Nazanin" pitchFamily="2" charset="-78"/>
              </a:rPr>
              <a:t>بین </a:t>
            </a:r>
            <a:r>
              <a:rPr lang="fa-IR" sz="2200" dirty="0">
                <a:latin typeface="Georgia" pitchFamily="18" charset="0"/>
                <a:cs typeface="B Nazanin" pitchFamily="2" charset="-78"/>
              </a:rPr>
              <a:t>8.8-1.2 شغل در سایر بخش‌های اقتصادی ایجاد شده است. </a:t>
            </a:r>
            <a:r>
              <a:rPr lang="fa-IR" sz="2200" dirty="0" smtClean="0">
                <a:latin typeface="Georgia" pitchFamily="18" charset="0"/>
                <a:cs typeface="B Nazanin" pitchFamily="2" charset="-78"/>
              </a:rPr>
              <a:t>حوزه های </a:t>
            </a:r>
            <a:r>
              <a:rPr lang="fa-IR" sz="2200" dirty="0">
                <a:latin typeface="Georgia" pitchFamily="18" charset="0"/>
                <a:cs typeface="B Nazanin" pitchFamily="2" charset="-78"/>
              </a:rPr>
              <a:t>مختلف </a:t>
            </a:r>
            <a:r>
              <a:rPr lang="fa-IR" sz="2200" dirty="0" smtClean="0">
                <a:latin typeface="Georgia" pitchFamily="18" charset="0"/>
                <a:cs typeface="B Nazanin" pitchFamily="2" charset="-78"/>
              </a:rPr>
              <a:t>اشتغال زایی </a:t>
            </a:r>
            <a:r>
              <a:rPr lang="fa-IR" sz="2200" dirty="0">
                <a:latin typeface="Georgia" pitchFamily="18" charset="0"/>
                <a:cs typeface="B Nazanin" pitchFamily="2" charset="-78"/>
              </a:rPr>
              <a:t>در </a:t>
            </a:r>
            <a:r>
              <a:rPr lang="fa-IR" sz="2200" dirty="0" smtClean="0">
                <a:latin typeface="Georgia" pitchFamily="18" charset="0"/>
                <a:cs typeface="B Nazanin" pitchFamily="2" charset="-78"/>
              </a:rPr>
              <a:t>به کارگیری </a:t>
            </a:r>
            <a:r>
              <a:rPr lang="fa-IR" sz="2200" dirty="0">
                <a:latin typeface="Georgia" pitchFamily="18" charset="0"/>
                <a:cs typeface="B Nazanin" pitchFamily="2" charset="-78"/>
              </a:rPr>
              <a:t>انرژی خورشیدی برای تولید برق به شرح زیر است:</a:t>
            </a:r>
          </a:p>
          <a:p>
            <a:pPr algn="just" rtl="1">
              <a:buFont typeface="Wingdings" panose="05000000000000000000" pitchFamily="2" charset="2"/>
              <a:buChar char="Ø"/>
            </a:pPr>
            <a:r>
              <a:rPr lang="fa-IR" sz="2000" dirty="0" smtClean="0">
                <a:latin typeface="Georgia" pitchFamily="18" charset="0"/>
                <a:cs typeface="B Nazanin" pitchFamily="2" charset="-78"/>
              </a:rPr>
              <a:t>تامین کنندگان </a:t>
            </a:r>
            <a:r>
              <a:rPr lang="fa-IR" sz="2000" dirty="0">
                <a:latin typeface="Georgia" pitchFamily="18" charset="0"/>
                <a:cs typeface="B Nazanin" pitchFamily="2" charset="-78"/>
              </a:rPr>
              <a:t>تجهیزات </a:t>
            </a:r>
            <a:r>
              <a:rPr lang="fa-IR" sz="2000" dirty="0" smtClean="0">
                <a:latin typeface="Georgia" pitchFamily="18" charset="0"/>
                <a:cs typeface="B Nazanin" pitchFamily="2" charset="-78"/>
              </a:rPr>
              <a:t>و </a:t>
            </a:r>
            <a:r>
              <a:rPr lang="fa-IR" sz="2000" dirty="0">
                <a:latin typeface="Georgia" pitchFamily="18" charset="0"/>
                <a:cs typeface="B Nazanin" pitchFamily="2" charset="-78"/>
              </a:rPr>
              <a:t>مواد اولیه</a:t>
            </a:r>
          </a:p>
          <a:p>
            <a:pPr algn="just" rtl="1">
              <a:buFont typeface="Wingdings" panose="05000000000000000000" pitchFamily="2" charset="2"/>
              <a:buChar char="Ø"/>
            </a:pPr>
            <a:r>
              <a:rPr lang="fa-IR" sz="2000" dirty="0" smtClean="0">
                <a:latin typeface="Georgia" pitchFamily="18" charset="0"/>
                <a:cs typeface="B Nazanin" pitchFamily="2" charset="-78"/>
              </a:rPr>
              <a:t>مشاوران </a:t>
            </a:r>
            <a:r>
              <a:rPr lang="fa-IR" sz="2000" dirty="0">
                <a:latin typeface="Georgia" pitchFamily="18" charset="0"/>
                <a:cs typeface="B Nazanin" pitchFamily="2" charset="-78"/>
              </a:rPr>
              <a:t>و پیمانکاران جهت بررسی و پتانسیل سنجی مکان‌های مستعد نصب </a:t>
            </a:r>
            <a:r>
              <a:rPr lang="fa-IR" sz="2000" dirty="0" smtClean="0">
                <a:latin typeface="Georgia" pitchFamily="18" charset="0"/>
                <a:cs typeface="B Nazanin" pitchFamily="2" charset="-78"/>
              </a:rPr>
              <a:t>تجهیزات</a:t>
            </a:r>
            <a:endParaRPr lang="fa-IR" sz="2000" dirty="0">
              <a:latin typeface="Georgia" pitchFamily="18" charset="0"/>
              <a:cs typeface="B Nazanin" pitchFamily="2" charset="-78"/>
            </a:endParaRPr>
          </a:p>
          <a:p>
            <a:pPr algn="just" rtl="1">
              <a:buFont typeface="Wingdings" panose="05000000000000000000" pitchFamily="2" charset="2"/>
              <a:buChar char="Ø"/>
            </a:pPr>
            <a:r>
              <a:rPr lang="fa-IR" sz="2000" dirty="0" smtClean="0">
                <a:latin typeface="Georgia" pitchFamily="18" charset="0"/>
                <a:cs typeface="B Nazanin" pitchFamily="2" charset="-78"/>
              </a:rPr>
              <a:t>شرکت‌های </a:t>
            </a:r>
            <a:r>
              <a:rPr lang="fa-IR" sz="2000" dirty="0">
                <a:latin typeface="Georgia" pitchFamily="18" charset="0"/>
                <a:cs typeface="B Nazanin" pitchFamily="2" charset="-78"/>
              </a:rPr>
              <a:t>عمرانی برای زیرسازی و نصب </a:t>
            </a:r>
            <a:r>
              <a:rPr lang="fa-IR" sz="2000" dirty="0" smtClean="0">
                <a:latin typeface="Georgia" pitchFamily="18" charset="0"/>
                <a:cs typeface="B Nazanin" pitchFamily="2" charset="-78"/>
              </a:rPr>
              <a:t>تجهیزات</a:t>
            </a:r>
            <a:endParaRPr lang="fa-IR" sz="2000" dirty="0">
              <a:latin typeface="Georgia" pitchFamily="18" charset="0"/>
              <a:cs typeface="B Nazanin" pitchFamily="2" charset="-78"/>
            </a:endParaRPr>
          </a:p>
          <a:p>
            <a:pPr algn="just" rtl="1">
              <a:buFont typeface="Wingdings" panose="05000000000000000000" pitchFamily="2" charset="2"/>
              <a:buChar char="Ø"/>
            </a:pPr>
            <a:r>
              <a:rPr lang="fa-IR" sz="2000" dirty="0" smtClean="0">
                <a:latin typeface="Georgia" pitchFamily="18" charset="0"/>
                <a:cs typeface="B Nazanin" pitchFamily="2" charset="-78"/>
              </a:rPr>
              <a:t>خدمات </a:t>
            </a:r>
            <a:r>
              <a:rPr lang="fa-IR" sz="2000" dirty="0">
                <a:latin typeface="Georgia" pitchFamily="18" charset="0"/>
                <a:cs typeface="B Nazanin" pitchFamily="2" charset="-78"/>
              </a:rPr>
              <a:t>محیط زیستی و مدیریت کنندگان جواز‌ها</a:t>
            </a:r>
          </a:p>
          <a:p>
            <a:pPr algn="just" rtl="1">
              <a:buFont typeface="Wingdings" panose="05000000000000000000" pitchFamily="2" charset="2"/>
              <a:buChar char="Ø"/>
            </a:pPr>
            <a:r>
              <a:rPr lang="fa-IR" sz="2000" dirty="0" smtClean="0">
                <a:latin typeface="Georgia" pitchFamily="18" charset="0"/>
                <a:cs typeface="B Nazanin" pitchFamily="2" charset="-78"/>
              </a:rPr>
              <a:t>اپراتور‌های </a:t>
            </a:r>
            <a:r>
              <a:rPr lang="fa-IR" sz="2000" dirty="0">
                <a:latin typeface="Georgia" pitchFamily="18" charset="0"/>
                <a:cs typeface="B Nazanin" pitchFamily="2" charset="-78"/>
              </a:rPr>
              <a:t>نیروگاه‌های برق و کارکنان تعمیرات و نگهداری</a:t>
            </a:r>
          </a:p>
          <a:p>
            <a:pPr algn="just" rtl="1">
              <a:buFont typeface="Wingdings" panose="05000000000000000000" pitchFamily="2" charset="2"/>
              <a:buChar char="Ø"/>
            </a:pPr>
            <a:r>
              <a:rPr lang="fa-IR" sz="2000" dirty="0" smtClean="0">
                <a:latin typeface="Georgia" pitchFamily="18" charset="0"/>
                <a:cs typeface="B Nazanin" pitchFamily="2" charset="-78"/>
              </a:rPr>
              <a:t>محققان </a:t>
            </a:r>
            <a:r>
              <a:rPr lang="fa-IR" sz="2000" dirty="0">
                <a:latin typeface="Georgia" pitchFamily="18" charset="0"/>
                <a:cs typeface="B Nazanin" pitchFamily="2" charset="-78"/>
              </a:rPr>
              <a:t>برای تحقیق و توسعه</a:t>
            </a:r>
          </a:p>
          <a:p>
            <a:pPr algn="just" rtl="1">
              <a:buFont typeface="Wingdings" panose="05000000000000000000" pitchFamily="2" charset="2"/>
              <a:buChar char="Ø"/>
            </a:pPr>
            <a:r>
              <a:rPr lang="fa-IR" sz="2000" dirty="0" smtClean="0">
                <a:latin typeface="Georgia" pitchFamily="18" charset="0"/>
                <a:cs typeface="B Nazanin" pitchFamily="2" charset="-78"/>
              </a:rPr>
              <a:t>مهندسی </a:t>
            </a:r>
            <a:r>
              <a:rPr lang="fa-IR" sz="2000" dirty="0">
                <a:latin typeface="Georgia" pitchFamily="18" charset="0"/>
                <a:cs typeface="B Nazanin" pitchFamily="2" charset="-78"/>
              </a:rPr>
              <a:t>در زمینه طراحی، ساخت و نصب تجهیزات تا </a:t>
            </a:r>
            <a:r>
              <a:rPr lang="fa-IR" sz="2000" dirty="0" smtClean="0">
                <a:latin typeface="Georgia" pitchFamily="18" charset="0"/>
                <a:cs typeface="B Nazanin" pitchFamily="2" charset="-78"/>
              </a:rPr>
              <a:t>بهره برداری</a:t>
            </a:r>
            <a:endParaRPr lang="fa-IR" sz="2000" dirty="0">
              <a:latin typeface="Georgia" pitchFamily="18" charset="0"/>
              <a:cs typeface="B Nazanin" pitchFamily="2" charset="-78"/>
            </a:endParaRPr>
          </a:p>
          <a:p>
            <a:pPr algn="just" rtl="1">
              <a:buFont typeface="Wingdings" panose="05000000000000000000" pitchFamily="2" charset="2"/>
              <a:buChar char="Ø"/>
            </a:pPr>
            <a:r>
              <a:rPr lang="fa-IR" sz="2000" dirty="0" smtClean="0">
                <a:latin typeface="Georgia" pitchFamily="18" charset="0"/>
                <a:cs typeface="B Nazanin" pitchFamily="2" charset="-78"/>
              </a:rPr>
              <a:t>مدیریت </a:t>
            </a:r>
            <a:r>
              <a:rPr lang="fa-IR" sz="2000" dirty="0">
                <a:latin typeface="Georgia" pitchFamily="18" charset="0"/>
                <a:cs typeface="B Nazanin" pitchFamily="2" charset="-78"/>
              </a:rPr>
              <a:t>پروژه</a:t>
            </a:r>
          </a:p>
          <a:p>
            <a:pPr algn="just" rtl="1"/>
            <a:r>
              <a:rPr lang="fa-IR" sz="2200" dirty="0">
                <a:latin typeface="Georgia" pitchFamily="18" charset="0"/>
                <a:cs typeface="B Nazanin" pitchFamily="2" charset="-78"/>
              </a:rPr>
              <a:t>هر یک از این </a:t>
            </a:r>
            <a:r>
              <a:rPr lang="fa-IR" sz="2200" dirty="0" smtClean="0">
                <a:latin typeface="Georgia" pitchFamily="18" charset="0"/>
                <a:cs typeface="B Nazanin" pitchFamily="2" charset="-78"/>
              </a:rPr>
              <a:t>حوزه ها </a:t>
            </a:r>
            <a:r>
              <a:rPr lang="fa-IR" sz="2200" dirty="0">
                <a:latin typeface="Georgia" pitchFamily="18" charset="0"/>
                <a:cs typeface="B Nazanin" pitchFamily="2" charset="-78"/>
              </a:rPr>
              <a:t>خود دارای </a:t>
            </a:r>
            <a:r>
              <a:rPr lang="fa-IR" sz="2200" dirty="0" smtClean="0">
                <a:latin typeface="Georgia" pitchFamily="18" charset="0"/>
                <a:cs typeface="B Nazanin" pitchFamily="2" charset="-78"/>
              </a:rPr>
              <a:t>بخش های </a:t>
            </a:r>
            <a:r>
              <a:rPr lang="fa-IR" sz="2200" dirty="0">
                <a:latin typeface="Georgia" pitchFamily="18" charset="0"/>
                <a:cs typeface="B Nazanin" pitchFamily="2" charset="-78"/>
              </a:rPr>
              <a:t>مختلف در زمینه </a:t>
            </a:r>
            <a:r>
              <a:rPr lang="fa-IR" sz="2200" dirty="0" smtClean="0">
                <a:latin typeface="Georgia" pitchFamily="18" charset="0"/>
                <a:cs typeface="B Nazanin" pitchFamily="2" charset="-78"/>
              </a:rPr>
              <a:t>اشتغال زایی </a:t>
            </a:r>
            <a:r>
              <a:rPr lang="fa-IR" sz="2200" dirty="0">
                <a:latin typeface="Georgia" pitchFamily="18" charset="0"/>
                <a:cs typeface="B Nazanin" pitchFamily="2" charset="-78"/>
              </a:rPr>
              <a:t>هستند.</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836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پتانسیل های اشتغال زایی انرژی های تجدیدپذیر</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در ایران، نرخ بیکاری سال 97 معادل 11.7 درصد </a:t>
            </a:r>
            <a:r>
              <a:rPr lang="fa-IR" sz="2200" dirty="0" smtClean="0">
                <a:latin typeface="Georgia" pitchFamily="18" charset="0"/>
                <a:cs typeface="B Nazanin" pitchFamily="2" charset="-78"/>
              </a:rPr>
              <a:t>می باشد</a:t>
            </a:r>
            <a:r>
              <a:rPr lang="fa-IR" sz="2200" dirty="0">
                <a:latin typeface="Georgia" pitchFamily="18" charset="0"/>
                <a:cs typeface="B Nazanin" pitchFamily="2" charset="-78"/>
              </a:rPr>
              <a:t>. دولت سالانه موظف است حداقل 0.8 درصد نرخ بیکاری را کاهش دهد. برای تحقق این امر، لازم است هر سال حداقل </a:t>
            </a:r>
            <a:r>
              <a:rPr lang="fa-IR" sz="2200" dirty="0" smtClean="0">
                <a:latin typeface="Georgia" pitchFamily="18" charset="0"/>
                <a:cs typeface="B Nazanin" pitchFamily="2" charset="-78"/>
              </a:rPr>
              <a:t>حدود 980  </a:t>
            </a:r>
            <a:r>
              <a:rPr lang="fa-IR" sz="2200" dirty="0">
                <a:latin typeface="Georgia" pitchFamily="18" charset="0"/>
                <a:cs typeface="B Nazanin" pitchFamily="2" charset="-78"/>
              </a:rPr>
              <a:t>هزار شغل جدید ایجاد شود. هزینه ایجاد یک شغل پایدار در کشور در پایین‌ترین سطح ۷۰ میلیون تومان برآورد می‌شود که این رقم در سطوح بالاتر به بیش از </a:t>
            </a:r>
            <a:r>
              <a:rPr lang="fa-IR" sz="2200" dirty="0" smtClean="0">
                <a:latin typeface="Georgia" pitchFamily="18" charset="0"/>
                <a:cs typeface="B Nazanin" pitchFamily="2" charset="-78"/>
              </a:rPr>
              <a:t>۴00 </a:t>
            </a:r>
            <a:r>
              <a:rPr lang="fa-IR" sz="2200" dirty="0">
                <a:latin typeface="Georgia" pitchFamily="18" charset="0"/>
                <a:cs typeface="B Nazanin" pitchFamily="2" charset="-78"/>
              </a:rPr>
              <a:t>میلیون تومان رسیده است. در تبصره ۱۸ لایحه بودجه سال ۱۳۹۷، بودجه برای هدف ایجاد اشتغال‌زایی </a:t>
            </a:r>
            <a:r>
              <a:rPr lang="fa-IR" sz="2200" dirty="0" smtClean="0">
                <a:latin typeface="Georgia" pitchFamily="18" charset="0"/>
                <a:cs typeface="B Nazanin" pitchFamily="2" charset="-78"/>
              </a:rPr>
              <a:t>تعیین </a:t>
            </a:r>
            <a:r>
              <a:rPr lang="fa-IR" sz="2200" dirty="0">
                <a:latin typeface="Georgia" pitchFamily="18" charset="0"/>
                <a:cs typeface="B Nazanin" pitchFamily="2" charset="-78"/>
              </a:rPr>
              <a:t>گردیده است. این لایحه در نظر </a:t>
            </a:r>
            <a:r>
              <a:rPr lang="fa-IR" sz="2200" dirty="0" smtClean="0">
                <a:latin typeface="Georgia" pitchFamily="18" charset="0"/>
                <a:cs typeface="B Nazanin" pitchFamily="2" charset="-78"/>
              </a:rPr>
              <a:t>داشت تا با بودجه </a:t>
            </a:r>
            <a:r>
              <a:rPr lang="fa-IR" sz="2200" dirty="0">
                <a:latin typeface="Georgia" pitchFamily="18" charset="0"/>
                <a:cs typeface="B Nazanin" pitchFamily="2" charset="-78"/>
              </a:rPr>
              <a:t>327 هزار میلیارد تومانی بیش از یک‌ میلیون شغل جدید ایجاد کند که سهم هر شغل 327 میلیون تومان است. تا کنون، انرژی‌های تجدیدپذیر موجب اشتغال 47 هزار و 321 نفر به صورت مستقیم و غیرمستقیم در کشور شده است. بنابراین با </a:t>
            </a:r>
            <a:r>
              <a:rPr lang="fa-IR" sz="2200" dirty="0" smtClean="0">
                <a:latin typeface="Georgia" pitchFamily="18" charset="0"/>
                <a:cs typeface="B Nazanin" pitchFamily="2" charset="-78"/>
              </a:rPr>
              <a:t>سرمایه گذاری </a:t>
            </a:r>
            <a:r>
              <a:rPr lang="fa-IR" sz="2200" dirty="0">
                <a:latin typeface="Georgia" pitchFamily="18" charset="0"/>
                <a:cs typeface="B Nazanin" pitchFamily="2" charset="-78"/>
              </a:rPr>
              <a:t>در بخش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و مخصوصا انرژی خورشیدی علاوه بر فواید اقتصادی و </a:t>
            </a:r>
            <a:r>
              <a:rPr lang="fa-IR" sz="2200" dirty="0" smtClean="0">
                <a:latin typeface="Georgia" pitchFamily="18" charset="0"/>
                <a:cs typeface="B Nazanin" pitchFamily="2" charset="-78"/>
              </a:rPr>
              <a:t>زیست محیطی می توان </a:t>
            </a:r>
            <a:r>
              <a:rPr lang="fa-IR" sz="2200" dirty="0">
                <a:latin typeface="Georgia" pitchFamily="18" charset="0"/>
                <a:cs typeface="B Nazanin" pitchFamily="2" charset="-78"/>
              </a:rPr>
              <a:t>مشکلات بیکاری که اخیرا به یک معضل در کشور تبدیل شده است را تا حدود زیادی مرتفع نمود.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89858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مقایسه پتانسیل انرژی های تجدیدپذیر</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در شکل زیر حداکثر میزان </a:t>
            </a:r>
            <a:r>
              <a:rPr lang="fa-IR" sz="2200" dirty="0">
                <a:latin typeface="Georgia" pitchFamily="18" charset="0"/>
                <a:cs typeface="B Nazanin" pitchFamily="2" charset="-78"/>
              </a:rPr>
              <a:t>توانی که از منابع مختلف انرژی های </a:t>
            </a:r>
            <a:r>
              <a:rPr lang="fa-IR" sz="2200" dirty="0" smtClean="0">
                <a:latin typeface="Georgia" pitchFamily="18" charset="0"/>
                <a:cs typeface="B Nazanin" pitchFamily="2" charset="-78"/>
              </a:rPr>
              <a:t>تجدیدپذیر می توان دریافت نمود نمایش داده شده است.</a:t>
            </a:r>
          </a:p>
          <a:p>
            <a:pPr algn="just" rtl="1"/>
            <a:r>
              <a:rPr lang="fa-IR" sz="2200" dirty="0" smtClean="0">
                <a:latin typeface="Georgia" pitchFamily="18" charset="0"/>
                <a:cs typeface="B Nazanin" pitchFamily="2" charset="-78"/>
              </a:rPr>
              <a:t>دقت شود این مقادیر به صورت حداکثری تخمین زده شده اند. به عنوان مثال اگر در همه رودخانه های جهان سد بزنیم حداکثر 3 تراوات توان برداشت می کنیم. یا اگر به جای مواد غذایی، تمام زمین برای تولید انرژی زیستی پر شود، می توان 100 تراوات توان برداشت کرد. </a:t>
            </a: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2530" name="Picture 2" descr="http://www.thesolarspark.co.uk/wp-content/uploads/2013/02/Potential-Energy-Resource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 y="2971800"/>
            <a:ext cx="6040379"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040379" y="3251200"/>
            <a:ext cx="3103621" cy="2209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از این شکل مشاهده می شود که خورشید منبع عظیم انرژی است که قادر است 10000 برابر توان مصرفی جهان توان تولید کند.</a:t>
            </a:r>
          </a:p>
          <a:p>
            <a:pPr algn="just" rtl="1"/>
            <a:endParaRPr lang="fa-IR" sz="2200" dirty="0" smtClean="0">
              <a:latin typeface="Georgia" pitchFamily="18" charset="0"/>
              <a:cs typeface="B Nazanin" pitchFamily="2" charset="-78"/>
            </a:endParaRPr>
          </a:p>
          <a:p>
            <a:pPr algn="just" rtl="1">
              <a:lnSpc>
                <a:spcPct val="150000"/>
              </a:lnSpc>
            </a:pPr>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08730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ویژگی های خورشید</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خورشید منبع عظیم انرژی </a:t>
            </a:r>
            <a:r>
              <a:rPr lang="fa-IR" sz="2200" dirty="0" smtClean="0">
                <a:latin typeface="Georgia" pitchFamily="18" charset="0"/>
                <a:cs typeface="B Nazanin" pitchFamily="2" charset="-78"/>
              </a:rPr>
              <a:t>است</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هر ثانیه </a:t>
            </a:r>
            <a:r>
              <a:rPr lang="fa-IR" sz="2200" dirty="0" smtClean="0">
                <a:latin typeface="Georgia" pitchFamily="18" charset="0"/>
                <a:cs typeface="B Nazanin" pitchFamily="2" charset="-78"/>
              </a:rPr>
              <a:t>2.4 میلیون </a:t>
            </a:r>
            <a:r>
              <a:rPr lang="fa-IR" sz="2200" dirty="0">
                <a:latin typeface="Georgia" pitchFamily="18" charset="0"/>
                <a:cs typeface="B Nazanin" pitchFamily="2" charset="-78"/>
              </a:rPr>
              <a:t>تن از جرم خورشید به انرژی تبدیل می‌شود. با توجه به وزن خورشید که حدود ۳۳۳ هزار برابر وزن زمین است. این کره نورانی را می‌توان به‌عنوان منبع عظیم انرژی تا ۵ میلیارد سال آینده به حساب آورد.</a:t>
            </a:r>
          </a:p>
          <a:p>
            <a:pPr algn="just" rtl="1"/>
            <a:r>
              <a:rPr lang="fa-IR" sz="2200" dirty="0" smtClean="0">
                <a:latin typeface="Georgia" pitchFamily="18" charset="0"/>
                <a:cs typeface="B Nazanin" pitchFamily="2" charset="-78"/>
              </a:rPr>
              <a:t>خورشید </a:t>
            </a:r>
            <a:r>
              <a:rPr lang="fa-IR" sz="2200" dirty="0">
                <a:latin typeface="Georgia" pitchFamily="18" charset="0"/>
                <a:cs typeface="B Nazanin" pitchFamily="2" charset="-78"/>
              </a:rPr>
              <a:t>از گازهایی نظیر </a:t>
            </a:r>
            <a:r>
              <a:rPr lang="fa-IR" sz="2200" dirty="0" smtClean="0">
                <a:latin typeface="Georgia" pitchFamily="18" charset="0"/>
                <a:cs typeface="B Nazanin" pitchFamily="2" charset="-78"/>
              </a:rPr>
              <a:t>هیدروژن، هلیوم و </a:t>
            </a:r>
            <a:r>
              <a:rPr lang="fa-IR" sz="2200" dirty="0">
                <a:latin typeface="Georgia" pitchFamily="18" charset="0"/>
                <a:cs typeface="B Nazanin" pitchFamily="2" charset="-78"/>
              </a:rPr>
              <a:t>۶۳ عنصر دیگر که مهم‌ترین </a:t>
            </a:r>
            <a:r>
              <a:rPr lang="fa-IR" sz="2200" dirty="0" smtClean="0">
                <a:latin typeface="Georgia" pitchFamily="18" charset="0"/>
                <a:cs typeface="B Nazanin" pitchFamily="2" charset="-78"/>
              </a:rPr>
              <a:t>آنها اکسیژن</a:t>
            </a:r>
            <a:r>
              <a:rPr lang="fa-IR" sz="2200" dirty="0">
                <a:latin typeface="Georgia" pitchFamily="18" charset="0"/>
                <a:cs typeface="B Nazanin" pitchFamily="2" charset="-78"/>
              </a:rPr>
              <a:t>، کربن، نئون و نیتروژن است تشکیل </a:t>
            </a:r>
            <a:r>
              <a:rPr lang="fa-IR" sz="2200" dirty="0" smtClean="0">
                <a:latin typeface="Georgia" pitchFamily="18" charset="0"/>
                <a:cs typeface="B Nazanin" pitchFamily="2" charset="-78"/>
              </a:rPr>
              <a:t>شده ‌است</a:t>
            </a:r>
            <a:r>
              <a:rPr lang="fa-IR" sz="2200" dirty="0">
                <a:latin typeface="Georgia" pitchFamily="18" charset="0"/>
                <a:cs typeface="B Nazanin" pitchFamily="2" charset="-78"/>
              </a:rPr>
              <a:t>.</a:t>
            </a:r>
          </a:p>
          <a:p>
            <a:pPr algn="just" rtl="1"/>
            <a:r>
              <a:rPr lang="fa-IR" sz="2200" dirty="0" smtClean="0">
                <a:latin typeface="Georgia" pitchFamily="18" charset="0"/>
                <a:cs typeface="B Nazanin" pitchFamily="2" charset="-78"/>
              </a:rPr>
              <a:t>زمین </a:t>
            </a:r>
            <a:r>
              <a:rPr lang="fa-IR" sz="2200" dirty="0">
                <a:latin typeface="Georgia" pitchFamily="18" charset="0"/>
                <a:cs typeface="B Nazanin" pitchFamily="2" charset="-78"/>
              </a:rPr>
              <a:t>در فاصله ۱۵۰ میلیون کیلومتری خورشید واقع است و ۸ دقیقه و ۱۸ ثانیه طول می‌کشد تا نور خورشید به زمین برسد. بنابراین سهم زمین در دریافت انرژی از خورشید میزان کمی از کل انرژی تابشی آن می‌باشد. حتی سوختهای فسیلی ذخیره شده در زمین، انرژیهای </a:t>
            </a:r>
            <a:r>
              <a:rPr lang="fa-IR" sz="2200" dirty="0" smtClean="0">
                <a:latin typeface="Georgia" pitchFamily="18" charset="0"/>
                <a:cs typeface="B Nazanin" pitchFamily="2" charset="-78"/>
              </a:rPr>
              <a:t>زمین گرمایی، زیستی و </a:t>
            </a:r>
            <a:r>
              <a:rPr lang="fa-IR" sz="2200" dirty="0">
                <a:latin typeface="Georgia" pitchFamily="18" charset="0"/>
                <a:cs typeface="B Nazanin" pitchFamily="2" charset="-78"/>
              </a:rPr>
              <a:t>بسیاری موارد دیگر از جمله نتایج همین انرژی دریافتی زمین از خورشید می‌باشد</a:t>
            </a:r>
            <a:r>
              <a:rPr lang="fa-IR" sz="2200" dirty="0" smtClean="0">
                <a:latin typeface="Georgia" pitchFamily="18" charset="0"/>
                <a:cs typeface="B Nazanin" pitchFamily="2" charset="-78"/>
              </a:rPr>
              <a:t>.</a:t>
            </a: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descr="Image result for ‫خورشی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19600"/>
            <a:ext cx="3111500" cy="2186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2743" y="381000"/>
            <a:ext cx="1803699" cy="369332"/>
          </a:xfrm>
          <a:prstGeom prst="rect">
            <a:avLst/>
          </a:prstGeom>
        </p:spPr>
        <p:txBody>
          <a:bodyPr wrap="none">
            <a:spAutoFit/>
          </a:bodyPr>
          <a:lstStyle/>
          <a:p>
            <a:r>
              <a:rPr lang="en-US" dirty="0"/>
              <a:t>5.972 × 10^24 kg</a:t>
            </a:r>
          </a:p>
        </p:txBody>
      </p:sp>
    </p:spTree>
    <p:extLst>
      <p:ext uri="{BB962C8B-B14F-4D97-AF65-F5344CB8AC3E}">
        <p14:creationId xmlns:p14="http://schemas.microsoft.com/office/powerpoint/2010/main" val="343322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پتانسیل انرژی خورشیدی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کشور ایران </a:t>
            </a: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نواحی پرتابش واقع است و مطالعات نشان می دهد که استفاده از تجهیزات خورشیدی در ایران مناسب بوده و </a:t>
            </a:r>
            <a:r>
              <a:rPr lang="fa-IR" sz="2200" dirty="0" smtClean="0">
                <a:latin typeface="Georgia" pitchFamily="18" charset="0"/>
                <a:cs typeface="B Nazanin" pitchFamily="2" charset="-78"/>
              </a:rPr>
              <a:t>می تواند </a:t>
            </a:r>
            <a:r>
              <a:rPr lang="fa-IR" sz="2200" dirty="0">
                <a:latin typeface="Georgia" pitchFamily="18" charset="0"/>
                <a:cs typeface="B Nazanin" pitchFamily="2" charset="-78"/>
              </a:rPr>
              <a:t>بخشی از انرژی مورد نیاز کشور را تأمین نماید</a:t>
            </a:r>
            <a:r>
              <a:rPr lang="fa-IR" sz="2200" dirty="0" smtClean="0">
                <a:latin typeface="Georgia" pitchFamily="18" charset="0"/>
                <a:cs typeface="B Nazanin" pitchFamily="2" charset="-78"/>
              </a:rPr>
              <a:t>.</a:t>
            </a:r>
            <a:endParaRPr lang="en-GB"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با </a:t>
            </a:r>
            <a:r>
              <a:rPr lang="fa-IR" sz="2200" dirty="0">
                <a:latin typeface="Georgia" pitchFamily="18" charset="0"/>
                <a:cs typeface="B Nazanin" pitchFamily="2" charset="-78"/>
              </a:rPr>
              <a:t>توجه به استانداردهای بین‌المللی مورد استفاده در دنیا اگر میانگین انرژی تابشی خورشید در روز بالاتر از </a:t>
            </a:r>
            <a:r>
              <a:rPr lang="fa-IR" sz="2200" dirty="0" smtClean="0">
                <a:latin typeface="Georgia" pitchFamily="18" charset="0"/>
                <a:cs typeface="B Nazanin" pitchFamily="2" charset="-78"/>
              </a:rPr>
              <a:t>3.5 کیلووات </a:t>
            </a:r>
            <a:r>
              <a:rPr lang="fa-IR" sz="2200" dirty="0">
                <a:latin typeface="Georgia" pitchFamily="18" charset="0"/>
                <a:cs typeface="B Nazanin" pitchFamily="2" charset="-78"/>
              </a:rPr>
              <a:t>ساعت </a:t>
            </a:r>
            <a:r>
              <a:rPr lang="fa-IR" sz="2200" dirty="0" smtClean="0">
                <a:latin typeface="Georgia" pitchFamily="18" charset="0"/>
                <a:cs typeface="B Nazanin" pitchFamily="2" charset="-78"/>
              </a:rPr>
              <a:t>بر مترمربع باشد </a:t>
            </a:r>
            <a:r>
              <a:rPr lang="fa-IR" sz="2200" dirty="0">
                <a:latin typeface="Georgia" pitchFamily="18" charset="0"/>
                <a:cs typeface="B Nazanin" pitchFamily="2" charset="-78"/>
              </a:rPr>
              <a:t>استفاده از مدلهای انرژی خورشیدی نظیر </a:t>
            </a:r>
            <a:r>
              <a:rPr lang="fa-IR" sz="2200" dirty="0" smtClean="0">
                <a:latin typeface="Georgia" pitchFamily="18" charset="0"/>
                <a:cs typeface="B Nazanin" pitchFamily="2" charset="-78"/>
              </a:rPr>
              <a:t>گردآورنده های </a:t>
            </a:r>
            <a:r>
              <a:rPr lang="fa-IR" sz="2200" dirty="0">
                <a:latin typeface="Georgia" pitchFamily="18" charset="0"/>
                <a:cs typeface="B Nazanin" pitchFamily="2" charset="-78"/>
              </a:rPr>
              <a:t>خورشیدی یا سیستم‌های فتوولتائیک بسیار اقتصادی و مقرون به صرفه است.</a:t>
            </a:r>
          </a:p>
          <a:p>
            <a:pPr marL="82296" indent="0" algn="just" rtl="1">
              <a:lnSpc>
                <a:spcPct val="150000"/>
              </a:lnSpc>
              <a:buNone/>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6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896"/>
            <a:ext cx="4375937" cy="36953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375937" y="3429000"/>
            <a:ext cx="4768063" cy="34290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ایران کشوری است که به گفته متخصصان با وجود ۳۰۰ روز آفتابی در بیش از دو سوم آن و متوسط تابش 5.5–4.5 کیلووات ساعت بر متر مربع در روز یکی از کشورهای با پتانسیل بالا در زمینه انرژی خورشیدی معرفی شده است. </a:t>
            </a:r>
            <a:endParaRPr lang="en-GB"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بدترین </a:t>
            </a:r>
            <a:r>
              <a:rPr lang="fa-IR" sz="2200" dirty="0">
                <a:latin typeface="Georgia" pitchFamily="18" charset="0"/>
                <a:cs typeface="B Nazanin" pitchFamily="2" charset="-78"/>
              </a:rPr>
              <a:t>شرایط انرژی خورشیدی کشور را در شهرهای شمالی استان‌های مازندران و گیلان دانسته و با بیان اینکه وضعیت تابش خورشید در این شهرها از بهترین نقاط تابش در کشور آلمان هم بهتر </a:t>
            </a:r>
            <a:r>
              <a:rPr lang="fa-IR" sz="2200" dirty="0" smtClean="0">
                <a:latin typeface="Georgia" pitchFamily="18" charset="0"/>
                <a:cs typeface="B Nazanin" pitchFamily="2" charset="-78"/>
              </a:rPr>
              <a:t>است.</a:t>
            </a:r>
            <a:endParaRPr lang="en-GB"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611354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فهرست مطالب</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400" dirty="0">
                <a:latin typeface="Georgia" pitchFamily="18" charset="0"/>
                <a:cs typeface="B Nazanin" pitchFamily="2" charset="-78"/>
              </a:rPr>
              <a:t>وضعیت مصرف انرژی در </a:t>
            </a:r>
            <a:r>
              <a:rPr lang="fa-IR" sz="2400" dirty="0" smtClean="0">
                <a:latin typeface="Georgia" pitchFamily="18" charset="0"/>
                <a:cs typeface="B Nazanin" pitchFamily="2" charset="-78"/>
              </a:rPr>
              <a:t>ایران</a:t>
            </a:r>
          </a:p>
          <a:p>
            <a:pPr algn="just" rtl="1">
              <a:lnSpc>
                <a:spcPct val="150000"/>
              </a:lnSpc>
            </a:pPr>
            <a:r>
              <a:rPr lang="fa-IR" sz="2400" dirty="0" smtClean="0">
                <a:latin typeface="Georgia" pitchFamily="18" charset="0"/>
                <a:cs typeface="B Nazanin" pitchFamily="2" charset="-78"/>
              </a:rPr>
              <a:t>انرژی </a:t>
            </a:r>
            <a:r>
              <a:rPr lang="fa-IR" sz="2400" dirty="0">
                <a:latin typeface="Georgia" pitchFamily="18" charset="0"/>
                <a:cs typeface="B Nazanin" pitchFamily="2" charset="-78"/>
              </a:rPr>
              <a:t>های تجدیدپذیر</a:t>
            </a:r>
          </a:p>
          <a:p>
            <a:pPr algn="just" rtl="1">
              <a:lnSpc>
                <a:spcPct val="150000"/>
              </a:lnSpc>
            </a:pPr>
            <a:r>
              <a:rPr lang="fa-IR" sz="2400" dirty="0" smtClean="0">
                <a:latin typeface="Georgia" pitchFamily="18" charset="0"/>
                <a:cs typeface="B Nazanin" pitchFamily="2" charset="-78"/>
              </a:rPr>
              <a:t>سهم </a:t>
            </a:r>
            <a:r>
              <a:rPr lang="fa-IR" sz="2400" dirty="0">
                <a:latin typeface="Georgia" pitchFamily="18" charset="0"/>
                <a:cs typeface="B Nazanin" pitchFamily="2" charset="-78"/>
              </a:rPr>
              <a:t>انرژی های تجدیدپذیر در تولید برق در </a:t>
            </a:r>
            <a:r>
              <a:rPr lang="fa-IR" sz="2400" dirty="0" smtClean="0">
                <a:latin typeface="Georgia" pitchFamily="18" charset="0"/>
                <a:cs typeface="B Nazanin" pitchFamily="2" charset="-78"/>
              </a:rPr>
              <a:t>جهان و ایران</a:t>
            </a:r>
          </a:p>
          <a:p>
            <a:pPr algn="just" rtl="1">
              <a:lnSpc>
                <a:spcPct val="150000"/>
              </a:lnSpc>
            </a:pPr>
            <a:r>
              <a:rPr lang="fa-IR" sz="2400" dirty="0" smtClean="0">
                <a:latin typeface="Georgia" pitchFamily="18" charset="0"/>
                <a:cs typeface="B Nazanin" pitchFamily="2" charset="-78"/>
              </a:rPr>
              <a:t>ملزومات </a:t>
            </a:r>
            <a:r>
              <a:rPr lang="fa-IR" sz="2400" dirty="0">
                <a:latin typeface="Georgia" pitchFamily="18" charset="0"/>
                <a:cs typeface="B Nazanin" pitchFamily="2" charset="-78"/>
              </a:rPr>
              <a:t>ایران برای انتقال از سوخت های فسیلی به انرژی های </a:t>
            </a:r>
            <a:r>
              <a:rPr lang="fa-IR" sz="2400" dirty="0" smtClean="0">
                <a:latin typeface="Georgia" pitchFamily="18" charset="0"/>
                <a:cs typeface="B Nazanin" pitchFamily="2" charset="-78"/>
              </a:rPr>
              <a:t>تجدیدپذیر</a:t>
            </a:r>
          </a:p>
          <a:p>
            <a:pPr algn="just" rtl="1">
              <a:lnSpc>
                <a:spcPct val="150000"/>
              </a:lnSpc>
            </a:pPr>
            <a:r>
              <a:rPr lang="fa-IR" sz="2400" dirty="0">
                <a:latin typeface="Georgia" pitchFamily="18" charset="0"/>
                <a:cs typeface="B Nazanin" pitchFamily="2" charset="-78"/>
              </a:rPr>
              <a:t>پتانسیل های اشتغال زایی انرژی های </a:t>
            </a:r>
            <a:r>
              <a:rPr lang="fa-IR" sz="2400" dirty="0" smtClean="0">
                <a:latin typeface="Georgia" pitchFamily="18" charset="0"/>
                <a:cs typeface="B Nazanin" pitchFamily="2" charset="-78"/>
              </a:rPr>
              <a:t>تجدیدپذیر</a:t>
            </a:r>
          </a:p>
          <a:p>
            <a:pPr algn="just" rtl="1">
              <a:lnSpc>
                <a:spcPct val="150000"/>
              </a:lnSpc>
            </a:pPr>
            <a:r>
              <a:rPr lang="fa-IR" sz="2400" dirty="0">
                <a:latin typeface="Georgia" pitchFamily="18" charset="0"/>
                <a:cs typeface="B Nazanin" pitchFamily="2" charset="-78"/>
              </a:rPr>
              <a:t>مقایسه پتانسیل انرژی های </a:t>
            </a:r>
            <a:r>
              <a:rPr lang="fa-IR" sz="2400" dirty="0" smtClean="0">
                <a:latin typeface="Georgia" pitchFamily="18" charset="0"/>
                <a:cs typeface="B Nazanin" pitchFamily="2" charset="-78"/>
              </a:rPr>
              <a:t>تجدیدپذیر</a:t>
            </a:r>
          </a:p>
          <a:p>
            <a:pPr algn="just" rtl="1">
              <a:lnSpc>
                <a:spcPct val="150000"/>
              </a:lnSpc>
            </a:pPr>
            <a:r>
              <a:rPr lang="fa-IR" sz="2400" dirty="0" smtClean="0">
                <a:latin typeface="Georgia" pitchFamily="18" charset="0"/>
                <a:cs typeface="B Nazanin" pitchFamily="2" charset="-78"/>
              </a:rPr>
              <a:t>ویژگی های انرژی خورشیدی</a:t>
            </a:r>
          </a:p>
          <a:p>
            <a:pPr algn="just" rtl="1">
              <a:lnSpc>
                <a:spcPct val="150000"/>
              </a:lnSpc>
            </a:pPr>
            <a:r>
              <a:rPr lang="fa-IR" sz="2400" dirty="0" smtClean="0">
                <a:latin typeface="Georgia" pitchFamily="18" charset="0"/>
                <a:cs typeface="B Nazanin" pitchFamily="2" charset="-78"/>
              </a:rPr>
              <a:t>پتانسیل انرژی خورشیدی در ایران</a:t>
            </a:r>
            <a:endParaRPr lang="fa-IR" sz="2400" dirty="0">
              <a:latin typeface="Georgia" pitchFamily="18" charset="0"/>
              <a:cs typeface="B Nazanin" pitchFamily="2" charset="-78"/>
            </a:endParaRPr>
          </a:p>
          <a:p>
            <a:pPr algn="just" rtl="1">
              <a:lnSpc>
                <a:spcPct val="150000"/>
              </a:lnSpc>
            </a:pPr>
            <a:endParaRPr lang="en-GB"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09993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پتانسیل انرژی خورشیدی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با </a:t>
            </a:r>
            <a:r>
              <a:rPr lang="fa-IR" sz="2200" dirty="0">
                <a:latin typeface="Georgia" pitchFamily="18" charset="0"/>
                <a:cs typeface="B Nazanin" pitchFamily="2" charset="-78"/>
              </a:rPr>
              <a:t>مطالعات انجام شده توسط </a:t>
            </a:r>
            <a:r>
              <a:rPr lang="fa-IR" sz="2200" dirty="0" smtClean="0">
                <a:latin typeface="Georgia" pitchFamily="18" charset="0"/>
                <a:cs typeface="B Nazanin" pitchFamily="2" charset="-78"/>
              </a:rPr>
              <a:t>یک شرکت آلمانی، </a:t>
            </a:r>
            <a:r>
              <a:rPr lang="fa-IR" sz="2200" dirty="0">
                <a:latin typeface="Georgia" pitchFamily="18" charset="0"/>
                <a:cs typeface="B Nazanin" pitchFamily="2" charset="-78"/>
              </a:rPr>
              <a:t>در مساحتی بیش از ۲۰۰۰ کیلومترمربع، امکان نصب بیش از </a:t>
            </a:r>
            <a:r>
              <a:rPr lang="en-GB" sz="2200" dirty="0">
                <a:latin typeface="Georgia" pitchFamily="18" charset="0"/>
                <a:cs typeface="B Nazanin" pitchFamily="2" charset="-78"/>
              </a:rPr>
              <a:t>MW </a:t>
            </a:r>
            <a:r>
              <a:rPr lang="fa-IR" sz="2200" dirty="0">
                <a:latin typeface="Georgia" pitchFamily="18" charset="0"/>
                <a:cs typeface="B Nazanin" pitchFamily="2" charset="-78"/>
              </a:rPr>
              <a:t>۶۰۰۰۰ نیروگاه حرارتی خورشیدی وجود دارد. </a:t>
            </a:r>
            <a:endParaRPr lang="fa-IR" sz="2200" dirty="0" smtClean="0">
              <a:latin typeface="Georgia" pitchFamily="18" charset="0"/>
              <a:cs typeface="B Nazanin" pitchFamily="2" charset="-78"/>
            </a:endParaRPr>
          </a:p>
          <a:p>
            <a:pPr algn="just" rtl="1"/>
            <a:r>
              <a:rPr lang="fa-IR" sz="2200" dirty="0">
                <a:latin typeface="Georgia" pitchFamily="18" charset="0"/>
                <a:cs typeface="B Nazanin" pitchFamily="2" charset="-78"/>
              </a:rPr>
              <a:t>همچنین وجود منابع اولیه سیلیس با غنای بالا در بیش از 90 درصد خاک کشور که ماده اولیه در ساخت </a:t>
            </a:r>
            <a:r>
              <a:rPr lang="fa-IR" sz="2200" dirty="0" smtClean="0">
                <a:latin typeface="Georgia" pitchFamily="18" charset="0"/>
                <a:cs typeface="B Nazanin" pitchFamily="2" charset="-78"/>
              </a:rPr>
              <a:t>سلول های </a:t>
            </a:r>
            <a:r>
              <a:rPr lang="fa-IR" sz="2200" dirty="0">
                <a:latin typeface="Georgia" pitchFamily="18" charset="0"/>
                <a:cs typeface="B Nazanin" pitchFamily="2" charset="-78"/>
              </a:rPr>
              <a:t>خورشیدی است، استفاده از این </a:t>
            </a:r>
            <a:r>
              <a:rPr lang="fa-IR" sz="2200" dirty="0" smtClean="0">
                <a:latin typeface="Georgia" pitchFamily="18" charset="0"/>
                <a:cs typeface="B Nazanin" pitchFamily="2" charset="-78"/>
              </a:rPr>
              <a:t>سیستمها </a:t>
            </a:r>
            <a:r>
              <a:rPr lang="fa-IR" sz="2200" dirty="0">
                <a:latin typeface="Georgia" pitchFamily="18" charset="0"/>
                <a:cs typeface="B Nazanin" pitchFamily="2" charset="-78"/>
              </a:rPr>
              <a:t>را در ایران توجیه </a:t>
            </a:r>
            <a:r>
              <a:rPr lang="fa-IR" sz="2200" dirty="0" smtClean="0">
                <a:latin typeface="Georgia" pitchFamily="18" charset="0"/>
                <a:cs typeface="B Nazanin" pitchFamily="2" charset="-78"/>
              </a:rPr>
              <a:t>می کند</a:t>
            </a:r>
            <a:r>
              <a:rPr lang="fa-IR" sz="2200" dirty="0">
                <a:latin typeface="Georgia" pitchFamily="18" charset="0"/>
                <a:cs typeface="B Nazanin" pitchFamily="2" charset="-78"/>
              </a:rPr>
              <a:t>. </a:t>
            </a:r>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626" name="Picture 2" descr="Image result for ‫پتانسیل استفاده از انرژی خورشیدی در ایر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884" y="3048000"/>
            <a:ext cx="6758916"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5084" y="4368800"/>
            <a:ext cx="838200" cy="369332"/>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Asia</a:t>
            </a:r>
            <a:endParaRPr lang="en-GB" b="1" dirty="0">
              <a:latin typeface="Times New Roman" pitchFamily="18" charset="0"/>
              <a:cs typeface="Times New Roman" pitchFamily="18" charset="0"/>
            </a:endParaRPr>
          </a:p>
        </p:txBody>
      </p:sp>
      <p:sp>
        <p:nvSpPr>
          <p:cNvPr id="8" name="TextBox 7"/>
          <p:cNvSpPr txBox="1"/>
          <p:nvPr/>
        </p:nvSpPr>
        <p:spPr>
          <a:xfrm>
            <a:off x="5013984" y="4184134"/>
            <a:ext cx="941058" cy="369332"/>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Europe</a:t>
            </a:r>
            <a:endParaRPr lang="en-GB" b="1" dirty="0">
              <a:latin typeface="Times New Roman" pitchFamily="18" charset="0"/>
              <a:cs typeface="Times New Roman" pitchFamily="18" charset="0"/>
            </a:endParaRPr>
          </a:p>
        </p:txBody>
      </p:sp>
      <p:sp>
        <p:nvSpPr>
          <p:cNvPr id="9" name="TextBox 8"/>
          <p:cNvSpPr txBox="1"/>
          <p:nvPr/>
        </p:nvSpPr>
        <p:spPr>
          <a:xfrm>
            <a:off x="4709184" y="5312897"/>
            <a:ext cx="941058" cy="369332"/>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Africa</a:t>
            </a:r>
            <a:endParaRPr lang="en-GB" b="1" dirty="0">
              <a:latin typeface="Times New Roman" pitchFamily="18" charset="0"/>
              <a:cs typeface="Times New Roman" pitchFamily="18" charset="0"/>
            </a:endParaRPr>
          </a:p>
        </p:txBody>
      </p:sp>
      <p:sp>
        <p:nvSpPr>
          <p:cNvPr id="10" name="TextBox 9"/>
          <p:cNvSpPr txBox="1"/>
          <p:nvPr/>
        </p:nvSpPr>
        <p:spPr>
          <a:xfrm>
            <a:off x="2270784" y="4075500"/>
            <a:ext cx="1371600" cy="646331"/>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North America</a:t>
            </a:r>
            <a:endParaRPr lang="en-GB" b="1" dirty="0">
              <a:latin typeface="Times New Roman" pitchFamily="18" charset="0"/>
              <a:cs typeface="Times New Roman" pitchFamily="18" charset="0"/>
            </a:endParaRPr>
          </a:p>
        </p:txBody>
      </p:sp>
      <p:sp>
        <p:nvSpPr>
          <p:cNvPr id="11" name="TextBox 10"/>
          <p:cNvSpPr txBox="1"/>
          <p:nvPr/>
        </p:nvSpPr>
        <p:spPr>
          <a:xfrm>
            <a:off x="3109613" y="5530861"/>
            <a:ext cx="1371600" cy="646331"/>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South America</a:t>
            </a:r>
            <a:endParaRPr lang="en-GB" b="1" dirty="0">
              <a:latin typeface="Times New Roman" pitchFamily="18" charset="0"/>
              <a:cs typeface="Times New Roman" pitchFamily="18" charset="0"/>
            </a:endParaRPr>
          </a:p>
        </p:txBody>
      </p:sp>
      <p:sp>
        <p:nvSpPr>
          <p:cNvPr id="12" name="TextBox 11"/>
          <p:cNvSpPr txBox="1"/>
          <p:nvPr/>
        </p:nvSpPr>
        <p:spPr>
          <a:xfrm>
            <a:off x="6614184" y="5820728"/>
            <a:ext cx="1371600" cy="369332"/>
          </a:xfrm>
          <a:prstGeom prst="rect">
            <a:avLst/>
          </a:prstGeom>
          <a:noFill/>
        </p:spPr>
        <p:txBody>
          <a:bodyPr wrap="square" rtlCol="0">
            <a:spAutoFit/>
          </a:bodyPr>
          <a:lstStyle/>
          <a:p>
            <a:pPr algn="ctr"/>
            <a:r>
              <a:rPr lang="en-GB" b="1" dirty="0" smtClean="0">
                <a:latin typeface="Times New Roman" pitchFamily="18" charset="0"/>
                <a:cs typeface="Times New Roman" pitchFamily="18" charset="0"/>
              </a:rPr>
              <a:t>Oceania</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4208337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3200" dirty="0" smtClean="0">
                <a:latin typeface="Georgia" pitchFamily="18" charset="0"/>
                <a:cs typeface="B Nazanin" pitchFamily="2" charset="-78"/>
              </a:rPr>
              <a:t>تبدیل انرژی خورشیدی</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برای استفاده از انرژی خورشیدی، لازم است این انرژی به فرم های مورد استفاده توسط بشر تبدیل شود. </a:t>
            </a:r>
            <a:r>
              <a:rPr lang="fa-IR" sz="2200" dirty="0">
                <a:latin typeface="Georgia" pitchFamily="18" charset="0"/>
                <a:cs typeface="B Nazanin" pitchFamily="2" charset="-78"/>
              </a:rPr>
              <a:t>انرژی خورشید به طور مستقیم یا غیر مستقیم و مصنوعی یا طبیعی می‌تواند به دیگر اشکال انرژی </a:t>
            </a:r>
            <a:r>
              <a:rPr lang="fa-IR" sz="2200" dirty="0" smtClean="0">
                <a:latin typeface="Georgia" pitchFamily="18" charset="0"/>
                <a:cs typeface="B Nazanin" pitchFamily="2" charset="-78"/>
              </a:rPr>
              <a:t>مورد </a:t>
            </a:r>
            <a:r>
              <a:rPr lang="fa-IR" sz="2200" dirty="0">
                <a:latin typeface="Georgia" pitchFamily="18" charset="0"/>
                <a:cs typeface="B Nazanin" pitchFamily="2" charset="-78"/>
              </a:rPr>
              <a:t>استفاده بشر </a:t>
            </a:r>
            <a:r>
              <a:rPr lang="fa-IR" sz="2200" dirty="0" smtClean="0">
                <a:latin typeface="Georgia" pitchFamily="18" charset="0"/>
                <a:cs typeface="B Nazanin" pitchFamily="2" charset="-78"/>
              </a:rPr>
              <a:t>تبدیل شود.</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شکل زیر قابلیت تبدیل انرژی خورشیدی را به فرم های گوناگون نشان می دهد</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انرژی </a:t>
            </a:r>
            <a:r>
              <a:rPr lang="fa-IR" sz="2200" dirty="0">
                <a:latin typeface="Georgia" pitchFamily="18" charset="0"/>
                <a:cs typeface="B Nazanin" pitchFamily="2" charset="-78"/>
              </a:rPr>
              <a:t>خورشیدی با فرآیند فتوسنتز در گیاهان سبز به انرژی شیمیایی تبدیل می شود. تبدیل انرژی خورشیدی به انرژی مکانیکی </a:t>
            </a:r>
            <a:r>
              <a:rPr lang="fa-IR" sz="2200" dirty="0" smtClean="0">
                <a:latin typeface="Georgia" pitchFamily="18" charset="0"/>
                <a:cs typeface="B Nazanin" pitchFamily="2" charset="-78"/>
              </a:rPr>
              <a:t>را می توان در فرایند تغییر </a:t>
            </a:r>
            <a:r>
              <a:rPr lang="fa-IR" sz="2200" dirty="0">
                <a:latin typeface="Georgia" pitchFamily="18" charset="0"/>
                <a:cs typeface="B Nazanin" pitchFamily="2" charset="-78"/>
              </a:rPr>
              <a:t>در رفتار باد </a:t>
            </a:r>
            <a:r>
              <a:rPr lang="fa-IR" sz="2200" dirty="0" smtClean="0">
                <a:latin typeface="Georgia" pitchFamily="18" charset="0"/>
                <a:cs typeface="B Nazanin" pitchFamily="2" charset="-78"/>
              </a:rPr>
              <a:t>مشاهده نمود. </a:t>
            </a:r>
            <a:r>
              <a:rPr lang="fa-IR" sz="2200" dirty="0">
                <a:latin typeface="Georgia" pitchFamily="18" charset="0"/>
                <a:cs typeface="B Nazanin" pitchFamily="2" charset="-78"/>
              </a:rPr>
              <a:t>علاوه بر </a:t>
            </a:r>
            <a:r>
              <a:rPr lang="fa-IR" sz="2200" dirty="0" smtClean="0">
                <a:latin typeface="Georgia" pitchFamily="18" charset="0"/>
                <a:cs typeface="B Nazanin" pitchFamily="2" charset="-78"/>
              </a:rPr>
              <a:t>این، </a:t>
            </a:r>
            <a:r>
              <a:rPr lang="fa-IR" sz="2200" dirty="0">
                <a:latin typeface="Georgia" pitchFamily="18" charset="0"/>
                <a:cs typeface="B Nazanin" pitchFamily="2" charset="-78"/>
              </a:rPr>
              <a:t>دو روش </a:t>
            </a:r>
            <a:r>
              <a:rPr lang="fa-IR" sz="2200" dirty="0" smtClean="0">
                <a:latin typeface="Georgia" pitchFamily="18" charset="0"/>
                <a:cs typeface="B Nazanin" pitchFamily="2" charset="-78"/>
              </a:rPr>
              <a:t>برای </a:t>
            </a:r>
            <a:r>
              <a:rPr lang="fa-IR" sz="2200" dirty="0">
                <a:latin typeface="Georgia" pitchFamily="18" charset="0"/>
                <a:cs typeface="B Nazanin" pitchFamily="2" charset="-78"/>
              </a:rPr>
              <a:t>استفاده از انرژی خورشیدی برای تولید انرژی وجود دارد: </a:t>
            </a:r>
            <a:r>
              <a:rPr lang="fa-IR" sz="2200" dirty="0" smtClean="0">
                <a:latin typeface="Georgia" pitchFamily="18" charset="0"/>
                <a:cs typeface="B Nazanin" pitchFamily="2" charset="-78"/>
              </a:rPr>
              <a:t>یکی تبدیل انرژی خورشیدی به الکتریکی با </a:t>
            </a:r>
            <a:r>
              <a:rPr lang="fa-IR" sz="2200" dirty="0">
                <a:latin typeface="Georgia" pitchFamily="18" charset="0"/>
                <a:cs typeface="B Nazanin" pitchFamily="2" charset="-78"/>
              </a:rPr>
              <a:t>استفاده از سلول </a:t>
            </a:r>
            <a:r>
              <a:rPr lang="fa-IR" sz="2200" dirty="0" smtClean="0">
                <a:latin typeface="Georgia" pitchFamily="18" charset="0"/>
                <a:cs typeface="B Nazanin" pitchFamily="2" charset="-78"/>
              </a:rPr>
              <a:t>های فتوولتاییک و دیگری تبدیل انرژی خورشیدی به انرژی حرارتی با </a:t>
            </a:r>
            <a:r>
              <a:rPr lang="fa-IR" sz="2200" dirty="0">
                <a:latin typeface="Georgia" pitchFamily="18" charset="0"/>
                <a:cs typeface="B Nazanin" pitchFamily="2" charset="-78"/>
              </a:rPr>
              <a:t>استفاده از </a:t>
            </a:r>
            <a:r>
              <a:rPr lang="fa-IR" sz="2200" dirty="0" smtClean="0">
                <a:latin typeface="Georgia" pitchFamily="18" charset="0"/>
                <a:cs typeface="B Nazanin" pitchFamily="2" charset="-78"/>
              </a:rPr>
              <a:t>گردآورنده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63799"/>
            <a:ext cx="2895600" cy="286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286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اصلی سیستم های تبدیل انرژی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a:latin typeface="Georgia" pitchFamily="18" charset="0"/>
                <a:cs typeface="B Nazanin" pitchFamily="2" charset="-78"/>
              </a:rPr>
              <a:t>سیستم‌های </a:t>
            </a:r>
            <a:r>
              <a:rPr lang="fa-IR" sz="2200" u="sng" dirty="0" smtClean="0">
                <a:latin typeface="Georgia" pitchFamily="18" charset="0"/>
                <a:cs typeface="B Nazanin" pitchFamily="2" charset="-78"/>
              </a:rPr>
              <a:t>فتوولتائیک</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یکی از انواع سامانه‌های تولید برق از انرژی خورشیدی می‌باشد. در این روش با بکارگیری سلول‌های خورشیدی، تولید مستقیم الکتریسیته از تابش خورشید امکان‌پذیر می‌شود</a:t>
            </a:r>
            <a:r>
              <a:rPr lang="fa-IR" sz="2200" dirty="0" smtClean="0">
                <a:latin typeface="Georgia" pitchFamily="18" charset="0"/>
                <a:cs typeface="B Nazanin" pitchFamily="2" charset="-78"/>
              </a:rPr>
              <a:t>.</a:t>
            </a:r>
          </a:p>
          <a:p>
            <a:pPr algn="just" rtl="1"/>
            <a:r>
              <a:rPr lang="ar-SA" sz="2200" u="sng" dirty="0">
                <a:latin typeface="Georgia" pitchFamily="18" charset="0"/>
                <a:cs typeface="B Nazanin" pitchFamily="2" charset="-78"/>
              </a:rPr>
              <a:t>نیروگاههای حرارتی </a:t>
            </a:r>
            <a:r>
              <a:rPr lang="ar-SA" sz="2200" u="sng" dirty="0" smtClean="0">
                <a:latin typeface="Georgia" pitchFamily="18" charset="0"/>
                <a:cs typeface="B Nazanin" pitchFamily="2" charset="-78"/>
              </a:rPr>
              <a:t>خورشیدی</a:t>
            </a:r>
            <a:r>
              <a:rPr lang="fa-IR" sz="2200" dirty="0" smtClean="0">
                <a:latin typeface="Georgia" pitchFamily="18" charset="0"/>
                <a:cs typeface="B Nazanin" pitchFamily="2" charset="-78"/>
              </a:rPr>
              <a:t> به صورت غیرمستقیم و از طریق حرارت خورشید، الکتریسیته تولید می شود.</a:t>
            </a:r>
          </a:p>
          <a:p>
            <a:pPr algn="just" rtl="1"/>
            <a:endParaRPr lang="en-GB" sz="2200" u="sng" dirty="0" smtClean="0">
              <a:latin typeface="Georgia" pitchFamily="18" charset="0"/>
              <a:cs typeface="B Nazanin" pitchFamily="2" charset="-78"/>
            </a:endParaRPr>
          </a:p>
          <a:p>
            <a:pPr algn="just" rtl="1"/>
            <a:endParaRPr lang="en-GB" sz="2200" u="sng" dirty="0">
              <a:latin typeface="Georgia" pitchFamily="18" charset="0"/>
              <a:cs typeface="B Nazanin" pitchFamily="2" charset="-78"/>
            </a:endParaRPr>
          </a:p>
          <a:p>
            <a:pPr algn="just" rtl="1"/>
            <a:endParaRPr lang="en-GB" sz="2200" u="sng"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descr="C:\Users\lenovo\Desktop\solar-parabolic-through-ecogeek-02.jpg"/>
          <p:cNvPicPr>
            <a:picLocks noChangeAspect="1" noChangeArrowheads="1"/>
          </p:cNvPicPr>
          <p:nvPr/>
        </p:nvPicPr>
        <p:blipFill rotWithShape="1">
          <a:blip r:embed="rId2">
            <a:extLst>
              <a:ext uri="{28A0092B-C50C-407E-A947-70E740481C1C}">
                <a14:useLocalDpi xmlns:a14="http://schemas.microsoft.com/office/drawing/2010/main" val="0"/>
              </a:ext>
            </a:extLst>
          </a:blip>
          <a:srcRect l="6774" r="5774" b="12055"/>
          <a:stretch/>
        </p:blipFill>
        <p:spPr bwMode="auto">
          <a:xfrm>
            <a:off x="38100" y="2743200"/>
            <a:ext cx="3606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606800" y="2819400"/>
            <a:ext cx="5613400" cy="41910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روبه رو یک نیروگاه‌ حرارتی خورشیدی را نشان می دهد که از </a:t>
            </a:r>
            <a:r>
              <a:rPr lang="fa-IR" sz="2200" dirty="0">
                <a:latin typeface="Georgia" pitchFamily="18" charset="0"/>
                <a:cs typeface="B Nazanin" pitchFamily="2" charset="-78"/>
              </a:rPr>
              <a:t>یک </a:t>
            </a:r>
            <a:r>
              <a:rPr lang="fa-IR" sz="2200" dirty="0" smtClean="0">
                <a:latin typeface="Georgia" pitchFamily="18" charset="0"/>
                <a:cs typeface="B Nazanin" pitchFamily="2" charset="-78"/>
              </a:rPr>
              <a:t>گرداورنده سهموی خطی تشکیل شده است. این گردآورنده، </a:t>
            </a:r>
            <a:r>
              <a:rPr lang="fa-IR" sz="2200" dirty="0">
                <a:latin typeface="Georgia" pitchFamily="18" charset="0"/>
                <a:cs typeface="B Nazanin" pitchFamily="2" charset="-78"/>
              </a:rPr>
              <a:t>یک آینه‌ی ساده‌ی سهمی شکل است که اشعه‌ی خورشید را از محور طبیعی‌اش به محور </a:t>
            </a:r>
            <a:r>
              <a:rPr lang="fa-IR" sz="2200" dirty="0" smtClean="0">
                <a:latin typeface="Georgia" pitchFamily="18" charset="0"/>
                <a:cs typeface="B Nazanin" pitchFamily="2" charset="-78"/>
              </a:rPr>
              <a:t>کانونی خودش </a:t>
            </a:r>
            <a:r>
              <a:rPr lang="fa-IR" sz="2200" dirty="0">
                <a:latin typeface="Georgia" pitchFamily="18" charset="0"/>
                <a:cs typeface="B Nazanin" pitchFamily="2" charset="-78"/>
              </a:rPr>
              <a:t>منحرف </a:t>
            </a:r>
            <a:r>
              <a:rPr lang="fa-IR" sz="2200" dirty="0" smtClean="0">
                <a:latin typeface="Georgia" pitchFamily="18" charset="0"/>
                <a:cs typeface="B Nazanin" pitchFamily="2" charset="-78"/>
              </a:rPr>
              <a:t>می‌کند.</a:t>
            </a:r>
          </a:p>
          <a:p>
            <a:pPr algn="just" rtl="1"/>
            <a:r>
              <a:rPr lang="fa-IR" sz="2200" dirty="0">
                <a:latin typeface="Georgia" pitchFamily="18" charset="0"/>
                <a:cs typeface="B Nazanin" pitchFamily="2" charset="-78"/>
              </a:rPr>
              <a:t>در محل محور مذکور یک </a:t>
            </a:r>
            <a:r>
              <a:rPr lang="fa-IR" sz="2200" dirty="0" smtClean="0">
                <a:latin typeface="Georgia" pitchFamily="18" charset="0"/>
                <a:cs typeface="B Nazanin" pitchFamily="2" charset="-78"/>
              </a:rPr>
              <a:t>لوله نصب </a:t>
            </a:r>
            <a:r>
              <a:rPr lang="fa-IR" sz="2200" dirty="0">
                <a:latin typeface="Georgia" pitchFamily="18" charset="0"/>
                <a:cs typeface="B Nazanin" pitchFamily="2" charset="-78"/>
              </a:rPr>
              <a:t>می‌گردد که لوله‌ی جاذب نام دارد. آینه‌ها و لوله‌ها روی یک سازه‌ی فولادی نصب می‌گردند تا محکم در جای خود </a:t>
            </a:r>
            <a:r>
              <a:rPr lang="fa-IR" sz="2200" dirty="0" smtClean="0">
                <a:latin typeface="Georgia" pitchFamily="18" charset="0"/>
                <a:cs typeface="B Nazanin" pitchFamily="2" charset="-78"/>
              </a:rPr>
              <a:t>قرار گیرند. این </a:t>
            </a:r>
            <a:r>
              <a:rPr lang="fa-IR" sz="2200" dirty="0">
                <a:latin typeface="Georgia" pitchFamily="18" charset="0"/>
                <a:cs typeface="B Nazanin" pitchFamily="2" charset="-78"/>
              </a:rPr>
              <a:t>سازه هر روز خورشید را از شرق به غرب دنبال </a:t>
            </a:r>
            <a:r>
              <a:rPr lang="fa-IR" sz="2200" dirty="0" smtClean="0">
                <a:latin typeface="Georgia" pitchFamily="18" charset="0"/>
                <a:cs typeface="B Nazanin" pitchFamily="2" charset="-78"/>
              </a:rPr>
              <a:t>می‌کنند.</a:t>
            </a:r>
            <a:endParaRPr lang="en-GB" sz="2200" u="sng"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مایع عبوری از جاذب گرم شده و حرارت خود را از طریق یک مبدل حرارتی به مایع اصلی منتقل کرده و باحث تبخیر آن می شود که می تواند در نیروگاه مورد استفاده قرار گیرد.</a:t>
            </a:r>
            <a:endParaRPr lang="en-GB" sz="2200" dirty="0" smtClean="0">
              <a:latin typeface="Georgia" pitchFamily="18" charset="0"/>
              <a:cs typeface="B Nazanin" pitchFamily="2" charset="-78"/>
            </a:endParaRPr>
          </a:p>
        </p:txBody>
      </p:sp>
      <p:sp>
        <p:nvSpPr>
          <p:cNvPr id="7" name="AutoShape 4" descr="http://www.knowclub.com/physics-book/2/2-2/ph1-04-13-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descr="C:\Users\lenovo\Desktop\ph1-04-13-1.gif"/>
          <p:cNvPicPr>
            <a:picLocks noChangeAspect="1" noChangeArrowheads="1"/>
          </p:cNvPicPr>
          <p:nvPr/>
        </p:nvPicPr>
        <p:blipFill rotWithShape="1">
          <a:blip r:embed="rId3">
            <a:extLst>
              <a:ext uri="{28A0092B-C50C-407E-A947-70E740481C1C}">
                <a14:useLocalDpi xmlns:a14="http://schemas.microsoft.com/office/drawing/2010/main" val="0"/>
              </a:ext>
            </a:extLst>
          </a:blip>
          <a:srcRect t="16297" b="21481"/>
          <a:stretch/>
        </p:blipFill>
        <p:spPr bwMode="auto">
          <a:xfrm>
            <a:off x="307973" y="5422900"/>
            <a:ext cx="284389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987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اصلی سیستم های انرژی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سیستم </a:t>
            </a:r>
            <a:r>
              <a:rPr lang="fa-IR" sz="2200" u="sng" dirty="0">
                <a:latin typeface="Georgia" pitchFamily="18" charset="0"/>
                <a:cs typeface="B Nazanin" pitchFamily="2" charset="-78"/>
              </a:rPr>
              <a:t>های گرمایشی و سرمایشی </a:t>
            </a:r>
            <a:r>
              <a:rPr lang="fa-IR" sz="2200" u="sng" dirty="0" smtClean="0">
                <a:latin typeface="Georgia" pitchFamily="18" charset="0"/>
                <a:cs typeface="B Nazanin" pitchFamily="2" charset="-78"/>
              </a:rPr>
              <a:t>خورشیدی</a:t>
            </a:r>
            <a:r>
              <a:rPr lang="fa-IR" sz="2200" dirty="0" smtClean="0">
                <a:latin typeface="Georgia" pitchFamily="18" charset="0"/>
                <a:cs typeface="B Nazanin" pitchFamily="2" charset="-78"/>
              </a:rPr>
              <a:t> در این سیستم ها از انرژی خورشید برای ایجاد گرمایش (آب گرمکن خورشیدی) و سرمایش استفاده می شود. </a:t>
            </a:r>
          </a:p>
          <a:p>
            <a:pPr algn="just" rtl="1">
              <a:buFont typeface="Wingdings" pitchFamily="2" charset="2"/>
              <a:buChar char="Ø"/>
            </a:pPr>
            <a:r>
              <a:rPr lang="fa-IR" sz="2200" dirty="0" smtClean="0">
                <a:latin typeface="Georgia" pitchFamily="18" charset="0"/>
                <a:cs typeface="B Nazanin" pitchFamily="2" charset="-78"/>
              </a:rPr>
              <a:t>می توان از برق </a:t>
            </a:r>
            <a:r>
              <a:rPr lang="fa-IR" sz="2200" dirty="0">
                <a:latin typeface="Georgia" pitchFamily="18" charset="0"/>
                <a:cs typeface="B Nazanin" pitchFamily="2" charset="-78"/>
              </a:rPr>
              <a:t>تولید شده توسط خورشید در تجهیزات </a:t>
            </a:r>
            <a:r>
              <a:rPr lang="fa-IR" sz="2200" dirty="0" smtClean="0">
                <a:latin typeface="Georgia" pitchFamily="18" charset="0"/>
                <a:cs typeface="B Nazanin" pitchFamily="2" charset="-78"/>
              </a:rPr>
              <a:t>برودتی استفاده نمود.</a:t>
            </a:r>
          </a:p>
          <a:p>
            <a:pPr algn="just" rtl="1">
              <a:buFont typeface="Wingdings" pitchFamily="2" charset="2"/>
              <a:buChar char="Ø"/>
            </a:pPr>
            <a:r>
              <a:rPr lang="fa-IR" sz="2200" dirty="0" smtClean="0">
                <a:latin typeface="Georgia" pitchFamily="18" charset="0"/>
                <a:cs typeface="B Nazanin" pitchFamily="2" charset="-78"/>
              </a:rPr>
              <a:t>می توان از </a:t>
            </a:r>
            <a:r>
              <a:rPr lang="fa-IR" sz="2200" dirty="0">
                <a:latin typeface="Georgia" pitchFamily="18" charset="0"/>
                <a:cs typeface="B Nazanin" pitchFamily="2" charset="-78"/>
              </a:rPr>
              <a:t>حرارت خورشید </a:t>
            </a:r>
            <a:r>
              <a:rPr lang="fa-IR" sz="2200" dirty="0" smtClean="0">
                <a:latin typeface="Georgia" pitchFamily="18" charset="0"/>
                <a:cs typeface="B Nazanin" pitchFamily="2" charset="-78"/>
              </a:rPr>
              <a:t>برای تهویه استفاده نمود.</a:t>
            </a:r>
          </a:p>
          <a:p>
            <a:pPr algn="just" rtl="1">
              <a:buFont typeface="Wingdings" pitchFamily="2" charset="2"/>
              <a:buChar char="Ø"/>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1410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pPr algn="r" rtl="1"/>
            <a:r>
              <a:rPr lang="fa-IR" sz="3200" dirty="0">
                <a:latin typeface="Georgia" pitchFamily="18" charset="0"/>
                <a:cs typeface="B Nazanin" pitchFamily="2" charset="-78"/>
              </a:rPr>
              <a:t>مصرف جهانی انرژی </a:t>
            </a:r>
            <a:r>
              <a:rPr lang="fa-IR" sz="3200" dirty="0" smtClean="0">
                <a:latin typeface="Georgia" pitchFamily="18" charset="0"/>
                <a:cs typeface="B Nazanin" pitchFamily="2" charset="-78"/>
              </a:rPr>
              <a:t>خورشیدی به تفکیک کاربرد در سال 2013:</a:t>
            </a:r>
            <a:endParaRPr lang="en-GB" sz="3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4858" r="11111" b="9824"/>
          <a:stretch/>
        </p:blipFill>
        <p:spPr bwMode="auto">
          <a:xfrm>
            <a:off x="2971800" y="2743200"/>
            <a:ext cx="3810000" cy="376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990600" y="914400"/>
            <a:ext cx="8077200" cy="5791200"/>
          </a:xfrm>
        </p:spPr>
        <p:txBody>
          <a:bodyPr>
            <a:normAutofit/>
          </a:bodyPr>
          <a:lstStyle/>
          <a:p>
            <a:pPr algn="just" rtl="1"/>
            <a:r>
              <a:rPr lang="fa-IR" sz="2400" dirty="0" smtClean="0">
                <a:latin typeface="Georgia" pitchFamily="18" charset="0"/>
                <a:cs typeface="B Nazanin" pitchFamily="2" charset="-78"/>
              </a:rPr>
              <a:t>شکل زیر مصرف </a:t>
            </a:r>
            <a:r>
              <a:rPr lang="fa-IR" sz="2400" dirty="0">
                <a:latin typeface="Georgia" pitchFamily="18" charset="0"/>
                <a:cs typeface="B Nazanin" pitchFamily="2" charset="-78"/>
              </a:rPr>
              <a:t>جهانی انرژی خورشیدی به تفکیک کاربرد در سال </a:t>
            </a:r>
            <a:r>
              <a:rPr lang="fa-IR" sz="2400" dirty="0" smtClean="0">
                <a:latin typeface="Georgia" pitchFamily="18" charset="0"/>
                <a:cs typeface="B Nazanin" pitchFamily="2" charset="-78"/>
              </a:rPr>
              <a:t>2013</a:t>
            </a:r>
            <a:r>
              <a:rPr lang="fa-IR" sz="2400" dirty="0">
                <a:latin typeface="Georgia" pitchFamily="18" charset="0"/>
                <a:cs typeface="B Nazanin" pitchFamily="2" charset="-78"/>
              </a:rPr>
              <a:t> </a:t>
            </a:r>
            <a:r>
              <a:rPr lang="fa-IR" sz="2400" dirty="0" smtClean="0">
                <a:latin typeface="Georgia" pitchFamily="18" charset="0"/>
                <a:cs typeface="B Nazanin" pitchFamily="2" charset="-78"/>
              </a:rPr>
              <a:t>نشان می دهد. از شکل مشاهده می شود که بیشترین سهم مربوط به سیستم های سرمایش و گرمایش خورشیدی می باشد.</a:t>
            </a: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42009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آبگرمکن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وسایلی هستند که از انرژی خورشیدی برای گرمایش آب استفاده می کنند.</a:t>
            </a:r>
            <a:endParaRPr lang="en-US" sz="2200" dirty="0" smtClean="0">
              <a:latin typeface="Georgia" pitchFamily="18" charset="0"/>
              <a:cs typeface="B Nazanin" pitchFamily="2" charset="-78"/>
            </a:endParaRPr>
          </a:p>
          <a:p>
            <a:pPr algn="just" rtl="1"/>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هزینه </a:t>
            </a:r>
            <a:r>
              <a:rPr lang="fa-IR" sz="2200" dirty="0">
                <a:latin typeface="Georgia" pitchFamily="18" charset="0"/>
                <a:cs typeface="B Nazanin" pitchFamily="2" charset="-78"/>
              </a:rPr>
              <a:t>های نگهداری و تعمیرات این </a:t>
            </a:r>
            <a:r>
              <a:rPr lang="fa-IR" sz="2200" dirty="0" smtClean="0">
                <a:latin typeface="Georgia" pitchFamily="18" charset="0"/>
                <a:cs typeface="B Nazanin" pitchFamily="2" charset="-78"/>
              </a:rPr>
              <a:t>سیستم ها </a:t>
            </a:r>
            <a:r>
              <a:rPr lang="fa-IR" sz="2200" dirty="0">
                <a:latin typeface="Georgia" pitchFamily="18" charset="0"/>
                <a:cs typeface="B Nazanin" pitchFamily="2" charset="-78"/>
              </a:rPr>
              <a:t>بسیار پائین </a:t>
            </a:r>
            <a:r>
              <a:rPr lang="fa-IR" sz="2200" dirty="0" smtClean="0">
                <a:latin typeface="Georgia" pitchFamily="18" charset="0"/>
                <a:cs typeface="B Nazanin" pitchFamily="2" charset="-78"/>
              </a:rPr>
              <a:t>است </a:t>
            </a:r>
            <a:r>
              <a:rPr lang="fa-IR" sz="2200" dirty="0">
                <a:latin typeface="Georgia" pitchFamily="18" charset="0"/>
                <a:cs typeface="B Nazanin" pitchFamily="2" charset="-78"/>
              </a:rPr>
              <a:t>زیرا </a:t>
            </a:r>
            <a:r>
              <a:rPr lang="fa-IR" sz="2200" dirty="0" smtClean="0">
                <a:latin typeface="Georgia" pitchFamily="18" charset="0"/>
                <a:cs typeface="B Nazanin" pitchFamily="2" charset="-78"/>
              </a:rPr>
              <a:t>معمولا قطعه </a:t>
            </a:r>
            <a:r>
              <a:rPr lang="fa-IR" sz="2200" dirty="0">
                <a:latin typeface="Georgia" pitchFamily="18" charset="0"/>
                <a:cs typeface="B Nazanin" pitchFamily="2" charset="-78"/>
              </a:rPr>
              <a:t>متحرکی نداشته و طول عمر کارکرد </a:t>
            </a:r>
            <a:r>
              <a:rPr lang="fa-IR" sz="2200" dirty="0" smtClean="0">
                <a:latin typeface="Georgia" pitchFamily="18" charset="0"/>
                <a:cs typeface="B Nazanin" pitchFamily="2" charset="-78"/>
              </a:rPr>
              <a:t>سیستم های استاندارد </a:t>
            </a:r>
            <a:r>
              <a:rPr lang="fa-IR" sz="2200" dirty="0">
                <a:latin typeface="Georgia" pitchFamily="18" charset="0"/>
                <a:cs typeface="B Nazanin" pitchFamily="2" charset="-78"/>
              </a:rPr>
              <a:t>و با کیفیت فنی بالا تا 20 سال می </a:t>
            </a:r>
            <a:r>
              <a:rPr lang="fa-IR" sz="2200" dirty="0" smtClean="0">
                <a:latin typeface="Georgia" pitchFamily="18" charset="0"/>
                <a:cs typeface="B Nazanin" pitchFamily="2" charset="-78"/>
              </a:rPr>
              <a:t>رسد.</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کشورهایی مثل چین و ترکیه بیشتر منازل از این سیستم استفاده می کنند</a:t>
            </a:r>
            <a:r>
              <a:rPr lang="fa-IR" sz="2200" dirty="0" smtClean="0">
                <a:latin typeface="Georgia" pitchFamily="18" charset="0"/>
                <a:cs typeface="B Nazanin" pitchFamily="2" charset="-78"/>
              </a:rPr>
              <a:t>.</a:t>
            </a:r>
          </a:p>
          <a:p>
            <a:pPr algn="just" rtl="1"/>
            <a:r>
              <a:rPr lang="fa-IR" sz="2200" dirty="0" smtClean="0">
                <a:latin typeface="Georgia" pitchFamily="18" charset="0"/>
                <a:cs typeface="B Nazanin" pitchFamily="2" charset="-78"/>
              </a:rPr>
              <a:t>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معمولا از سه قسمت اصلی گردآورنده خورشیدی، تانک ذخیره و سیال انتقال حرارتی تشکیل شده اند.</a:t>
            </a:r>
            <a:endParaRPr lang="en-US"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marL="82296" indent="0" algn="just" rtl="1">
              <a:buNone/>
            </a:pPr>
            <a:endParaRPr lang="fa-IR"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Content Placeholder 2"/>
          <p:cNvSpPr txBox="1">
            <a:spLocks/>
          </p:cNvSpPr>
          <p:nvPr/>
        </p:nvSpPr>
        <p:spPr>
          <a:xfrm>
            <a:off x="3733800" y="4572000"/>
            <a:ext cx="5334000" cy="2362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endParaRPr lang="fa-IR" sz="2200" dirty="0" smtClean="0">
              <a:latin typeface="Georgia" pitchFamily="18" charset="0"/>
              <a:cs typeface="B Nazanin" pitchFamily="2" charset="-78"/>
            </a:endParaRPr>
          </a:p>
        </p:txBody>
      </p:sp>
      <p:sp>
        <p:nvSpPr>
          <p:cNvPr id="9" name="Content Placeholder 2"/>
          <p:cNvSpPr txBox="1">
            <a:spLocks/>
          </p:cNvSpPr>
          <p:nvPr/>
        </p:nvSpPr>
        <p:spPr>
          <a:xfrm>
            <a:off x="990600" y="3810000"/>
            <a:ext cx="8077200" cy="2362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endParaRPr lang="fa-IR" sz="2200" dirty="0" smtClean="0">
              <a:latin typeface="Georgia" pitchFamily="18" charset="0"/>
              <a:cs typeface="B Nazanin"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886200"/>
            <a:ext cx="4620302" cy="28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532912" y="5117584"/>
            <a:ext cx="3230088" cy="369332"/>
          </a:xfrm>
          <a:prstGeom prst="rect">
            <a:avLst/>
          </a:prstGeom>
          <a:noFill/>
        </p:spPr>
        <p:txBody>
          <a:bodyPr wrap="square" rtlCol="0">
            <a:spAutoFit/>
          </a:bodyPr>
          <a:lstStyle/>
          <a:p>
            <a:pPr algn="ctr" rtl="1"/>
            <a:r>
              <a:rPr lang="fa-IR" b="1" dirty="0" smtClean="0">
                <a:cs typeface="B Nazanin" panose="00000400000000000000" pitchFamily="2" charset="-78"/>
              </a:rPr>
              <a:t>اجزاء اصلی آب گرمکن خورشیدی</a:t>
            </a:r>
            <a:endParaRPr lang="en-US" b="1" dirty="0">
              <a:cs typeface="B Nazanin" panose="00000400000000000000" pitchFamily="2" charset="-78"/>
            </a:endParaRPr>
          </a:p>
        </p:txBody>
      </p:sp>
      <p:sp>
        <p:nvSpPr>
          <p:cNvPr id="12" name="Right Arrow 11"/>
          <p:cNvSpPr/>
          <p:nvPr/>
        </p:nvSpPr>
        <p:spPr>
          <a:xfrm>
            <a:off x="4809012" y="5117584"/>
            <a:ext cx="477051" cy="369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286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آبگرمکن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سهم قابل توجهی از کل </a:t>
            </a:r>
            <a:r>
              <a:rPr lang="fa-IR" sz="2200" dirty="0">
                <a:latin typeface="Georgia" pitchFamily="18" charset="0"/>
                <a:cs typeface="B Nazanin" pitchFamily="2" charset="-78"/>
              </a:rPr>
              <a:t>انرژی مصرفی جهان در جهت گرمایش مصرف می‌شود. از این میان گرمایش آب به طور متوسط 20 تا 30 درصد کل انرژی مصرفی در خانه را مصرف می‌کند. بنابراین با استفاده از آبگرمکن خورشیدی می‌توان سالیانه مقدار زیادی از انرژی مورد نیاز برای گرمایش آب را تامین کرد.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ظرفیت آبگرمکن خورشیدی </a:t>
            </a:r>
            <a:r>
              <a:rPr lang="fa-IR" sz="2200" dirty="0">
                <a:latin typeface="Georgia" pitchFamily="18" charset="0"/>
                <a:cs typeface="B Nazanin" pitchFamily="2" charset="-78"/>
              </a:rPr>
              <a:t>با کاربرد خانگی </a:t>
            </a:r>
            <a:r>
              <a:rPr lang="fa-IR" sz="2200" dirty="0" smtClean="0">
                <a:latin typeface="Georgia" pitchFamily="18" charset="0"/>
                <a:cs typeface="B Nazanin" pitchFamily="2" charset="-78"/>
              </a:rPr>
              <a:t>معمولا بین </a:t>
            </a:r>
            <a:r>
              <a:rPr lang="fa-IR" sz="2200" dirty="0">
                <a:latin typeface="Georgia" pitchFamily="18" charset="0"/>
                <a:cs typeface="B Nazanin" pitchFamily="2" charset="-78"/>
              </a:rPr>
              <a:t>100 </a:t>
            </a:r>
            <a:r>
              <a:rPr lang="fa-IR" sz="2200" dirty="0" smtClean="0">
                <a:latin typeface="Georgia" pitchFamily="18" charset="0"/>
                <a:cs typeface="B Nazanin" pitchFamily="2" charset="-78"/>
              </a:rPr>
              <a:t>تا350 لیتر </a:t>
            </a:r>
            <a:r>
              <a:rPr lang="fa-IR" sz="2200" dirty="0">
                <a:latin typeface="Georgia" pitchFamily="18" charset="0"/>
                <a:cs typeface="B Nazanin" pitchFamily="2" charset="-78"/>
              </a:rPr>
              <a:t>است و در پرمصرف ترین حالت  تابستان روزانه برای استحمام و شستشو برای هفت نفر و در زمستان برای چهار نفر پاسخگو است. </a:t>
            </a:r>
            <a:endParaRPr lang="fa-IR" sz="2200" dirty="0" smtClean="0">
              <a:latin typeface="Georgia" pitchFamily="18" charset="0"/>
              <a:cs typeface="B Nazanin" pitchFamily="2" charset="-78"/>
            </a:endParaRPr>
          </a:p>
          <a:p>
            <a:pPr algn="just" rtl="1"/>
            <a:r>
              <a:rPr lang="fa-IR" sz="2200" dirty="0">
                <a:latin typeface="Georgia" pitchFamily="18" charset="0"/>
                <a:cs typeface="B Nazanin" pitchFamily="2" charset="-78"/>
              </a:rPr>
              <a:t>آبگرمکن های خورشیدی موجود در بازار بسته به کشور تولیدکننده بین 1.5میلیون تا </a:t>
            </a:r>
            <a:r>
              <a:rPr lang="fa-IR" sz="2200" dirty="0" smtClean="0">
                <a:latin typeface="Georgia" pitchFamily="18" charset="0"/>
                <a:cs typeface="B Nazanin" pitchFamily="2" charset="-78"/>
              </a:rPr>
              <a:t>پنج میلیون </a:t>
            </a:r>
            <a:r>
              <a:rPr lang="fa-IR" sz="2200" dirty="0">
                <a:latin typeface="Georgia" pitchFamily="18" charset="0"/>
                <a:cs typeface="B Nazanin" pitchFamily="2" charset="-78"/>
              </a:rPr>
              <a:t>تومان خرید و فروش </a:t>
            </a:r>
            <a:r>
              <a:rPr lang="fa-IR" sz="2200" dirty="0" smtClean="0">
                <a:latin typeface="Georgia" pitchFamily="18" charset="0"/>
                <a:cs typeface="B Nazanin" pitchFamily="2" charset="-78"/>
              </a:rPr>
              <a:t>می شوند.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descr="انواع آبگرمکن های خورشیدی"/>
          <p:cNvPicPr>
            <a:picLocks noChangeAspect="1" noChangeArrowheads="1"/>
          </p:cNvPicPr>
          <p:nvPr/>
        </p:nvPicPr>
        <p:blipFill rotWithShape="1">
          <a:blip r:embed="rId2">
            <a:extLst>
              <a:ext uri="{28A0092B-C50C-407E-A947-70E740481C1C}">
                <a14:useLocalDpi xmlns:a14="http://schemas.microsoft.com/office/drawing/2010/main" val="0"/>
              </a:ext>
            </a:extLst>
          </a:blip>
          <a:srcRect b="14170"/>
          <a:stretch/>
        </p:blipFill>
        <p:spPr bwMode="auto">
          <a:xfrm>
            <a:off x="1101725" y="2106260"/>
            <a:ext cx="2901950" cy="2237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8700" y="3040164"/>
            <a:ext cx="3848100" cy="369332"/>
          </a:xfrm>
          <a:prstGeom prst="rect">
            <a:avLst/>
          </a:prstGeom>
          <a:noFill/>
        </p:spPr>
        <p:txBody>
          <a:bodyPr wrap="square" rtlCol="0">
            <a:spAutoFit/>
          </a:bodyPr>
          <a:lstStyle/>
          <a:p>
            <a:pPr algn="ctr" rtl="1"/>
            <a:r>
              <a:rPr lang="fa-IR" b="1" dirty="0" smtClean="0">
                <a:cs typeface="B Nazanin" panose="00000400000000000000" pitchFamily="2" charset="-78"/>
              </a:rPr>
              <a:t>تفکیک میزان مصرف انرژی در بخش خانگی</a:t>
            </a:r>
            <a:endParaRPr lang="en-US" b="1" dirty="0">
              <a:cs typeface="B Nazanin" panose="00000400000000000000" pitchFamily="2" charset="-78"/>
            </a:endParaRPr>
          </a:p>
        </p:txBody>
      </p:sp>
      <p:sp>
        <p:nvSpPr>
          <p:cNvPr id="7" name="Right Arrow 6"/>
          <p:cNvSpPr/>
          <p:nvPr/>
        </p:nvSpPr>
        <p:spPr>
          <a:xfrm>
            <a:off x="4114800" y="3040164"/>
            <a:ext cx="568325" cy="369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513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000" dirty="0" smtClean="0">
                <a:latin typeface="Georgia" pitchFamily="18" charset="0"/>
                <a:cs typeface="B Nazanin" pitchFamily="2" charset="-78"/>
              </a:rPr>
              <a:t>مقایسه استفاده از آبگرمکن های خورشیدی در ایران و دیگر کشورها</a:t>
            </a:r>
            <a:endParaRPr lang="en-GB" sz="30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a:latin typeface="Georgia" pitchFamily="18" charset="0"/>
                <a:cs typeface="B Nazanin" pitchFamily="2" charset="-78"/>
              </a:rPr>
              <a:t>آمارها حاکی از آن است که اقتصادهای در حال توسعه پا</a:t>
            </a:r>
            <a:r>
              <a:rPr lang="fa-IR" sz="2200" dirty="0" smtClean="0">
                <a:latin typeface="Georgia" pitchFamily="18" charset="0"/>
                <a:cs typeface="B Nazanin" pitchFamily="2" charset="-78"/>
              </a:rPr>
              <a:t>­ به</a:t>
            </a:r>
            <a:r>
              <a:rPr lang="fa-IR" sz="2200" dirty="0">
                <a:latin typeface="Georgia" pitchFamily="18" charset="0"/>
                <a:cs typeface="B Nazanin" pitchFamily="2" charset="-78"/>
              </a:rPr>
              <a:t>­ پای کشورهای توسعه یافته در حال گسترش استفاده از فناوری </a:t>
            </a:r>
            <a:r>
              <a:rPr lang="fa-IR" sz="2200" dirty="0" smtClean="0">
                <a:latin typeface="Georgia" pitchFamily="18" charset="0"/>
                <a:cs typeface="B Nazanin" pitchFamily="2" charset="-78"/>
              </a:rPr>
              <a:t>آبگرمکن</a:t>
            </a:r>
            <a:r>
              <a:rPr lang="fa-IR" sz="2200" dirty="0">
                <a:latin typeface="Georgia" pitchFamily="18" charset="0"/>
                <a:cs typeface="B Nazanin" pitchFamily="2" charset="-78"/>
              </a:rPr>
              <a:t>­ های خورشیدی هستند تا بتوانند مصرف سوخت‌های فسیلی را متوقف کنند. چین، آمریکا، آلمان، ترکیه، برزیل، هند و ژاپن در استفاده از انواع این </a:t>
            </a:r>
            <a:r>
              <a:rPr lang="fa-IR" sz="2200" dirty="0" smtClean="0">
                <a:latin typeface="Georgia" pitchFamily="18" charset="0"/>
                <a:cs typeface="B Nazanin" pitchFamily="2" charset="-78"/>
              </a:rPr>
              <a:t>آب گرمکن</a:t>
            </a:r>
            <a:r>
              <a:rPr lang="fa-IR" sz="2200" dirty="0">
                <a:latin typeface="Georgia" pitchFamily="18" charset="0"/>
                <a:cs typeface="B Nazanin" pitchFamily="2" charset="-78"/>
              </a:rPr>
              <a:t>­ ها پیشرو هستند.</a:t>
            </a:r>
            <a:endParaRPr lang="en-GB" sz="2200" dirty="0" smtClean="0">
              <a:latin typeface="Georgia" pitchFamily="18" charset="0"/>
              <a:cs typeface="B Nazanin" pitchFamily="2" charset="-78"/>
            </a:endParaRPr>
          </a:p>
        </p:txBody>
      </p:sp>
      <p:pic>
        <p:nvPicPr>
          <p:cNvPr id="2050" name="Picture 2" descr="Untitled.p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0325"/>
            <a:ext cx="4819650" cy="40290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781550" y="2438400"/>
            <a:ext cx="4286250" cy="3810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جدول رو به رو میانگین تابش سالیانه خورشید و ظرفیت آبگرمکن های خورشیدی نصب شده در کشورهای مختلف را در سال 2012 نشان می دهد.</a:t>
            </a:r>
            <a:endParaRPr lang="en-GB" sz="2200" dirty="0" smtClean="0">
              <a:latin typeface="Georgia" pitchFamily="18" charset="0"/>
              <a:cs typeface="B Nazanin" pitchFamily="2" charset="-78"/>
            </a:endParaRPr>
          </a:p>
        </p:txBody>
      </p:sp>
    </p:spTree>
    <p:extLst>
      <p:ext uri="{BB962C8B-B14F-4D97-AF65-F5344CB8AC3E}">
        <p14:creationId xmlns:p14="http://schemas.microsoft.com/office/powerpoint/2010/main" val="3195431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000" dirty="0">
                <a:latin typeface="Georgia" pitchFamily="18" charset="0"/>
                <a:cs typeface="B Nazanin" pitchFamily="2" charset="-78"/>
              </a:rPr>
              <a:t>روند رو به­ رشد استفاده از آبگرمکن­های خورشیدی در دنیا</a:t>
            </a:r>
            <a:endParaRPr lang="en-GB" sz="30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شکل زیر ظرفیت نصب شدۀ سیستم­ های انرژی تجدیدپذیر در دنیا و موقعیت آبگرمکن ­های خورشیدی در سال ۲۰۱۲ را نشان می دهد. بر این اساس، یکی از پرکاربردترین انواع فناوری­ های مرتبط با انرژی ­های تجدیدپذیر، فناوری آبگرمکن­ های خورشیدی است. مجموع ظرفیت نصب شدۀ مجموع آبگرمکن ­های خورشیدی در سطح جهان تا پایان سال ۲۰۱۲ به ۲۶۵۰۰۰ مگاوات حرارتی رسیده است.</a:t>
            </a:r>
            <a:endParaRPr lang="en-GB" sz="2200" dirty="0" smtClean="0">
              <a:latin typeface="Georgia" pitchFamily="18" charset="0"/>
              <a:cs typeface="B Nazanin" pitchFamily="2" charset="-78"/>
            </a:endParaRPr>
          </a:p>
        </p:txBody>
      </p:sp>
      <p:pic>
        <p:nvPicPr>
          <p:cNvPr id="3" name="Picture 2" descr="http://itan.ir/wp-content/uploads/2015/02/121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92319"/>
            <a:ext cx="5562600" cy="39656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47800" y="2971800"/>
            <a:ext cx="1828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689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000" dirty="0">
                <a:latin typeface="Georgia" pitchFamily="18" charset="0"/>
                <a:cs typeface="B Nazanin" pitchFamily="2" charset="-78"/>
              </a:rPr>
              <a:t>روند رو به­ رشد استفاده از آبگرمکن­های خورشیدی در دنیا</a:t>
            </a:r>
            <a:endParaRPr lang="en-GB" sz="30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شکل زیر روند </a:t>
            </a:r>
            <a:r>
              <a:rPr lang="fa-IR" sz="2200" dirty="0">
                <a:latin typeface="Georgia" pitchFamily="18" charset="0"/>
                <a:cs typeface="B Nazanin" pitchFamily="2" charset="-78"/>
              </a:rPr>
              <a:t>رو به رشد ظرفیت نصب شدۀ آبگرمکن­ های خورشیدی در سطح </a:t>
            </a:r>
            <a:r>
              <a:rPr lang="fa-IR" sz="2200" dirty="0" smtClean="0">
                <a:latin typeface="Georgia" pitchFamily="18" charset="0"/>
                <a:cs typeface="B Nazanin" pitchFamily="2" charset="-78"/>
              </a:rPr>
              <a:t>دنیا را نشان می دهد. </a:t>
            </a:r>
            <a:endParaRPr lang="en-GB" sz="2200" dirty="0" smtClean="0">
              <a:latin typeface="Georgia" pitchFamily="18" charset="0"/>
              <a:cs typeface="B Nazanin" pitchFamily="2" charset="-78"/>
            </a:endParaRPr>
          </a:p>
        </p:txBody>
      </p:sp>
      <p:pic>
        <p:nvPicPr>
          <p:cNvPr id="3074" name="Picture 2" descr="http://itan.ir/wp-content/uploads/2015/02/22222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3137"/>
            <a:ext cx="58293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8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فهرست مطالب</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400" dirty="0">
                <a:latin typeface="Georgia" pitchFamily="18" charset="0"/>
                <a:cs typeface="B Nazanin" pitchFamily="2" charset="-78"/>
              </a:rPr>
              <a:t>تبدیل انرژی </a:t>
            </a:r>
            <a:r>
              <a:rPr lang="fa-IR" sz="2400" dirty="0" smtClean="0">
                <a:latin typeface="Georgia" pitchFamily="18" charset="0"/>
                <a:cs typeface="B Nazanin" pitchFamily="2" charset="-78"/>
              </a:rPr>
              <a:t>خورشیدی</a:t>
            </a:r>
          </a:p>
          <a:p>
            <a:pPr algn="just" rtl="1">
              <a:lnSpc>
                <a:spcPct val="150000"/>
              </a:lnSpc>
            </a:pPr>
            <a:r>
              <a:rPr lang="fa-IR" sz="2400" dirty="0">
                <a:latin typeface="Georgia" pitchFamily="18" charset="0"/>
                <a:cs typeface="B Nazanin" pitchFamily="2" charset="-78"/>
              </a:rPr>
              <a:t>انواع اصلی سیستم های تبدیل انرژی </a:t>
            </a:r>
            <a:r>
              <a:rPr lang="fa-IR" sz="2400" dirty="0" smtClean="0">
                <a:latin typeface="Georgia" pitchFamily="18" charset="0"/>
                <a:cs typeface="B Nazanin" pitchFamily="2" charset="-78"/>
              </a:rPr>
              <a:t>خورشیدی</a:t>
            </a:r>
          </a:p>
          <a:p>
            <a:pPr algn="just" rtl="1">
              <a:lnSpc>
                <a:spcPct val="150000"/>
              </a:lnSpc>
            </a:pPr>
            <a:r>
              <a:rPr lang="fa-IR" sz="2400" dirty="0">
                <a:latin typeface="Georgia" pitchFamily="18" charset="0"/>
                <a:cs typeface="B Nazanin" pitchFamily="2" charset="-78"/>
              </a:rPr>
              <a:t>آبگرمکن های </a:t>
            </a:r>
            <a:r>
              <a:rPr lang="fa-IR" sz="2400" dirty="0" smtClean="0">
                <a:latin typeface="Georgia" pitchFamily="18" charset="0"/>
                <a:cs typeface="B Nazanin" pitchFamily="2" charset="-78"/>
              </a:rPr>
              <a:t>خورشیدی</a:t>
            </a:r>
            <a:endParaRPr lang="en-US" sz="2400" dirty="0" smtClean="0">
              <a:latin typeface="Georgia" pitchFamily="18" charset="0"/>
              <a:cs typeface="B Nazanin" pitchFamily="2" charset="-78"/>
            </a:endParaRPr>
          </a:p>
          <a:p>
            <a:pPr algn="just" rtl="1">
              <a:lnSpc>
                <a:spcPct val="150000"/>
              </a:lnSpc>
            </a:pPr>
            <a:r>
              <a:rPr lang="fa-IR" sz="2400" dirty="0" smtClean="0">
                <a:latin typeface="Georgia" pitchFamily="18" charset="0"/>
                <a:cs typeface="B Nazanin" pitchFamily="2" charset="-78"/>
              </a:rPr>
              <a:t>گردآورنده های خورشیدی</a:t>
            </a:r>
            <a:endParaRPr lang="fa-IR" sz="2400" dirty="0">
              <a:latin typeface="Georgia" pitchFamily="18" charset="0"/>
              <a:cs typeface="B Nazanin" pitchFamily="2" charset="-78"/>
            </a:endParaRPr>
          </a:p>
          <a:p>
            <a:pPr algn="just" rtl="1">
              <a:lnSpc>
                <a:spcPct val="150000"/>
              </a:lnSpc>
            </a:pPr>
            <a:r>
              <a:rPr lang="fa-IR" sz="2400" dirty="0" smtClean="0">
                <a:latin typeface="Georgia" pitchFamily="18" charset="0"/>
                <a:cs typeface="B Nazanin" pitchFamily="2" charset="-78"/>
              </a:rPr>
              <a:t>آب شیرین کن خورشیدی</a:t>
            </a:r>
          </a:p>
          <a:p>
            <a:pPr algn="just" rtl="1">
              <a:lnSpc>
                <a:spcPct val="150000"/>
              </a:lnSpc>
            </a:pPr>
            <a:r>
              <a:rPr lang="fa-IR" sz="2400" dirty="0" smtClean="0">
                <a:latin typeface="Georgia" pitchFamily="18" charset="0"/>
                <a:cs typeface="B Nazanin" pitchFamily="2" charset="-78"/>
              </a:rPr>
              <a:t>دودکش های خورشیدی</a:t>
            </a:r>
            <a:endParaRPr lang="en-US" sz="2400" dirty="0" smtClean="0">
              <a:latin typeface="Georgia" pitchFamily="18" charset="0"/>
              <a:cs typeface="B Nazanin" pitchFamily="2" charset="-78"/>
            </a:endParaRPr>
          </a:p>
          <a:p>
            <a:pPr algn="just" rtl="1">
              <a:lnSpc>
                <a:spcPct val="150000"/>
              </a:lnSpc>
            </a:pPr>
            <a:r>
              <a:rPr lang="fa-IR" sz="2400" dirty="0">
                <a:latin typeface="Georgia" pitchFamily="18" charset="0"/>
                <a:cs typeface="B Nazanin" pitchFamily="2" charset="-78"/>
              </a:rPr>
              <a:t>استخرهای خورشیدی</a:t>
            </a:r>
            <a:endParaRPr lang="en-US" sz="2400" dirty="0">
              <a:latin typeface="Georgia" pitchFamily="18" charset="0"/>
              <a:cs typeface="B Nazanin" pitchFamily="2" charset="-78"/>
            </a:endParaRPr>
          </a:p>
          <a:p>
            <a:pPr algn="just" rtl="1">
              <a:lnSpc>
                <a:spcPct val="150000"/>
              </a:lnSpc>
            </a:pPr>
            <a:r>
              <a:rPr lang="fa-IR" sz="2400" dirty="0" smtClean="0">
                <a:latin typeface="Georgia" pitchFamily="18" charset="0"/>
                <a:cs typeface="B Nazanin" pitchFamily="2" charset="-78"/>
              </a:rPr>
              <a:t>آنالیز </a:t>
            </a:r>
            <a:r>
              <a:rPr lang="fa-IR" sz="2400" dirty="0">
                <a:latin typeface="Georgia" pitchFamily="18" charset="0"/>
                <a:cs typeface="B Nazanin" pitchFamily="2" charset="-78"/>
              </a:rPr>
              <a:t>اقتصادی در سیستم های خورشیدی</a:t>
            </a:r>
          </a:p>
          <a:p>
            <a:pPr algn="just" rtl="1">
              <a:lnSpc>
                <a:spcPct val="150000"/>
              </a:lnSpc>
            </a:pPr>
            <a:r>
              <a:rPr lang="fa-IR" sz="2400" dirty="0" smtClean="0">
                <a:latin typeface="Georgia" pitchFamily="18" charset="0"/>
                <a:cs typeface="B Nazanin" pitchFamily="2" charset="-78"/>
              </a:rPr>
              <a:t>آنالیز چرخه حیات در سیستم های خورشیدی</a:t>
            </a:r>
          </a:p>
          <a:p>
            <a:pPr algn="just" rtl="1">
              <a:lnSpc>
                <a:spcPct val="150000"/>
              </a:lnSpc>
            </a:pPr>
            <a:endParaRPr lang="fa-IR" sz="2400" dirty="0" smtClean="0">
              <a:latin typeface="Georgia" pitchFamily="18" charset="0"/>
              <a:cs typeface="B Nazanin" pitchFamily="2" charset="-78"/>
            </a:endParaRPr>
          </a:p>
          <a:p>
            <a:pPr algn="just" rtl="1">
              <a:lnSpc>
                <a:spcPct val="150000"/>
              </a:lnSpc>
            </a:pPr>
            <a:endParaRPr lang="en-GB"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98452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آب گرمکن های خورشیدی به دو دسته کلی فعال و غیرفعال تقسیم بندی می شوند.</a:t>
            </a:r>
          </a:p>
          <a:p>
            <a:pPr algn="just" rtl="1">
              <a:buFont typeface="Wingdings" panose="05000000000000000000" pitchFamily="2" charset="2"/>
              <a:buChar char="Ø"/>
            </a:pPr>
            <a:r>
              <a:rPr lang="fa-IR" sz="2200" u="sng" dirty="0" smtClean="0">
                <a:latin typeface="Georgia" pitchFamily="18" charset="0"/>
                <a:cs typeface="B Nazanin" pitchFamily="2" charset="-78"/>
              </a:rPr>
              <a:t>در سیستم های </a:t>
            </a:r>
            <a:r>
              <a:rPr lang="fa-IR" sz="2200" u="sng" dirty="0">
                <a:latin typeface="Georgia" pitchFamily="18" charset="0"/>
                <a:cs typeface="B Nazanin" pitchFamily="2" charset="-78"/>
              </a:rPr>
              <a:t>فعال</a:t>
            </a:r>
            <a:r>
              <a:rPr lang="fa-IR" sz="2200" dirty="0">
                <a:latin typeface="Georgia" pitchFamily="18" charset="0"/>
                <a:cs typeface="B Nazanin" pitchFamily="2" charset="-78"/>
              </a:rPr>
              <a:t> از پمپ </a:t>
            </a:r>
            <a:r>
              <a:rPr lang="fa-IR" sz="2200" dirty="0" smtClean="0">
                <a:latin typeface="Georgia" pitchFamily="18" charset="0"/>
                <a:cs typeface="B Nazanin" pitchFamily="2" charset="-78"/>
              </a:rPr>
              <a:t>ها، شیرها و </a:t>
            </a:r>
            <a:r>
              <a:rPr lang="fa-IR" sz="2200" dirty="0">
                <a:latin typeface="Georgia" pitchFamily="18" charset="0"/>
                <a:cs typeface="B Nazanin" pitchFamily="2" charset="-78"/>
              </a:rPr>
              <a:t>کنترل کننده </a:t>
            </a:r>
            <a:r>
              <a:rPr lang="fa-IR" sz="2200" dirty="0" smtClean="0">
                <a:latin typeface="Georgia" pitchFamily="18" charset="0"/>
                <a:cs typeface="B Nazanin" pitchFamily="2" charset="-78"/>
              </a:rPr>
              <a:t>های برقی </a:t>
            </a:r>
            <a:r>
              <a:rPr lang="fa-IR" sz="2200" dirty="0">
                <a:latin typeface="Georgia" pitchFamily="18" charset="0"/>
                <a:cs typeface="B Nazanin" pitchFamily="2" charset="-78"/>
              </a:rPr>
              <a:t>برای گردش آب یا </a:t>
            </a:r>
            <a:r>
              <a:rPr lang="fa-IR" sz="2200" dirty="0" smtClean="0">
                <a:latin typeface="Georgia" pitchFamily="18" charset="0"/>
                <a:cs typeface="B Nazanin" pitchFamily="2" charset="-78"/>
              </a:rPr>
              <a:t>سایر سیالات </a:t>
            </a:r>
            <a:r>
              <a:rPr lang="fa-IR" sz="2200" dirty="0">
                <a:latin typeface="Georgia" pitchFamily="18" charset="0"/>
                <a:cs typeface="B Nazanin" pitchFamily="2" charset="-78"/>
              </a:rPr>
              <a:t>انتقال </a:t>
            </a:r>
            <a:r>
              <a:rPr lang="fa-IR" sz="2200" dirty="0" smtClean="0">
                <a:latin typeface="Georgia" pitchFamily="18" charset="0"/>
                <a:cs typeface="B Nazanin" pitchFamily="2" charset="-78"/>
              </a:rPr>
              <a:t>حرارتی درون گردآورنده ها استفاده می شوند. این سیستم ها به سیستم گردش اجباری معروفند. همچنین این سیستم ها در دو نوع حلقه باز و حلقه بسته به کار می روند.</a:t>
            </a:r>
          </a:p>
          <a:p>
            <a:pPr algn="just" rtl="1">
              <a:buFont typeface="Wingdings" panose="05000000000000000000" pitchFamily="2" charset="2"/>
              <a:buChar char="Ø"/>
            </a:pPr>
            <a:r>
              <a:rPr lang="fa-IR" sz="2200" u="sng" dirty="0">
                <a:latin typeface="Georgia" pitchFamily="18" charset="0"/>
                <a:cs typeface="B Nazanin" pitchFamily="2" charset="-78"/>
              </a:rPr>
              <a:t>در سیستم های </a:t>
            </a:r>
            <a:r>
              <a:rPr lang="fa-IR" sz="2200" u="sng" dirty="0" smtClean="0">
                <a:latin typeface="Georgia" pitchFamily="18" charset="0"/>
                <a:cs typeface="B Nazanin" pitchFamily="2" charset="-78"/>
              </a:rPr>
              <a:t>غیر فعال</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از </a:t>
            </a:r>
            <a:r>
              <a:rPr lang="fa-IR" sz="2200" dirty="0" smtClean="0">
                <a:latin typeface="Georgia" pitchFamily="18" charset="0"/>
                <a:cs typeface="B Nazanin" pitchFamily="2" charset="-78"/>
              </a:rPr>
              <a:t>اجزا خارجی و الکتریکی برای </a:t>
            </a:r>
            <a:r>
              <a:rPr lang="fa-IR" sz="2200" dirty="0">
                <a:latin typeface="Georgia" pitchFamily="18" charset="0"/>
                <a:cs typeface="B Nazanin" pitchFamily="2" charset="-78"/>
              </a:rPr>
              <a:t>گردش آب یا سایر سیالات انتقال حرارتی درون گردآورنده ها استفاده </a:t>
            </a:r>
            <a:r>
              <a:rPr lang="fa-IR" sz="2200" dirty="0" smtClean="0">
                <a:latin typeface="Georgia" pitchFamily="18" charset="0"/>
                <a:cs typeface="B Nazanin" pitchFamily="2" charset="-78"/>
              </a:rPr>
              <a:t>نمی </a:t>
            </a:r>
            <a:r>
              <a:rPr lang="fa-IR" sz="2200" dirty="0">
                <a:latin typeface="Georgia" pitchFamily="18" charset="0"/>
                <a:cs typeface="B Nazanin" pitchFamily="2" charset="-78"/>
              </a:rPr>
              <a:t>شوند. </a:t>
            </a:r>
            <a:r>
              <a:rPr lang="fa-IR" sz="2200" dirty="0" smtClean="0">
                <a:latin typeface="Georgia" pitchFamily="18" charset="0"/>
                <a:cs typeface="B Nazanin" pitchFamily="2" charset="-78"/>
              </a:rPr>
              <a:t>در این سیستم ها از گرادیان دما و جابجایی طبیعی برای گردش سیال استفاده می شود. </a:t>
            </a:r>
            <a:r>
              <a:rPr lang="fa-IR" sz="2200" dirty="0">
                <a:latin typeface="Georgia" pitchFamily="18" charset="0"/>
                <a:cs typeface="B Nazanin" pitchFamily="2" charset="-78"/>
              </a:rPr>
              <a:t>همچنین این سیستم ها در دو نوع </a:t>
            </a:r>
            <a:r>
              <a:rPr lang="fa-IR" sz="2200" dirty="0" smtClean="0">
                <a:latin typeface="Georgia" pitchFamily="18" charset="0"/>
                <a:cs typeface="B Nazanin" pitchFamily="2" charset="-78"/>
              </a:rPr>
              <a:t>ترموسیفونی و یکپارچه به </a:t>
            </a:r>
            <a:r>
              <a:rPr lang="fa-IR" sz="2200" dirty="0">
                <a:latin typeface="Georgia" pitchFamily="18" charset="0"/>
                <a:cs typeface="B Nazanin" pitchFamily="2" charset="-78"/>
              </a:rPr>
              <a:t>کار می روند.</a:t>
            </a:r>
          </a:p>
          <a:p>
            <a:pPr algn="just" rtl="1">
              <a:buFont typeface="Wingdings" panose="05000000000000000000" pitchFamily="2" charset="2"/>
              <a:buChar char="Ø"/>
            </a:pPr>
            <a:endParaRPr lang="fa-IR" sz="2200" dirty="0" smtClean="0">
              <a:latin typeface="Georgia" pitchFamily="18" charset="0"/>
              <a:cs typeface="B Nazanin" pitchFamily="2" charset="-78"/>
            </a:endParaRPr>
          </a:p>
          <a:p>
            <a:pPr algn="just" rtl="1"/>
            <a:endParaRPr lang="en-GB" sz="2200" dirty="0" smtClean="0">
              <a:latin typeface="Georgia" pitchFamily="18" charset="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5740"/>
            <a:ext cx="5979904" cy="240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64325" y="5410200"/>
            <a:ext cx="2479675" cy="646331"/>
          </a:xfrm>
          <a:prstGeom prst="rect">
            <a:avLst/>
          </a:prstGeom>
          <a:noFill/>
        </p:spPr>
        <p:txBody>
          <a:bodyPr wrap="square" rtlCol="0">
            <a:spAutoFit/>
          </a:bodyPr>
          <a:lstStyle/>
          <a:p>
            <a:pPr algn="ctr" rtl="1"/>
            <a:r>
              <a:rPr lang="fa-IR" b="1" dirty="0" smtClean="0">
                <a:cs typeface="B Nazanin" panose="00000400000000000000" pitchFamily="2" charset="-78"/>
              </a:rPr>
              <a:t>تقسیم بندی </a:t>
            </a:r>
            <a:r>
              <a:rPr lang="fa-IR" b="1" dirty="0">
                <a:latin typeface="Georgia" pitchFamily="18" charset="0"/>
                <a:cs typeface="B Nazanin" pitchFamily="2" charset="-78"/>
              </a:rPr>
              <a:t>آبگرمکن های خورشیدی</a:t>
            </a:r>
            <a:endParaRPr lang="en-US" b="1" dirty="0">
              <a:cs typeface="B Nazanin" panose="00000400000000000000" pitchFamily="2" charset="-78"/>
            </a:endParaRPr>
          </a:p>
        </p:txBody>
      </p:sp>
      <p:sp>
        <p:nvSpPr>
          <p:cNvPr id="8" name="Right Arrow 7"/>
          <p:cNvSpPr/>
          <p:nvPr/>
        </p:nvSpPr>
        <p:spPr>
          <a:xfrm>
            <a:off x="6083300" y="5562600"/>
            <a:ext cx="568325" cy="369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03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آبگرمکن های خورشیدی فعال</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آبگرمکن های خورشیدی فعال به دو دسته کلی حلقه باز و حلقه بسته تقسیم بندی می شوند.</a:t>
            </a:r>
          </a:p>
          <a:p>
            <a:pPr algn="just" rtl="1">
              <a:buFont typeface="Wingdings" panose="05000000000000000000" pitchFamily="2" charset="2"/>
              <a:buChar char="Ø"/>
            </a:pPr>
            <a:r>
              <a:rPr lang="fa-IR" sz="2200" u="sng" dirty="0" smtClean="0">
                <a:latin typeface="Georgia" pitchFamily="18" charset="0"/>
                <a:cs typeface="B Nazanin" pitchFamily="2" charset="-78"/>
              </a:rPr>
              <a:t>در سیستم های </a:t>
            </a:r>
            <a:r>
              <a:rPr lang="fa-IR" sz="2200" u="sng" dirty="0">
                <a:latin typeface="Georgia" pitchFamily="18" charset="0"/>
                <a:cs typeface="B Nazanin" pitchFamily="2" charset="-78"/>
              </a:rPr>
              <a:t>فعال </a:t>
            </a:r>
            <a:r>
              <a:rPr lang="fa-IR" sz="2200" u="sng" dirty="0" smtClean="0">
                <a:latin typeface="Georgia" pitchFamily="18" charset="0"/>
                <a:cs typeface="B Nazanin" pitchFamily="2" charset="-78"/>
              </a:rPr>
              <a:t>حلقه باز (مستقیم)</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آب خانگی واقعی </a:t>
            </a:r>
            <a:r>
              <a:rPr lang="fa-IR" sz="2200" dirty="0" smtClean="0">
                <a:latin typeface="Georgia" pitchFamily="18" charset="0"/>
                <a:cs typeface="B Nazanin" pitchFamily="2" charset="-78"/>
              </a:rPr>
              <a:t>(لوله کشی) در گردآورنده های </a:t>
            </a:r>
            <a:r>
              <a:rPr lang="fa-IR" sz="2200" dirty="0">
                <a:latin typeface="Georgia" pitchFamily="18" charset="0"/>
                <a:cs typeface="B Nazanin" pitchFamily="2" charset="-78"/>
              </a:rPr>
              <a:t>خورشیدی گرم می </a:t>
            </a:r>
            <a:r>
              <a:rPr lang="fa-IR" sz="2200" dirty="0" smtClean="0">
                <a:latin typeface="Georgia" pitchFamily="18" charset="0"/>
                <a:cs typeface="B Nazanin" pitchFamily="2" charset="-78"/>
              </a:rPr>
              <a:t>شود. </a:t>
            </a:r>
            <a:r>
              <a:rPr lang="fa-IR" sz="2200" dirty="0">
                <a:latin typeface="Georgia" pitchFamily="18" charset="0"/>
                <a:cs typeface="B Nazanin" pitchFamily="2" charset="-78"/>
              </a:rPr>
              <a:t>پس از گرم </a:t>
            </a:r>
            <a:r>
              <a:rPr lang="fa-IR" sz="2200" dirty="0" smtClean="0">
                <a:latin typeface="Georgia" pitchFamily="18" charset="0"/>
                <a:cs typeface="B Nazanin" pitchFamily="2" charset="-78"/>
              </a:rPr>
              <a:t>شدن، </a:t>
            </a:r>
            <a:r>
              <a:rPr lang="fa-IR" sz="2200" dirty="0">
                <a:latin typeface="Georgia" pitchFamily="18" charset="0"/>
                <a:cs typeface="B Nazanin" pitchFamily="2" charset="-78"/>
              </a:rPr>
              <a:t>آب درون یک مخزن ذخیره می شود و سپس برای استفاده در منزل به </a:t>
            </a:r>
            <a:r>
              <a:rPr lang="fa-IR" sz="2200" dirty="0" smtClean="0">
                <a:latin typeface="Georgia" pitchFamily="18" charset="0"/>
                <a:cs typeface="B Nazanin" pitchFamily="2" charset="-78"/>
              </a:rPr>
              <a:t>لوله ها هدایت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شود</a:t>
            </a:r>
            <a:r>
              <a:rPr lang="fa-IR" sz="2200" dirty="0">
                <a:latin typeface="Georgia" pitchFamily="18" charset="0"/>
                <a:cs typeface="B Nazanin" pitchFamily="2" charset="-78"/>
              </a:rPr>
              <a:t>. در سیستم‌های حلقه باز آب گرم مصرفی از خود گردآورنده ها تأمین می‌شود. درواقع، گردآورنده ها از مایع جداگانه ای استفاده </a:t>
            </a:r>
            <a:r>
              <a:rPr lang="fa-IR" sz="2200" dirty="0" smtClean="0">
                <a:latin typeface="Georgia" pitchFamily="18" charset="0"/>
                <a:cs typeface="B Nazanin" pitchFamily="2" charset="-78"/>
              </a:rPr>
              <a:t>نمی کنند. از </a:t>
            </a:r>
            <a:r>
              <a:rPr lang="fa-IR" sz="2200" dirty="0">
                <a:latin typeface="Georgia" pitchFamily="18" charset="0"/>
                <a:cs typeface="B Nazanin" pitchFamily="2" charset="-78"/>
              </a:rPr>
              <a:t>آنجا که این سیستم از آب </a:t>
            </a:r>
            <a:r>
              <a:rPr lang="fa-IR" sz="2200" dirty="0" smtClean="0">
                <a:latin typeface="Georgia" pitchFamily="18" charset="0"/>
                <a:cs typeface="B Nazanin" pitchFamily="2" charset="-78"/>
              </a:rPr>
              <a:t>لوله کشی در </a:t>
            </a:r>
            <a:r>
              <a:rPr lang="fa-IR" sz="2200" dirty="0">
                <a:latin typeface="Georgia" pitchFamily="18" charset="0"/>
                <a:cs typeface="B Nazanin" pitchFamily="2" charset="-78"/>
              </a:rPr>
              <a:t>گردآورنده </a:t>
            </a:r>
            <a:r>
              <a:rPr lang="fa-IR" sz="2200" dirty="0" smtClean="0">
                <a:latin typeface="Georgia" pitchFamily="18" charset="0"/>
                <a:cs typeface="B Nazanin" pitchFamily="2" charset="-78"/>
              </a:rPr>
              <a:t>ها استفاده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کند</a:t>
            </a:r>
            <a:r>
              <a:rPr lang="fa-IR" sz="2200" dirty="0">
                <a:latin typeface="Georgia" pitchFamily="18" charset="0"/>
                <a:cs typeface="B Nazanin" pitchFamily="2" charset="-78"/>
              </a:rPr>
              <a:t>، این سیستم را نمی توان در مناطقی که دماهای پایین تر از انجماد </a:t>
            </a:r>
            <a:r>
              <a:rPr lang="fa-IR" sz="2200" dirty="0" smtClean="0">
                <a:latin typeface="Georgia" pitchFamily="18" charset="0"/>
                <a:cs typeface="B Nazanin" pitchFamily="2" charset="-78"/>
              </a:rPr>
              <a:t>دارند، </a:t>
            </a:r>
            <a:r>
              <a:rPr lang="fa-IR" sz="2200" dirty="0">
                <a:latin typeface="Georgia" pitchFamily="18" charset="0"/>
                <a:cs typeface="B Nazanin" pitchFamily="2" charset="-78"/>
              </a:rPr>
              <a:t>استفاده </a:t>
            </a:r>
            <a:r>
              <a:rPr lang="fa-IR" sz="2200" dirty="0" smtClean="0">
                <a:latin typeface="Georgia" pitchFamily="18" charset="0"/>
                <a:cs typeface="B Nazanin" pitchFamily="2" charset="-78"/>
              </a:rPr>
              <a:t>نمود.</a:t>
            </a:r>
            <a:endParaRPr lang="en-GB" sz="2200" dirty="0" smtClean="0">
              <a:latin typeface="Georgia" pitchFamily="18" charset="0"/>
              <a:cs typeface="B Nazanin" pitchFamily="2" charset="-78"/>
            </a:endParaRPr>
          </a:p>
        </p:txBody>
      </p:sp>
      <p:pic>
        <p:nvPicPr>
          <p:cNvPr id="2050" name="Picture 2" descr="Image result for ‫سیستم آب گرمکن خورشیدی حلقه باز‬‎"/>
          <p:cNvPicPr>
            <a:picLocks noChangeAspect="1" noChangeArrowheads="1"/>
          </p:cNvPicPr>
          <p:nvPr/>
        </p:nvPicPr>
        <p:blipFill rotWithShape="1">
          <a:blip r:embed="rId2">
            <a:extLst>
              <a:ext uri="{28A0092B-C50C-407E-A947-70E740481C1C}">
                <a14:useLocalDpi xmlns:a14="http://schemas.microsoft.com/office/drawing/2010/main" val="0"/>
              </a:ext>
            </a:extLst>
          </a:blip>
          <a:srcRect l="52270" t="7595" b="7595"/>
          <a:stretch/>
        </p:blipFill>
        <p:spPr bwMode="auto">
          <a:xfrm>
            <a:off x="25399" y="3810000"/>
            <a:ext cx="3267881"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1800" y="6019800"/>
            <a:ext cx="152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918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 گرمکن های خورشیدی فعال</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buFont typeface="Wingdings" panose="05000000000000000000" pitchFamily="2" charset="2"/>
              <a:buChar char="Ø"/>
            </a:pPr>
            <a:r>
              <a:rPr lang="fa-IR" sz="2200" u="sng" dirty="0" smtClean="0">
                <a:latin typeface="Georgia" pitchFamily="18" charset="0"/>
                <a:cs typeface="B Nazanin" pitchFamily="2" charset="-78"/>
              </a:rPr>
              <a:t>در سیستم های </a:t>
            </a:r>
            <a:r>
              <a:rPr lang="fa-IR" sz="2200" u="sng" dirty="0">
                <a:latin typeface="Georgia" pitchFamily="18" charset="0"/>
                <a:cs typeface="B Nazanin" pitchFamily="2" charset="-78"/>
              </a:rPr>
              <a:t>فعال </a:t>
            </a:r>
            <a:r>
              <a:rPr lang="fa-IR" sz="2200" u="sng" dirty="0" smtClean="0">
                <a:latin typeface="Georgia" pitchFamily="18" charset="0"/>
                <a:cs typeface="B Nazanin" pitchFamily="2" charset="-78"/>
              </a:rPr>
              <a:t>حلقه بسته (غیر مستقیم</a:t>
            </a:r>
            <a:r>
              <a:rPr lang="fa-IR" sz="2200" u="sng" dirty="0">
                <a:latin typeface="Georgia" pitchFamily="18" charset="0"/>
                <a:cs typeface="B Nazanin" pitchFamily="2" charset="-78"/>
              </a:rPr>
              <a:t>)، </a:t>
            </a:r>
            <a:r>
              <a:rPr lang="fa-IR" sz="2200" dirty="0" smtClean="0">
                <a:latin typeface="Georgia" pitchFamily="18" charset="0"/>
                <a:cs typeface="B Nazanin" pitchFamily="2" charset="-78"/>
              </a:rPr>
              <a:t>از </a:t>
            </a:r>
            <a:r>
              <a:rPr lang="fa-IR" sz="2200" dirty="0">
                <a:latin typeface="Georgia" pitchFamily="18" charset="0"/>
                <a:cs typeface="B Nazanin" pitchFamily="2" charset="-78"/>
              </a:rPr>
              <a:t>یک مایع جداگانه از آب مصرفی به نام </a:t>
            </a:r>
            <a:r>
              <a:rPr lang="fa-IR" sz="2200" dirty="0" smtClean="0">
                <a:latin typeface="Georgia" pitchFamily="18" charset="0"/>
                <a:cs typeface="B Nazanin" pitchFamily="2" charset="-78"/>
              </a:rPr>
              <a:t>مایع انتقال حرارت</a:t>
            </a:r>
            <a:r>
              <a:rPr lang="en-US" sz="2200" dirty="0" smtClean="0">
                <a:latin typeface="Georgia" pitchFamily="18" charset="0"/>
                <a:cs typeface="B Nazanin" pitchFamily="2" charset="-78"/>
              </a:rPr>
              <a:t>(HTF</a:t>
            </a:r>
            <a:r>
              <a:rPr lang="en-US" sz="2200" dirty="0">
                <a:latin typeface="Georgia" pitchFamily="18" charset="0"/>
                <a:cs typeface="B Nazanin" pitchFamily="2" charset="-78"/>
              </a:rPr>
              <a:t>) </a:t>
            </a:r>
            <a:r>
              <a:rPr lang="fa-IR" sz="2200" dirty="0" smtClean="0">
                <a:latin typeface="Georgia" pitchFamily="18" charset="0"/>
                <a:cs typeface="B Nazanin" pitchFamily="2" charset="-78"/>
              </a:rPr>
              <a:t> برای </a:t>
            </a:r>
            <a:r>
              <a:rPr lang="fa-IR" sz="2200" dirty="0">
                <a:latin typeface="Georgia" pitchFamily="18" charset="0"/>
                <a:cs typeface="B Nazanin" pitchFamily="2" charset="-78"/>
              </a:rPr>
              <a:t>انتقال گرما بهره </a:t>
            </a:r>
            <a:r>
              <a:rPr lang="fa-IR" sz="2200" dirty="0" smtClean="0">
                <a:latin typeface="Georgia" pitchFamily="18" charset="0"/>
                <a:cs typeface="B Nazanin" pitchFamily="2" charset="-78"/>
              </a:rPr>
              <a:t>می‌برند.</a:t>
            </a:r>
            <a:r>
              <a:rPr lang="en-US" sz="2200" dirty="0" smtClean="0">
                <a:latin typeface="Georgia" pitchFamily="18" charset="0"/>
                <a:cs typeface="B Nazanin" pitchFamily="2" charset="-78"/>
              </a:rPr>
              <a:t>HFT </a:t>
            </a:r>
            <a:r>
              <a:rPr lang="fa-IR" sz="2200" dirty="0" smtClean="0">
                <a:latin typeface="Georgia" pitchFamily="18" charset="0"/>
                <a:cs typeface="B Nazanin" pitchFamily="2" charset="-78"/>
              </a:rPr>
              <a:t> که </a:t>
            </a:r>
            <a:r>
              <a:rPr lang="fa-IR" sz="2200" dirty="0">
                <a:latin typeface="Georgia" pitchFamily="18" charset="0"/>
                <a:cs typeface="B Nazanin" pitchFamily="2" charset="-78"/>
              </a:rPr>
              <a:t>گرما را از </a:t>
            </a:r>
            <a:r>
              <a:rPr lang="fa-IR" sz="2200" dirty="0" smtClean="0">
                <a:latin typeface="Georgia" pitchFamily="18" charset="0"/>
                <a:cs typeface="B Nazanin" pitchFamily="2" charset="-78"/>
              </a:rPr>
              <a:t>گردآورنده </a:t>
            </a:r>
            <a:r>
              <a:rPr lang="fa-IR" sz="2200" dirty="0">
                <a:latin typeface="Georgia" pitchFamily="18" charset="0"/>
                <a:cs typeface="B Nazanin" pitchFamily="2" charset="-78"/>
              </a:rPr>
              <a:t>دریافت می‌کند، اصولاً آب و ضدیخ می‌باشد که در یک چرخه‌ی بسته از طریق لوله‌کشی، بین گردآورنده و مخزن جریان می‌یابد. </a:t>
            </a:r>
            <a:r>
              <a:rPr lang="en-US" sz="2200" dirty="0">
                <a:latin typeface="Georgia" pitchFamily="18" charset="0"/>
                <a:cs typeface="B Nazanin" pitchFamily="2" charset="-78"/>
              </a:rPr>
              <a:t>HTF </a:t>
            </a:r>
            <a:r>
              <a:rPr lang="fa-IR" sz="2200" dirty="0" smtClean="0">
                <a:latin typeface="Georgia" pitchFamily="18" charset="0"/>
                <a:cs typeface="B Nazanin" pitchFamily="2" charset="-78"/>
              </a:rPr>
              <a:t> که </a:t>
            </a:r>
            <a:r>
              <a:rPr lang="fa-IR" sz="2200" dirty="0">
                <a:latin typeface="Georgia" pitchFamily="18" charset="0"/>
                <a:cs typeface="B Nazanin" pitchFamily="2" charset="-78"/>
              </a:rPr>
              <a:t>از طریق گردآورنده گرم شده است، به سمت مخزن حرکت می‌کند و در آنجا از طریق یک مبدل حرارتی، گرمای خود را به آب داخل مخزن منتقل می‌کند و پس از انتقال گرما و افت دما، به گردآورنده باز می‌گردد. پس بدون اینکه با آب مصرفی مخلوط شود، به طور مداوم در این چرخه به گردش در می‌آید.</a:t>
            </a:r>
            <a:endParaRPr lang="en-GB" sz="2200" dirty="0" smtClean="0">
              <a:latin typeface="Georgia" pitchFamily="18" charset="0"/>
              <a:cs typeface="B Nazanin" pitchFamily="2" charset="-78"/>
            </a:endParaRPr>
          </a:p>
        </p:txBody>
      </p:sp>
      <p:pic>
        <p:nvPicPr>
          <p:cNvPr id="3074" name="Picture 2" descr="http://ecogeek.ir/wp-content/uploads/2012/08/Solar-water-systems-active-indirect-ecogeek.jpg"/>
          <p:cNvPicPr>
            <a:picLocks noChangeAspect="1" noChangeArrowheads="1"/>
          </p:cNvPicPr>
          <p:nvPr/>
        </p:nvPicPr>
        <p:blipFill rotWithShape="1">
          <a:blip r:embed="rId2">
            <a:extLst>
              <a:ext uri="{28A0092B-C50C-407E-A947-70E740481C1C}">
                <a14:useLocalDpi xmlns:a14="http://schemas.microsoft.com/office/drawing/2010/main" val="0"/>
              </a:ext>
            </a:extLst>
          </a:blip>
          <a:srcRect t="9480"/>
          <a:stretch/>
        </p:blipFill>
        <p:spPr bwMode="auto">
          <a:xfrm>
            <a:off x="-25400" y="3505200"/>
            <a:ext cx="4292600" cy="332969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495800" y="3874645"/>
            <a:ext cx="4724400" cy="1295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buFont typeface="Wingdings" panose="05000000000000000000" pitchFamily="2" charset="2"/>
              <a:buChar char="Ø"/>
            </a:pPr>
            <a:r>
              <a:rPr lang="fa-IR" sz="2200" dirty="0" smtClean="0">
                <a:latin typeface="Georgia" pitchFamily="18" charset="0"/>
                <a:cs typeface="B Nazanin" pitchFamily="2" charset="-78"/>
              </a:rPr>
              <a:t>بدلیل استفاده از ضد یخ، از این سیستم ها می توان در مناطق سردسیر نیز استفاده نمود. </a:t>
            </a:r>
            <a:endParaRPr lang="en-GB" sz="2200" dirty="0" smtClean="0">
              <a:latin typeface="Georgia" pitchFamily="18" charset="0"/>
              <a:cs typeface="B Nazanin" pitchFamily="2" charset="-78"/>
            </a:endParaRPr>
          </a:p>
        </p:txBody>
      </p:sp>
      <p:sp>
        <p:nvSpPr>
          <p:cNvPr id="4" name="Rectangle 3"/>
          <p:cNvSpPr/>
          <p:nvPr/>
        </p:nvSpPr>
        <p:spPr>
          <a:xfrm>
            <a:off x="3810000" y="57150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060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آبگرمکن های خورشیدی غیرفعال</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buSzPct val="100000"/>
              <a:buFont typeface="Arial" panose="020B0604020202020204" pitchFamily="34" charset="0"/>
              <a:buChar char="•"/>
            </a:pPr>
            <a:r>
              <a:rPr lang="fa-IR" sz="2200" dirty="0">
                <a:latin typeface="Georgia" pitchFamily="18" charset="0"/>
                <a:cs typeface="B Nazanin" pitchFamily="2" charset="-78"/>
              </a:rPr>
              <a:t>آبگرمکن های خورشیدی </a:t>
            </a:r>
            <a:r>
              <a:rPr lang="fa-IR" sz="2200" dirty="0" smtClean="0">
                <a:latin typeface="Georgia" pitchFamily="18" charset="0"/>
                <a:cs typeface="B Nazanin" pitchFamily="2" charset="-78"/>
              </a:rPr>
              <a:t>غیر فعال </a:t>
            </a:r>
            <a:r>
              <a:rPr lang="fa-IR" sz="2200" dirty="0">
                <a:latin typeface="Georgia" pitchFamily="18" charset="0"/>
                <a:cs typeface="B Nazanin" pitchFamily="2" charset="-78"/>
              </a:rPr>
              <a:t>به دو دسته کلی </a:t>
            </a:r>
            <a:r>
              <a:rPr lang="fa-IR" sz="2200" dirty="0" smtClean="0">
                <a:latin typeface="Georgia" pitchFamily="18" charset="0"/>
                <a:cs typeface="B Nazanin" pitchFamily="2" charset="-78"/>
              </a:rPr>
              <a:t>ترموسیفونی و یک پارچه تقسیم </a:t>
            </a:r>
            <a:r>
              <a:rPr lang="fa-IR" sz="2200" dirty="0">
                <a:latin typeface="Georgia" pitchFamily="18" charset="0"/>
                <a:cs typeface="B Nazanin" pitchFamily="2" charset="-78"/>
              </a:rPr>
              <a:t>بندی می شوند.</a:t>
            </a:r>
          </a:p>
          <a:p>
            <a:pPr algn="just" rtl="1">
              <a:buFont typeface="Wingdings" panose="05000000000000000000" pitchFamily="2" charset="2"/>
              <a:buChar char="Ø"/>
            </a:pPr>
            <a:r>
              <a:rPr lang="fa-IR" sz="2200" u="sng" dirty="0" smtClean="0">
                <a:latin typeface="Georgia" pitchFamily="18" charset="0"/>
                <a:cs typeface="B Nazanin" pitchFamily="2" charset="-78"/>
              </a:rPr>
              <a:t>در سیستم های غیر فعال ترموسیفونی</a:t>
            </a:r>
            <a:r>
              <a:rPr lang="fa-IR" sz="2200" dirty="0" smtClean="0">
                <a:latin typeface="Georgia" pitchFamily="18" charset="0"/>
                <a:cs typeface="B Nazanin" pitchFamily="2" charset="-78"/>
              </a:rPr>
              <a:t> پدید غالب انتقال حرارت همرفت طبیعی می باشد. زمانیکه آب داخل آب گرمکن گرم شد، سبک تر شده و به طور طبیعی به سمت بالا حرکت می کند. ضمن اینکه آب سرد که سنگین تر است به سمت پایین حرکت می کند و این دو پدیده هم زمان موجب گردش طبیعی می شوند. جهت حصول پدیده ترموسیفون باید منبع آب در قسمت بالای گردآورنده نصب گردد و تمهیدات لازم جهت عدم یخ زدگی (مثلا استفاده از ضد یخ) سنجیده شود</a:t>
            </a:r>
            <a:r>
              <a:rPr lang="fa-IR" sz="2200" dirty="0">
                <a:latin typeface="Georgia" pitchFamily="18" charset="0"/>
                <a:cs typeface="B Nazanin" pitchFamily="2" charset="-78"/>
              </a:rPr>
              <a:t>. </a:t>
            </a:r>
            <a:endParaRPr lang="en-GB" sz="2200" dirty="0" smtClean="0">
              <a:latin typeface="Georgia" pitchFamily="18" charset="0"/>
              <a:cs typeface="B Nazanin" pitchFamily="2" charset="-78"/>
            </a:endParaRPr>
          </a:p>
        </p:txBody>
      </p:sp>
      <p:pic>
        <p:nvPicPr>
          <p:cNvPr id="7" name="Picture 2" descr="Untitled.p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3245464"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thermosyphon solar water heater"/>
          <p:cNvSpPr>
            <a:spLocks noChangeAspect="1" noChangeArrowheads="1"/>
          </p:cNvSpPr>
          <p:nvPr/>
        </p:nvSpPr>
        <p:spPr bwMode="auto">
          <a:xfrm>
            <a:off x="155575" y="-1485900"/>
            <a:ext cx="4286250" cy="3095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267200" y="4377035"/>
            <a:ext cx="4876800" cy="2123658"/>
          </a:xfrm>
          <a:prstGeom prst="rect">
            <a:avLst/>
          </a:prstGeom>
        </p:spPr>
        <p:txBody>
          <a:bodyPr wrap="square">
            <a:spAutoFit/>
          </a:bodyPr>
          <a:lstStyle/>
          <a:p>
            <a:pPr marL="342900" indent="-342900" algn="just" rtl="1">
              <a:buClr>
                <a:srgbClr val="0070C0"/>
              </a:buClr>
              <a:buFont typeface="Wingdings" panose="05000000000000000000" pitchFamily="2" charset="2"/>
              <a:buChar char="Ø"/>
            </a:pPr>
            <a:r>
              <a:rPr lang="fa-IR" sz="2200" dirty="0">
                <a:cs typeface="B Nazanin" panose="00000400000000000000" pitchFamily="2" charset="-78"/>
              </a:rPr>
              <a:t>مخزن دوجداره ذخيره آب را در بالاي </a:t>
            </a:r>
            <a:r>
              <a:rPr lang="fa-IR" sz="2200" dirty="0" smtClean="0">
                <a:cs typeface="B Nazanin" panose="00000400000000000000" pitchFamily="2" charset="-78"/>
              </a:rPr>
              <a:t>گردآورنده قرارداده </a:t>
            </a:r>
            <a:r>
              <a:rPr lang="fa-IR" sz="2200" dirty="0">
                <a:cs typeface="B Nazanin" panose="00000400000000000000" pitchFamily="2" charset="-78"/>
              </a:rPr>
              <a:t>و مابين جدار دوم مخزن ذخيره و لوله هاي </a:t>
            </a:r>
            <a:r>
              <a:rPr lang="fa-IR" sz="2200" dirty="0" smtClean="0">
                <a:cs typeface="B Nazanin" panose="00000400000000000000" pitchFamily="2" charset="-78"/>
              </a:rPr>
              <a:t>گردآورنده خورشيدي </a:t>
            </a:r>
            <a:r>
              <a:rPr lang="fa-IR" sz="2200" dirty="0">
                <a:cs typeface="B Nazanin" panose="00000400000000000000" pitchFamily="2" charset="-78"/>
              </a:rPr>
              <a:t>يک مدار بسته تشکيل مي شود. گردش آب گرم در جداره دوم مخزن سبب گرم شدن آب داخل مخزن اصلی می گردد و آب گرم با فشار در شبکه جاری می گردد.</a:t>
            </a:r>
            <a:endParaRPr lang="en-US" sz="2200" dirty="0">
              <a:cs typeface="B Nazanin" panose="00000400000000000000" pitchFamily="2" charset="-78"/>
            </a:endParaRPr>
          </a:p>
        </p:txBody>
      </p:sp>
    </p:spTree>
    <p:extLst>
      <p:ext uri="{BB962C8B-B14F-4D97-AF65-F5344CB8AC3E}">
        <p14:creationId xmlns:p14="http://schemas.microsoft.com/office/powerpoint/2010/main" val="1225321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آبگرمکن های خورشیدی غیرفعال</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buFont typeface="Wingdings" panose="05000000000000000000" pitchFamily="2" charset="2"/>
              <a:buChar char="Ø"/>
            </a:pPr>
            <a:r>
              <a:rPr lang="fa-IR" sz="2200" u="sng" dirty="0" smtClean="0">
                <a:latin typeface="Georgia" pitchFamily="18" charset="0"/>
                <a:cs typeface="B Nazanin" pitchFamily="2" charset="-78"/>
              </a:rPr>
              <a:t>در سیستم های غیر فعال یکپارچه</a:t>
            </a:r>
            <a:r>
              <a:rPr lang="fa-IR" sz="2200" dirty="0" smtClean="0">
                <a:latin typeface="Georgia" pitchFamily="18" charset="0"/>
                <a:cs typeface="B Nazanin" pitchFamily="2" charset="-78"/>
              </a:rPr>
              <a:t> گردآورنده خورشیدی و تانک ذخیره تجمیع شده اند. این سیستم ها ساده بوده و معمولا هزینه کمتری دارند. از اقبال بیشتری برخوردار می باشند. شامل یا چند مخزن  ذخیره می باشند که داخل محفظه عایق بندی شده جانمایی می شوند. </a:t>
            </a:r>
          </a:p>
          <a:p>
            <a:pPr algn="just" rtl="1">
              <a:buFont typeface="Wingdings" panose="05000000000000000000" pitchFamily="2" charset="2"/>
              <a:buChar char="ü"/>
            </a:pPr>
            <a:r>
              <a:rPr lang="fa-IR" sz="2200" dirty="0" smtClean="0">
                <a:latin typeface="Georgia" pitchFamily="18" charset="0"/>
                <a:cs typeface="B Nazanin" pitchFamily="2" charset="-78"/>
              </a:rPr>
              <a:t>این سیستم ها می توانند هم روی زمین و هم روی پشت بام نصب شوند. </a:t>
            </a:r>
            <a:endParaRPr lang="en-GB" sz="2200" dirty="0" smtClean="0">
              <a:latin typeface="Georgia" pitchFamily="18" charset="0"/>
              <a:cs typeface="B Nazanin" pitchFamily="2" charset="-78"/>
            </a:endParaRPr>
          </a:p>
        </p:txBody>
      </p:sp>
      <p:pic>
        <p:nvPicPr>
          <p:cNvPr id="5124" name="Picture 4" descr="Image result for Integrated collector sto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3200400"/>
            <a:ext cx="4038600" cy="38821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579509">
            <a:off x="3929897" y="4484400"/>
            <a:ext cx="1284204" cy="23814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269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سیال کاری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سیال انتقال حرارتی نقش </a:t>
            </a:r>
            <a:r>
              <a:rPr lang="fa-IR" sz="2200" dirty="0">
                <a:latin typeface="Georgia" pitchFamily="18" charset="0"/>
                <a:cs typeface="B Nazanin" pitchFamily="2" charset="-78"/>
              </a:rPr>
              <a:t>مهمی در آب گرمکن های </a:t>
            </a:r>
            <a:r>
              <a:rPr lang="fa-IR" sz="2200" dirty="0" smtClean="0">
                <a:latin typeface="Georgia" pitchFamily="18" charset="0"/>
                <a:cs typeface="B Nazanin" pitchFamily="2" charset="-78"/>
              </a:rPr>
              <a:t>خورشیدی ایفا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کند. در گردآورنده خورشیدی، سیال حرارت را جذب و از </a:t>
            </a:r>
            <a:r>
              <a:rPr lang="fa-IR" sz="2200" dirty="0">
                <a:latin typeface="Georgia" pitchFamily="18" charset="0"/>
                <a:cs typeface="B Nazanin" pitchFamily="2" charset="-78"/>
              </a:rPr>
              <a:t>طریق </a:t>
            </a:r>
            <a:r>
              <a:rPr lang="fa-IR" sz="2200" dirty="0" smtClean="0">
                <a:latin typeface="Georgia" pitchFamily="18" charset="0"/>
                <a:cs typeface="B Nazanin" pitchFamily="2" charset="-78"/>
              </a:rPr>
              <a:t>یک مبدل حرارتی آنرا به آب موجود در </a:t>
            </a:r>
            <a:r>
              <a:rPr lang="fa-IR" sz="2200" dirty="0">
                <a:latin typeface="Georgia" pitchFamily="18" charset="0"/>
                <a:cs typeface="B Nazanin" pitchFamily="2" charset="-78"/>
              </a:rPr>
              <a:t>مخزن </a:t>
            </a:r>
            <a:r>
              <a:rPr lang="fa-IR" sz="2200" dirty="0" smtClean="0">
                <a:latin typeface="Georgia" pitchFamily="18" charset="0"/>
                <a:cs typeface="B Nazanin" pitchFamily="2" charset="-78"/>
              </a:rPr>
              <a:t>ذخیره منتقل می کند.</a:t>
            </a:r>
          </a:p>
          <a:p>
            <a:pPr algn="just" rtl="1"/>
            <a:r>
              <a:rPr lang="fa-IR" sz="2200" dirty="0" smtClean="0">
                <a:latin typeface="Georgia" pitchFamily="18" charset="0"/>
                <a:cs typeface="B Nazanin" pitchFamily="2" charset="-78"/>
              </a:rPr>
              <a:t>در هنگام انتخاب سیال انتقال حرارت باید به خواصی نظیر نقطه جوش بالا، نقطه انجماد پایین، هدایت حرارتی بالا، ضریب انبساط حرارتی پایین، ظرفیت حرارتی بالا، ویسکوزیته پایین، نقطه </a:t>
            </a:r>
            <a:r>
              <a:rPr lang="fa-IR" sz="2200" dirty="0">
                <a:latin typeface="Georgia" pitchFamily="18" charset="0"/>
                <a:cs typeface="B Nazanin" pitchFamily="2" charset="-78"/>
              </a:rPr>
              <a:t>شعله </a:t>
            </a:r>
            <a:r>
              <a:rPr lang="fa-IR" sz="2200" dirty="0" smtClean="0">
                <a:latin typeface="Georgia" pitchFamily="18" charset="0"/>
                <a:cs typeface="B Nazanin" pitchFamily="2" charset="-78"/>
              </a:rPr>
              <a:t>زني مناسب، قیمت پایین و غیرخورنده بودن سیال توجه نمود.</a:t>
            </a:r>
          </a:p>
          <a:p>
            <a:pPr algn="just" rtl="1"/>
            <a:r>
              <a:rPr lang="fa-IR" sz="2200" dirty="0" smtClean="0">
                <a:latin typeface="Georgia" pitchFamily="18" charset="0"/>
                <a:cs typeface="B Nazanin" pitchFamily="2" charset="-78"/>
              </a:rPr>
              <a:t>آب، هوا، روغن، </a:t>
            </a:r>
            <a:r>
              <a:rPr lang="fa-IR" sz="2200" dirty="0">
                <a:latin typeface="Georgia" pitchFamily="18" charset="0"/>
                <a:cs typeface="B Nazanin" pitchFamily="2" charset="-78"/>
              </a:rPr>
              <a:t>مخلوط آب/گلیکول </a:t>
            </a:r>
            <a:r>
              <a:rPr lang="fa-IR" sz="2200" dirty="0" smtClean="0">
                <a:latin typeface="Georgia" pitchFamily="18" charset="0"/>
                <a:cs typeface="B Nazanin" pitchFamily="2" charset="-78"/>
              </a:rPr>
              <a:t>و مبردها از جمله سیالات انتقال حرارتی متداول مورد استفاده در آبگرمکن </a:t>
            </a:r>
            <a:r>
              <a:rPr lang="fa-IR" sz="2200" dirty="0">
                <a:latin typeface="Georgia" pitchFamily="18" charset="0"/>
                <a:cs typeface="B Nazanin" pitchFamily="2" charset="-78"/>
              </a:rPr>
              <a:t>های خورشیدی </a:t>
            </a:r>
            <a:r>
              <a:rPr lang="fa-IR" sz="2200" dirty="0" smtClean="0">
                <a:latin typeface="Georgia" pitchFamily="18" charset="0"/>
                <a:cs typeface="B Nazanin" pitchFamily="2" charset="-78"/>
              </a:rPr>
              <a:t>هستند.</a:t>
            </a:r>
          </a:p>
          <a:p>
            <a:pPr algn="just" rtl="1"/>
            <a:r>
              <a:rPr lang="fa-IR" sz="2200" dirty="0" smtClean="0">
                <a:latin typeface="Georgia" pitchFamily="18" charset="0"/>
                <a:cs typeface="B Nazanin" pitchFamily="2" charset="-78"/>
              </a:rPr>
              <a:t>در مناطق سردسیر استفاده از سیالات با نقطه انجماد پایین توصیه می شود. </a:t>
            </a:r>
          </a:p>
          <a:p>
            <a:pPr algn="just" rtl="1"/>
            <a:r>
              <a:rPr lang="fa-IR" sz="2200" dirty="0">
                <a:latin typeface="Georgia" pitchFamily="18" charset="0"/>
                <a:cs typeface="B Nazanin" pitchFamily="2" charset="-78"/>
              </a:rPr>
              <a:t>در مناطق </a:t>
            </a:r>
            <a:r>
              <a:rPr lang="fa-IR" sz="2200" dirty="0" smtClean="0">
                <a:latin typeface="Georgia" pitchFamily="18" charset="0"/>
                <a:cs typeface="B Nazanin" pitchFamily="2" charset="-78"/>
              </a:rPr>
              <a:t>گرمسیر </a:t>
            </a:r>
            <a:r>
              <a:rPr lang="fa-IR" sz="2200" dirty="0">
                <a:latin typeface="Georgia" pitchFamily="18" charset="0"/>
                <a:cs typeface="B Nazanin" pitchFamily="2" charset="-78"/>
              </a:rPr>
              <a:t>استفاده از سیالات با نقطه </a:t>
            </a:r>
            <a:r>
              <a:rPr lang="fa-IR" sz="2200" dirty="0" smtClean="0">
                <a:latin typeface="Georgia" pitchFamily="18" charset="0"/>
                <a:cs typeface="B Nazanin" pitchFamily="2" charset="-78"/>
              </a:rPr>
              <a:t>جوش بالا توصیه </a:t>
            </a:r>
            <a:r>
              <a:rPr lang="fa-IR" sz="2200" dirty="0">
                <a:latin typeface="Georgia" pitchFamily="18" charset="0"/>
                <a:cs typeface="B Nazanin" pitchFamily="2" charset="-78"/>
              </a:rPr>
              <a:t>می شود. </a:t>
            </a:r>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استفاده از هوا دارای </a:t>
            </a:r>
            <a:r>
              <a:rPr lang="fa-IR" sz="2200" dirty="0">
                <a:latin typeface="Georgia" pitchFamily="18" charset="0"/>
                <a:cs typeface="B Nazanin" pitchFamily="2" charset="-78"/>
              </a:rPr>
              <a:t>مزایایی </a:t>
            </a:r>
            <a:r>
              <a:rPr lang="fa-IR" sz="2200" dirty="0" smtClean="0">
                <a:latin typeface="Georgia" pitchFamily="18" charset="0"/>
                <a:cs typeface="B Nazanin" pitchFamily="2" charset="-78"/>
              </a:rPr>
              <a:t>نظیر غیر خورنده بودن، ویسکوزیته پایین و نداشتن </a:t>
            </a:r>
            <a:r>
              <a:rPr lang="fa-IR" sz="2200" dirty="0">
                <a:latin typeface="Georgia" pitchFamily="18" charset="0"/>
                <a:cs typeface="B Nazanin" pitchFamily="2" charset="-78"/>
              </a:rPr>
              <a:t>هیچ مسئله ای مانند </a:t>
            </a:r>
            <a:r>
              <a:rPr lang="fa-IR" sz="2200" dirty="0" smtClean="0">
                <a:latin typeface="Georgia" pitchFamily="18" charset="0"/>
                <a:cs typeface="B Nazanin" pitchFamily="2" charset="-78"/>
              </a:rPr>
              <a:t>جوشش </a:t>
            </a:r>
            <a:r>
              <a:rPr lang="fa-IR" sz="2200" dirty="0">
                <a:latin typeface="Georgia" pitchFamily="18" charset="0"/>
                <a:cs typeface="B Nazanin" pitchFamily="2" charset="-78"/>
              </a:rPr>
              <a:t>و انجماد می باشد. با این </a:t>
            </a:r>
            <a:r>
              <a:rPr lang="fa-IR" sz="2200" dirty="0" smtClean="0">
                <a:latin typeface="Georgia" pitchFamily="18" charset="0"/>
                <a:cs typeface="B Nazanin" pitchFamily="2" charset="-78"/>
              </a:rPr>
              <a:t>وجود، ظرفیت گرمایی </a:t>
            </a:r>
            <a:r>
              <a:rPr lang="fa-IR" sz="2200" dirty="0">
                <a:latin typeface="Georgia" pitchFamily="18" charset="0"/>
                <a:cs typeface="B Nazanin" pitchFamily="2" charset="-78"/>
              </a:rPr>
              <a:t>بسیار </a:t>
            </a:r>
            <a:r>
              <a:rPr lang="fa-IR" sz="2200" dirty="0" smtClean="0">
                <a:latin typeface="Georgia" pitchFamily="18" charset="0"/>
                <a:cs typeface="B Nazanin" pitchFamily="2" charset="-78"/>
              </a:rPr>
              <a:t>پایین، استفاده از آنرا به کاربردهای با درجه حرارت پایین محدود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کند.</a:t>
            </a:r>
            <a:endParaRPr lang="fa-IR" sz="2200" dirty="0">
              <a:latin typeface="Georgia" pitchFamily="18" charset="0"/>
              <a:cs typeface="B Nazanin" pitchFamily="2" charset="-78"/>
            </a:endParaRPr>
          </a:p>
          <a:p>
            <a:pPr algn="just" rtl="1">
              <a:buFont typeface="Wingdings" panose="05000000000000000000" pitchFamily="2" charset="2"/>
              <a:buChar char="Ø"/>
            </a:pPr>
            <a:endParaRPr lang="en-GB" sz="2200" dirty="0" smtClean="0">
              <a:latin typeface="Georgia" pitchFamily="18" charset="0"/>
              <a:cs typeface="B Nazanin" pitchFamily="2" charset="-78"/>
            </a:endParaRPr>
          </a:p>
        </p:txBody>
      </p:sp>
    </p:spTree>
    <p:extLst>
      <p:ext uri="{BB962C8B-B14F-4D97-AF65-F5344CB8AC3E}">
        <p14:creationId xmlns:p14="http://schemas.microsoft.com/office/powerpoint/2010/main" val="4123528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سیال کاری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a:latin typeface="Georgia" pitchFamily="18" charset="0"/>
                <a:cs typeface="B Nazanin" pitchFamily="2" charset="-78"/>
              </a:rPr>
              <a:t>استفاده از آب دارای مزایایی نظیر ظرفیت گرمایی بالا، </a:t>
            </a:r>
            <a:r>
              <a:rPr lang="fa-IR" sz="2200" dirty="0" smtClean="0">
                <a:latin typeface="Georgia" pitchFamily="18" charset="0"/>
                <a:cs typeface="B Nazanin" pitchFamily="2" charset="-78"/>
              </a:rPr>
              <a:t>ویسکوزیته </a:t>
            </a:r>
            <a:r>
              <a:rPr lang="fa-IR" sz="2200" dirty="0">
                <a:latin typeface="Georgia" pitchFamily="18" charset="0"/>
                <a:cs typeface="B Nazanin" pitchFamily="2" charset="-78"/>
              </a:rPr>
              <a:t>پایین</a:t>
            </a:r>
            <a:r>
              <a:rPr lang="fa-IR" sz="2200" dirty="0" smtClean="0">
                <a:latin typeface="Georgia" pitchFamily="18" charset="0"/>
                <a:cs typeface="B Nazanin" pitchFamily="2" charset="-78"/>
              </a:rPr>
              <a:t>، در دسترس بودن، </a:t>
            </a:r>
            <a:r>
              <a:rPr lang="fa-IR" sz="2200" dirty="0">
                <a:latin typeface="Georgia" pitchFamily="18" charset="0"/>
                <a:cs typeface="B Nazanin" pitchFamily="2" charset="-78"/>
              </a:rPr>
              <a:t>غیر سمی بودن و ارزان بودن می باشد. با این وجود، خاصیت خورندگی به خصوص در دماهای بالا و منجمد شدن آن از معایب این سیال می باشد.</a:t>
            </a:r>
          </a:p>
          <a:p>
            <a:pPr algn="just" rtl="1"/>
            <a:r>
              <a:rPr lang="fa-IR" sz="2200" dirty="0" smtClean="0">
                <a:latin typeface="Georgia" pitchFamily="18" charset="0"/>
                <a:cs typeface="B Nazanin" pitchFamily="2" charset="-78"/>
              </a:rPr>
              <a:t>از ماده </a:t>
            </a:r>
            <a:r>
              <a:rPr lang="fa-IR" sz="2200" dirty="0">
                <a:latin typeface="Georgia" pitchFamily="18" charset="0"/>
                <a:cs typeface="B Nazanin" pitchFamily="2" charset="-78"/>
              </a:rPr>
              <a:t>افزودنی اتیلن گلیکول </a:t>
            </a:r>
            <a:r>
              <a:rPr lang="fa-IR" sz="2200" dirty="0" smtClean="0">
                <a:latin typeface="Georgia" pitchFamily="18" charset="0"/>
                <a:cs typeface="B Nazanin" pitchFamily="2" charset="-78"/>
              </a:rPr>
              <a:t>میتوان در </a:t>
            </a:r>
            <a:r>
              <a:rPr lang="fa-IR" sz="2200" dirty="0">
                <a:latin typeface="Georgia" pitchFamily="18" charset="0"/>
                <a:cs typeface="B Nazanin" pitchFamily="2" charset="-78"/>
              </a:rPr>
              <a:t>کنار آب استفاده </a:t>
            </a:r>
            <a:r>
              <a:rPr lang="fa-IR" sz="2200" dirty="0" smtClean="0">
                <a:latin typeface="Georgia" pitchFamily="18" charset="0"/>
                <a:cs typeface="B Nazanin" pitchFamily="2" charset="-78"/>
              </a:rPr>
              <a:t>کرد تا </a:t>
            </a:r>
            <a:r>
              <a:rPr lang="fa-IR" sz="2200" dirty="0">
                <a:latin typeface="Georgia" pitchFamily="18" charset="0"/>
                <a:cs typeface="B Nazanin" pitchFamily="2" charset="-78"/>
              </a:rPr>
              <a:t>به عنوان ضد یخ عمل </a:t>
            </a:r>
            <a:r>
              <a:rPr lang="fa-IR" sz="2200" dirty="0" smtClean="0">
                <a:latin typeface="Georgia" pitchFamily="18" charset="0"/>
                <a:cs typeface="B Nazanin" pitchFamily="2" charset="-78"/>
              </a:rPr>
              <a:t>کند و مشکل انجماد را حل نمود. </a:t>
            </a:r>
            <a:r>
              <a:rPr lang="fa-IR" sz="2200" dirty="0">
                <a:latin typeface="Georgia" pitchFamily="18" charset="0"/>
                <a:cs typeface="B Nazanin" pitchFamily="2" charset="-78"/>
              </a:rPr>
              <a:t>اتیلن گلیکول یا همان ضد یخ با افزایش ظرفیت گرمایی آب، از یخ زدگی یا جوش آوردن </a:t>
            </a:r>
            <a:r>
              <a:rPr lang="fa-IR" sz="2200" dirty="0" smtClean="0">
                <a:latin typeface="Georgia" pitchFamily="18" charset="0"/>
                <a:cs typeface="B Nazanin" pitchFamily="2" charset="-78"/>
              </a:rPr>
              <a:t>آب در </a:t>
            </a:r>
            <a:r>
              <a:rPr lang="fa-IR" sz="2200" dirty="0">
                <a:latin typeface="Georgia" pitchFamily="18" charset="0"/>
                <a:cs typeface="B Nazanin" pitchFamily="2" charset="-78"/>
              </a:rPr>
              <a:t>فصل سرد و گرم سال جلوگیری میکند. از طرفی، در این ماده ترکیباتی وجود دارند که مانع تشکیل رسوبات ناشی از املاح موجود در </a:t>
            </a:r>
            <a:r>
              <a:rPr lang="fa-IR" sz="2200" dirty="0" smtClean="0">
                <a:latin typeface="Georgia" pitchFamily="18" charset="0"/>
                <a:cs typeface="B Nazanin" pitchFamily="2" charset="-78"/>
              </a:rPr>
              <a:t>آب می شود. از این رو برای استفاده در آب گرمکن های خورشیدی مناسب است.</a:t>
            </a:r>
          </a:p>
          <a:p>
            <a:pPr algn="just" rtl="1"/>
            <a:r>
              <a:rPr lang="fa-IR" sz="2200" dirty="0">
                <a:latin typeface="Georgia" pitchFamily="18" charset="0"/>
                <a:cs typeface="B Nazanin" pitchFamily="2" charset="-78"/>
              </a:rPr>
              <a:t>مبردها به دلیل </a:t>
            </a:r>
            <a:r>
              <a:rPr lang="fa-IR" sz="2200" dirty="0" smtClean="0">
                <a:latin typeface="Georgia" pitchFamily="18" charset="0"/>
                <a:cs typeface="B Nazanin" pitchFamily="2" charset="-78"/>
              </a:rPr>
              <a:t>ظرفیت گرمایی </a:t>
            </a:r>
            <a:r>
              <a:rPr lang="fa-IR" sz="2200" dirty="0">
                <a:latin typeface="Georgia" pitchFamily="18" charset="0"/>
                <a:cs typeface="B Nazanin" pitchFamily="2" charset="-78"/>
              </a:rPr>
              <a:t>زیاد نسبت به سایر </a:t>
            </a:r>
            <a:r>
              <a:rPr lang="fa-IR" sz="2200" dirty="0" smtClean="0">
                <a:latin typeface="Georgia" pitchFamily="18" charset="0"/>
                <a:cs typeface="B Nazanin" pitchFamily="2" charset="-78"/>
              </a:rPr>
              <a:t>سیالات </a:t>
            </a:r>
            <a:r>
              <a:rPr lang="fa-IR" sz="2200" dirty="0">
                <a:latin typeface="Georgia" pitchFamily="18" charset="0"/>
                <a:cs typeface="B Nazanin" pitchFamily="2" charset="-78"/>
              </a:rPr>
              <a:t>بویژه در </a:t>
            </a:r>
            <a:r>
              <a:rPr lang="fa-IR" sz="2200" dirty="0" smtClean="0">
                <a:latin typeface="Georgia" pitchFamily="18" charset="0"/>
                <a:cs typeface="B Nazanin" pitchFamily="2" charset="-78"/>
              </a:rPr>
              <a:t>مناطق با شرایط </a:t>
            </a:r>
            <a:r>
              <a:rPr lang="fa-IR" sz="2200" dirty="0">
                <a:latin typeface="Georgia" pitchFamily="18" charset="0"/>
                <a:cs typeface="B Nazanin" pitchFamily="2" charset="-78"/>
              </a:rPr>
              <a:t>ابری موثر </a:t>
            </a:r>
            <a:r>
              <a:rPr lang="fa-IR" sz="2200" dirty="0" smtClean="0">
                <a:latin typeface="Georgia" pitchFamily="18" charset="0"/>
                <a:cs typeface="B Nazanin" pitchFamily="2" charset="-78"/>
              </a:rPr>
              <a:t>هستند. مبردها دارای نقطه جوش پایین هستند.</a:t>
            </a:r>
            <a:endParaRPr lang="en-US" sz="2200" dirty="0" smtClean="0">
              <a:latin typeface="Georgia" pitchFamily="18" charset="0"/>
              <a:cs typeface="B Nazanin" pitchFamily="2" charset="-78"/>
            </a:endParaRPr>
          </a:p>
          <a:p>
            <a:pPr algn="just" rtl="1">
              <a:buFont typeface="Wingdings" panose="05000000000000000000" pitchFamily="2" charset="2"/>
              <a:buChar char="Ø"/>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822601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تانک ذخیره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lnSpc>
                <a:spcPct val="150000"/>
              </a:lnSpc>
            </a:pPr>
            <a:r>
              <a:rPr lang="fa-IR" sz="2200" dirty="0">
                <a:latin typeface="Georgia" pitchFamily="18" charset="0"/>
                <a:cs typeface="B Nazanin" pitchFamily="2" charset="-78"/>
              </a:rPr>
              <a:t>تانک </a:t>
            </a:r>
            <a:r>
              <a:rPr lang="fa-IR" sz="2200" dirty="0" smtClean="0">
                <a:latin typeface="Georgia" pitchFamily="18" charset="0"/>
                <a:cs typeface="B Nazanin" pitchFamily="2" charset="-78"/>
              </a:rPr>
              <a:t>ذخیره در 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می تواند هم به صورت مستقل و هم به صورت ترکیبی با گردآورنده عمل کند</a:t>
            </a:r>
            <a:r>
              <a:rPr lang="fa-IR" sz="2200" dirty="0">
                <a:latin typeface="Georgia" pitchFamily="18" charset="0"/>
                <a:cs typeface="B Nazanin" pitchFamily="2" charset="-78"/>
              </a:rPr>
              <a:t>. تانک ذخیره </a:t>
            </a:r>
            <a:r>
              <a:rPr lang="fa-IR" sz="2200" dirty="0" smtClean="0">
                <a:latin typeface="Georgia" pitchFamily="18" charset="0"/>
                <a:cs typeface="B Nazanin" pitchFamily="2" charset="-78"/>
              </a:rPr>
              <a:t>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باید دارای عایق بندی مناسب باشند </a:t>
            </a:r>
            <a:r>
              <a:rPr lang="fa-IR" sz="2200" dirty="0">
                <a:latin typeface="Georgia" pitchFamily="18" charset="0"/>
                <a:cs typeface="B Nazanin" pitchFamily="2" charset="-78"/>
              </a:rPr>
              <a:t>تا از تلفات گرما جلوگیری شود. </a:t>
            </a:r>
            <a:endParaRPr lang="fa-IR" sz="22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تانک ها معمولا </a:t>
            </a:r>
            <a:r>
              <a:rPr lang="fa-IR" sz="2200" dirty="0">
                <a:latin typeface="Georgia" pitchFamily="18" charset="0"/>
                <a:cs typeface="B Nazanin" pitchFamily="2" charset="-78"/>
              </a:rPr>
              <a:t>از استیل ضد زنگ مقاوم در برابر فشار بالا ساخته شده </a:t>
            </a:r>
            <a:r>
              <a:rPr lang="fa-IR" sz="2200" dirty="0" smtClean="0">
                <a:latin typeface="Georgia" pitchFamily="18" charset="0"/>
                <a:cs typeface="B Nazanin" pitchFamily="2" charset="-78"/>
              </a:rPr>
              <a:t>و از </a:t>
            </a:r>
            <a:r>
              <a:rPr lang="fa-IR" sz="2200" dirty="0">
                <a:latin typeface="Georgia" pitchFamily="18" charset="0"/>
                <a:cs typeface="B Nazanin" pitchFamily="2" charset="-78"/>
              </a:rPr>
              <a:t>عایق </a:t>
            </a:r>
            <a:r>
              <a:rPr lang="fa-IR" sz="2200" dirty="0" smtClean="0">
                <a:latin typeface="Georgia" pitchFamily="18" charset="0"/>
                <a:cs typeface="B Nazanin" pitchFamily="2" charset="-78"/>
              </a:rPr>
              <a:t>فیبر و </a:t>
            </a:r>
            <a:r>
              <a:rPr lang="fa-IR" sz="2200" dirty="0">
                <a:latin typeface="Georgia" pitchFamily="18" charset="0"/>
                <a:cs typeface="B Nazanin" pitchFamily="2" charset="-78"/>
              </a:rPr>
              <a:t>فویل </a:t>
            </a:r>
            <a:r>
              <a:rPr lang="fa-IR" sz="2200" dirty="0" smtClean="0">
                <a:latin typeface="Georgia" pitchFamily="18" charset="0"/>
                <a:cs typeface="B Nazanin" pitchFamily="2" charset="-78"/>
              </a:rPr>
              <a:t>آلومینیومی برای عایق بندی آنها استفاده می شود. در کنار استیل، از بتن، پلاستیک و سایر مواد هم برای ساخت تانک استفاده می شود.</a:t>
            </a:r>
          </a:p>
          <a:p>
            <a:pPr algn="just" rtl="1">
              <a:lnSpc>
                <a:spcPct val="150000"/>
              </a:lnSpc>
            </a:pPr>
            <a:r>
              <a:rPr lang="fa-IR" sz="2200" dirty="0" smtClean="0">
                <a:latin typeface="Georgia" pitchFamily="18" charset="0"/>
                <a:cs typeface="B Nazanin" pitchFamily="2" charset="-78"/>
              </a:rPr>
              <a:t>جهت </a:t>
            </a:r>
            <a:r>
              <a:rPr lang="fa-IR" sz="2200" dirty="0">
                <a:latin typeface="Georgia" pitchFamily="18" charset="0"/>
                <a:cs typeface="B Nazanin" pitchFamily="2" charset="-78"/>
              </a:rPr>
              <a:t>گیری </a:t>
            </a:r>
            <a:r>
              <a:rPr lang="fa-IR" sz="2200" dirty="0" smtClean="0">
                <a:latin typeface="Georgia" pitchFamily="18" charset="0"/>
                <a:cs typeface="B Nazanin" pitchFamily="2" charset="-78"/>
              </a:rPr>
              <a:t>افقی </a:t>
            </a:r>
            <a:r>
              <a:rPr lang="fa-IR" sz="2200" dirty="0">
                <a:latin typeface="Georgia" pitchFamily="18" charset="0"/>
                <a:cs typeface="B Nazanin" pitchFamily="2" charset="-78"/>
              </a:rPr>
              <a:t>یا </a:t>
            </a:r>
            <a:r>
              <a:rPr lang="fa-IR" sz="2200" dirty="0" smtClean="0">
                <a:latin typeface="Georgia" pitchFamily="18" charset="0"/>
                <a:cs typeface="B Nazanin" pitchFamily="2" charset="-78"/>
              </a:rPr>
              <a:t>عمودی، </a:t>
            </a:r>
            <a:r>
              <a:rPr lang="fa-IR" sz="2200" dirty="0">
                <a:latin typeface="Georgia" pitchFamily="18" charset="0"/>
                <a:cs typeface="B Nazanin" pitchFamily="2" charset="-78"/>
              </a:rPr>
              <a:t>ضخامت </a:t>
            </a:r>
            <a:r>
              <a:rPr lang="fa-IR" sz="2200" dirty="0" smtClean="0">
                <a:latin typeface="Georgia" pitchFamily="18" charset="0"/>
                <a:cs typeface="B Nazanin" pitchFamily="2" charset="-78"/>
              </a:rPr>
              <a:t>دیواره، </a:t>
            </a:r>
            <a:r>
              <a:rPr lang="fa-IR" sz="2200" dirty="0">
                <a:latin typeface="Georgia" pitchFamily="18" charset="0"/>
                <a:cs typeface="B Nazanin" pitchFamily="2" charset="-78"/>
              </a:rPr>
              <a:t>نسبت </a:t>
            </a:r>
            <a:r>
              <a:rPr lang="fa-IR" sz="2200" dirty="0" smtClean="0">
                <a:latin typeface="Georgia" pitchFamily="18" charset="0"/>
                <a:cs typeface="B Nazanin" pitchFamily="2" charset="-78"/>
              </a:rPr>
              <a:t>ارتفاع به قطر مخزن تانک، جنس تانک، اختلاف </a:t>
            </a:r>
            <a:r>
              <a:rPr lang="fa-IR" sz="2200" dirty="0">
                <a:latin typeface="Georgia" pitchFamily="18" charset="0"/>
                <a:cs typeface="B Nazanin" pitchFamily="2" charset="-78"/>
              </a:rPr>
              <a:t>دما بین ورودی و خروجی </a:t>
            </a:r>
            <a:r>
              <a:rPr lang="fa-IR" sz="2200" dirty="0" smtClean="0">
                <a:latin typeface="Georgia" pitchFamily="18" charset="0"/>
                <a:cs typeface="B Nazanin" pitchFamily="2" charset="-78"/>
              </a:rPr>
              <a:t>سیال ذخیره </a:t>
            </a:r>
            <a:r>
              <a:rPr lang="fa-IR" sz="2200" dirty="0">
                <a:latin typeface="Georgia" pitchFamily="18" charset="0"/>
                <a:cs typeface="B Nazanin" pitchFamily="2" charset="-78"/>
              </a:rPr>
              <a:t>شده در </a:t>
            </a:r>
            <a:r>
              <a:rPr lang="fa-IR" sz="2200" dirty="0" smtClean="0">
                <a:latin typeface="Georgia" pitchFamily="18" charset="0"/>
                <a:cs typeface="B Nazanin" pitchFamily="2" charset="-78"/>
              </a:rPr>
              <a:t>مخزن، </a:t>
            </a:r>
            <a:r>
              <a:rPr lang="fa-IR" sz="2200" dirty="0">
                <a:latin typeface="Georgia" pitchFamily="18" charset="0"/>
                <a:cs typeface="B Nazanin" pitchFamily="2" charset="-78"/>
              </a:rPr>
              <a:t>شرایط آب و </a:t>
            </a:r>
            <a:r>
              <a:rPr lang="fa-IR" sz="2200" dirty="0" smtClean="0">
                <a:latin typeface="Georgia" pitchFamily="18" charset="0"/>
                <a:cs typeface="B Nazanin" pitchFamily="2" charset="-78"/>
              </a:rPr>
              <a:t>هوایی </a:t>
            </a:r>
            <a:r>
              <a:rPr lang="fa-IR" sz="2200" dirty="0">
                <a:latin typeface="Georgia" pitchFamily="18" charset="0"/>
                <a:cs typeface="B Nazanin" pitchFamily="2" charset="-78"/>
              </a:rPr>
              <a:t>و میزان </a:t>
            </a:r>
            <a:r>
              <a:rPr lang="fa-IR" sz="2200" dirty="0" smtClean="0">
                <a:latin typeface="Georgia" pitchFamily="18" charset="0"/>
                <a:cs typeface="B Nazanin" pitchFamily="2" charset="-78"/>
              </a:rPr>
              <a:t>دبی جریان در </a:t>
            </a:r>
            <a:r>
              <a:rPr lang="fa-IR" sz="2200" dirty="0">
                <a:latin typeface="Georgia" pitchFamily="18" charset="0"/>
                <a:cs typeface="B Nazanin" pitchFamily="2" charset="-78"/>
              </a:rPr>
              <a:t>ورودی و خروجی </a:t>
            </a:r>
            <a:r>
              <a:rPr lang="fa-IR" sz="2200" dirty="0" smtClean="0">
                <a:latin typeface="Georgia" pitchFamily="18" charset="0"/>
                <a:cs typeface="B Nazanin" pitchFamily="2" charset="-78"/>
              </a:rPr>
              <a:t>از جمله فاکتورهای موثر در طراحی </a:t>
            </a:r>
            <a:r>
              <a:rPr lang="fa-IR" sz="2200" dirty="0">
                <a:latin typeface="Georgia" pitchFamily="18" charset="0"/>
                <a:cs typeface="B Nazanin" pitchFamily="2" charset="-78"/>
              </a:rPr>
              <a:t>تانک های </a:t>
            </a:r>
            <a:r>
              <a:rPr lang="fa-IR" sz="2200" dirty="0" smtClean="0">
                <a:latin typeface="Georgia" pitchFamily="18" charset="0"/>
                <a:cs typeface="B Nazanin" pitchFamily="2" charset="-78"/>
              </a:rPr>
              <a:t>ذخیره در 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می باشند.</a:t>
            </a: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2839095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تانک ذخیره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در 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حلقه بسته می توان از مبدل حرارتی مارپیچ درون تانک ذخیره استفاده نمود.</a:t>
            </a:r>
          </a:p>
          <a:p>
            <a:pPr algn="just" rtl="1"/>
            <a:r>
              <a:rPr lang="fa-IR" sz="2200" dirty="0">
                <a:latin typeface="Georgia" pitchFamily="18" charset="0"/>
                <a:cs typeface="B Nazanin" pitchFamily="2" charset="-78"/>
              </a:rPr>
              <a:t>مزیت اصلی این است که </a:t>
            </a:r>
            <a:r>
              <a:rPr lang="fa-IR" sz="2200" dirty="0" smtClean="0">
                <a:latin typeface="Georgia" pitchFamily="18" charset="0"/>
                <a:cs typeface="B Nazanin" pitchFamily="2" charset="-78"/>
              </a:rPr>
              <a:t>در این روش، </a:t>
            </a:r>
            <a:r>
              <a:rPr lang="fa-IR" sz="2200" dirty="0">
                <a:latin typeface="Georgia" pitchFamily="18" charset="0"/>
                <a:cs typeface="B Nazanin" pitchFamily="2" charset="-78"/>
              </a:rPr>
              <a:t>مخزن به طور مداوم با آب </a:t>
            </a:r>
            <a:r>
              <a:rPr lang="fa-IR" sz="2200" dirty="0" smtClean="0">
                <a:latin typeface="Georgia" pitchFamily="18" charset="0"/>
                <a:cs typeface="B Nazanin" pitchFamily="2" charset="-78"/>
              </a:rPr>
              <a:t>سرد خانگی </a:t>
            </a:r>
            <a:r>
              <a:rPr lang="fa-IR" sz="2200" dirty="0">
                <a:latin typeface="Georgia" pitchFamily="18" charset="0"/>
                <a:cs typeface="B Nazanin" pitchFamily="2" charset="-78"/>
              </a:rPr>
              <a:t>تغذیه نمی </a:t>
            </a:r>
            <a:r>
              <a:rPr lang="fa-IR" sz="2200" dirty="0" smtClean="0">
                <a:latin typeface="Georgia" pitchFamily="18" charset="0"/>
                <a:cs typeface="B Nazanin" pitchFamily="2" charset="-78"/>
              </a:rPr>
              <a:t>شود و این باعث می شود تا در </a:t>
            </a:r>
            <a:r>
              <a:rPr lang="fa-IR" sz="2200" dirty="0">
                <a:latin typeface="Georgia" pitchFamily="18" charset="0"/>
                <a:cs typeface="B Nazanin" pitchFamily="2" charset="-78"/>
              </a:rPr>
              <a:t>مناطق </a:t>
            </a:r>
            <a:r>
              <a:rPr lang="fa-IR" sz="2200" dirty="0" smtClean="0">
                <a:latin typeface="Georgia" pitchFamily="18" charset="0"/>
                <a:cs typeface="B Nazanin" pitchFamily="2" charset="-78"/>
              </a:rPr>
              <a:t>با آب سخت و رسوبی از خوردگی تانک جلوگیری </a:t>
            </a:r>
            <a:r>
              <a:rPr lang="fa-IR" sz="2200" dirty="0">
                <a:latin typeface="Georgia" pitchFamily="18" charset="0"/>
                <a:cs typeface="B Nazanin" pitchFamily="2" charset="-78"/>
              </a:rPr>
              <a:t>شود. </a:t>
            </a:r>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آبگرمکن های خورشیدی حلقه </a:t>
            </a:r>
            <a:r>
              <a:rPr lang="fa-IR" sz="2200" dirty="0" smtClean="0">
                <a:latin typeface="Georgia" pitchFamily="18" charset="0"/>
                <a:cs typeface="B Nazanin" pitchFamily="2" charset="-78"/>
              </a:rPr>
              <a:t>بسته، از </a:t>
            </a:r>
            <a:r>
              <a:rPr lang="fa-IR" sz="2200" dirty="0">
                <a:latin typeface="Georgia" pitchFamily="18" charset="0"/>
                <a:cs typeface="B Nazanin" pitchFamily="2" charset="-78"/>
              </a:rPr>
              <a:t>آب مقطر یا سختی گیری شده </a:t>
            </a:r>
            <a:r>
              <a:rPr lang="fa-IR" sz="2200" dirty="0" smtClean="0">
                <a:latin typeface="Georgia" pitchFamily="18" charset="0"/>
                <a:cs typeface="B Nazanin" pitchFamily="2" charset="-78"/>
              </a:rPr>
              <a:t>استفاده در مدار استفاده می کنند و این باعث می شود تا سیستم به </a:t>
            </a:r>
            <a:r>
              <a:rPr lang="fa-IR" sz="2200" dirty="0">
                <a:latin typeface="Georgia" pitchFamily="18" charset="0"/>
                <a:cs typeface="B Nazanin" pitchFamily="2" charset="-78"/>
              </a:rPr>
              <a:t>مرور زمان دچار خوردگی می‌شود</a:t>
            </a:r>
            <a:r>
              <a:rPr lang="fa-IR" sz="2200" dirty="0" smtClean="0">
                <a:latin typeface="Georgia" pitchFamily="18" charset="0"/>
                <a:cs typeface="B Nazanin" pitchFamily="2" charset="-78"/>
              </a:rPr>
              <a:t>.</a:t>
            </a:r>
          </a:p>
          <a:p>
            <a:pPr algn="just" rtl="1"/>
            <a:r>
              <a:rPr lang="fa-IR" sz="2200" dirty="0">
                <a:latin typeface="Georgia" pitchFamily="18" charset="0"/>
                <a:cs typeface="B Nazanin" pitchFamily="2" charset="-78"/>
              </a:rPr>
              <a:t> رسوب سرطان سیستم‌های تاسیساتی </a:t>
            </a:r>
            <a:r>
              <a:rPr lang="fa-IR" sz="2200" dirty="0" smtClean="0">
                <a:latin typeface="Georgia" pitchFamily="18" charset="0"/>
                <a:cs typeface="B Nazanin" pitchFamily="2" charset="-78"/>
              </a:rPr>
              <a:t>است. رسوب هم باعث کاهش راندمان و هم باعث کاهش طول عمر </a:t>
            </a:r>
            <a:r>
              <a:rPr lang="fa-IR" sz="2200" dirty="0">
                <a:latin typeface="Georgia" pitchFamily="18" charset="0"/>
                <a:cs typeface="B Nazanin" pitchFamily="2" charset="-78"/>
              </a:rPr>
              <a:t>آبگرمکن های خورشیدی </a:t>
            </a:r>
            <a:r>
              <a:rPr lang="fa-IR" sz="2200" dirty="0" smtClean="0">
                <a:latin typeface="Georgia" pitchFamily="18" charset="0"/>
                <a:cs typeface="B Nazanin" pitchFamily="2" charset="-78"/>
              </a:rPr>
              <a:t>می شود.</a:t>
            </a:r>
            <a:endParaRPr lang="fa-IR" sz="2200" dirty="0">
              <a:latin typeface="Georgia" pitchFamily="18" charset="0"/>
              <a:cs typeface="B Nazanin" pitchFamily="2" charset="-78"/>
            </a:endParaRPr>
          </a:p>
        </p:txBody>
      </p:sp>
      <p:pic>
        <p:nvPicPr>
          <p:cNvPr id="1026" name="Picture 2" descr="Image result for storage tank in solar water heater"/>
          <p:cNvPicPr>
            <a:picLocks noChangeAspect="1" noChangeArrowheads="1"/>
          </p:cNvPicPr>
          <p:nvPr/>
        </p:nvPicPr>
        <p:blipFill rotWithShape="1">
          <a:blip r:embed="rId2">
            <a:extLst>
              <a:ext uri="{28A0092B-C50C-407E-A947-70E740481C1C}">
                <a14:useLocalDpi xmlns:a14="http://schemas.microsoft.com/office/drawing/2010/main" val="0"/>
              </a:ext>
            </a:extLst>
          </a:blip>
          <a:srcRect l="22325" t="12975" r="22571" b="12751"/>
          <a:stretch/>
        </p:blipFill>
        <p:spPr bwMode="auto">
          <a:xfrm>
            <a:off x="990600" y="4343400"/>
            <a:ext cx="318754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29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تانک ذخیره آبگرمکن های خورشیدی</a:t>
            </a:r>
            <a:endParaRPr lang="en-GB" sz="38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Content Placeholder 2"/>
          <p:cNvSpPr txBox="1">
            <a:spLocks/>
          </p:cNvSpPr>
          <p:nvPr/>
        </p:nvSpPr>
        <p:spPr>
          <a:xfrm>
            <a:off x="1143000" y="1066800"/>
            <a:ext cx="8077200" cy="579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در جدول زیر حجم مخزن آبگرمکن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خورشیدی در شرایط مختلف نمایش داده شده است:</a:t>
            </a:r>
          </a:p>
        </p:txBody>
      </p:sp>
      <p:pic>
        <p:nvPicPr>
          <p:cNvPr id="3074" name="Picture 2" descr="ساخت آب‌گرم‌کن خورشیدی-جلسه ی چهار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7012781" cy="326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6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a:t>
            </a:r>
            <a:r>
              <a:rPr lang="fa-IR" sz="3800" dirty="0">
                <a:latin typeface="Georgia" pitchFamily="18" charset="0"/>
                <a:cs typeface="B Nazanin" pitchFamily="2" charset="-78"/>
              </a:rPr>
              <a:t>مصرف انرژی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در سطح جهانی، ایران از جمله یکی از کشورهای با شدت انرژی بالا شناخته </a:t>
            </a:r>
            <a:r>
              <a:rPr lang="fa-IR" sz="2200" dirty="0" smtClean="0">
                <a:latin typeface="Georgia" pitchFamily="18" charset="0"/>
                <a:cs typeface="B Nazanin" pitchFamily="2" charset="-78"/>
              </a:rPr>
              <a:t>می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شود</a:t>
            </a:r>
            <a:r>
              <a:rPr lang="fa-IR" sz="2200" dirty="0">
                <a:latin typeface="Georgia" pitchFamily="18" charset="0"/>
                <a:cs typeface="B Nazanin" pitchFamily="2" charset="-78"/>
              </a:rPr>
              <a:t>. مصرف سرانه انرژی در ایران ده برابر اتحادیه اروپا </a:t>
            </a:r>
            <a:r>
              <a:rPr lang="fa-IR" sz="2200" dirty="0" smtClean="0">
                <a:latin typeface="Georgia" pitchFamily="18" charset="0"/>
                <a:cs typeface="B Nazanin" pitchFamily="2" charset="-78"/>
              </a:rPr>
              <a:t>می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باشد. </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به </a:t>
            </a:r>
            <a:r>
              <a:rPr lang="fa-IR" sz="2200" dirty="0">
                <a:latin typeface="Georgia" pitchFamily="18" charset="0"/>
                <a:cs typeface="B Nazanin" pitchFamily="2" charset="-78"/>
              </a:rPr>
              <a:t>دلیل </a:t>
            </a:r>
            <a:r>
              <a:rPr lang="fa-IR" sz="2200" dirty="0" smtClean="0">
                <a:latin typeface="Georgia" pitchFamily="18" charset="0"/>
                <a:cs typeface="B Nazanin" pitchFamily="2" charset="-78"/>
              </a:rPr>
              <a:t>یارانه</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قابل توجه به بخش انرژی، مدیریت ضعیف، عدم </a:t>
            </a:r>
            <a:r>
              <a:rPr lang="fa-IR" sz="2200" dirty="0" smtClean="0">
                <a:latin typeface="Georgia" pitchFamily="18" charset="0"/>
                <a:cs typeface="B Nazanin" pitchFamily="2" charset="-78"/>
              </a:rPr>
              <a:t>سرمایه</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گذاری </a:t>
            </a:r>
            <a:r>
              <a:rPr lang="fa-IR" sz="2200" dirty="0">
                <a:latin typeface="Georgia" pitchFamily="18" charset="0"/>
                <a:cs typeface="B Nazanin" pitchFamily="2" charset="-78"/>
              </a:rPr>
              <a:t>و کنترل سهم قابل توجهی از </a:t>
            </a:r>
            <a:r>
              <a:rPr lang="fa-IR" sz="2200" dirty="0" smtClean="0">
                <a:latin typeface="Georgia" pitchFamily="18" charset="0"/>
                <a:cs typeface="B Nazanin" pitchFamily="2" charset="-78"/>
              </a:rPr>
              <a:t>فعالیت</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اقتصادی توسط دولت، ایران به عنوان یکی از کشورهای جهان با مصرف ناکارآمد انرژی و شاخص شدت انرژی بالا که حدود سه برابر بیشتر از میانگین جهانی است معرفی شده </a:t>
            </a:r>
            <a:r>
              <a:rPr lang="fa-IR" sz="2200" dirty="0" smtClean="0">
                <a:latin typeface="Georgia" pitchFamily="18" charset="0"/>
                <a:cs typeface="B Nazanin" pitchFamily="2" charset="-78"/>
              </a:rPr>
              <a:t>است. </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طول 24 سال گذشته، شاخص شدت انرژی در حدود 2.5 درصد در سال افزایش یافته است که </a:t>
            </a:r>
            <a:r>
              <a:rPr lang="fa-IR" sz="2200" dirty="0" smtClean="0">
                <a:latin typeface="Georgia" pitchFamily="18" charset="0"/>
                <a:cs typeface="B Nazanin" pitchFamily="2" charset="-78"/>
              </a:rPr>
              <a:t>به</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ترتیب </a:t>
            </a:r>
            <a:r>
              <a:rPr lang="fa-IR" sz="2200" dirty="0">
                <a:latin typeface="Georgia" pitchFamily="18" charset="0"/>
                <a:cs typeface="B Nazanin" pitchFamily="2" charset="-78"/>
              </a:rPr>
              <a:t>41 درصد و 104 درصد بیشتر از کشورهای خاورمیانه و اتحادیه اروپا </a:t>
            </a:r>
            <a:r>
              <a:rPr lang="fa-IR" sz="2200" dirty="0" smtClean="0">
                <a:latin typeface="Georgia" pitchFamily="18" charset="0"/>
                <a:cs typeface="B Nazanin" pitchFamily="2" charset="-78"/>
              </a:rPr>
              <a:t>است. </a:t>
            </a:r>
            <a:endParaRPr lang="en-US" sz="2200" dirty="0" smtClean="0">
              <a:latin typeface="Georgia" pitchFamily="18" charset="0"/>
              <a:cs typeface="B Nazanin" pitchFamily="2" charset="-78"/>
            </a:endParaRPr>
          </a:p>
          <a:p>
            <a:pPr marL="82296" indent="0" algn="just" rtl="1">
              <a:buNone/>
            </a:pPr>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08374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راندمان </a:t>
            </a:r>
            <a:r>
              <a:rPr lang="fa-IR" sz="3800" dirty="0" smtClean="0">
                <a:latin typeface="Georgia" pitchFamily="18" charset="0"/>
                <a:cs typeface="B Nazanin" pitchFamily="2" charset="-78"/>
              </a:rPr>
              <a:t>آبگرمکن </a:t>
            </a:r>
            <a:r>
              <a:rPr lang="fa-IR" sz="3800" dirty="0">
                <a:latin typeface="Georgia" pitchFamily="18" charset="0"/>
                <a:cs typeface="B Nazanin" pitchFamily="2" charset="-78"/>
              </a:rPr>
              <a:t>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راندمان </a:t>
            </a:r>
            <a:r>
              <a:rPr lang="fa-IR" sz="2400" dirty="0">
                <a:latin typeface="Georgia" pitchFamily="18" charset="0"/>
                <a:cs typeface="B Nazanin" pitchFamily="2" charset="-78"/>
              </a:rPr>
              <a:t>آبگرمکن های خورشیدی </a:t>
            </a:r>
            <a:r>
              <a:rPr lang="fa-IR" sz="2400" dirty="0" smtClean="0">
                <a:latin typeface="Georgia" pitchFamily="18" charset="0"/>
                <a:cs typeface="B Nazanin" pitchFamily="2" charset="-78"/>
              </a:rPr>
              <a:t>به صورت نسبت انرژی خروجی به کل انرژی ورودی تعریف می شوند.</a:t>
            </a:r>
          </a:p>
          <a:p>
            <a:pPr algn="just" rtl="1"/>
            <a:r>
              <a:rPr lang="fa-IR" sz="2400" dirty="0" smtClean="0">
                <a:latin typeface="Georgia" pitchFamily="18" charset="0"/>
                <a:cs typeface="B Nazanin" pitchFamily="2" charset="-78"/>
              </a:rPr>
              <a:t>انرژی خروجی به صورت زیر تعریف می شود: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marL="82296" indent="0" algn="just" rtl="1">
              <a:buNone/>
            </a:pPr>
            <a:r>
              <a:rPr lang="fa-IR" sz="2200" dirty="0" smtClean="0">
                <a:latin typeface="Georgia" pitchFamily="18" charset="0"/>
                <a:cs typeface="B Nazanin" pitchFamily="2" charset="-78"/>
              </a:rPr>
              <a:t>که</a:t>
            </a:r>
            <a:r>
              <a:rPr lang="en-GB" sz="2200" dirty="0" smtClean="0">
                <a:latin typeface="Georgia" pitchFamily="18" charset="0"/>
                <a:cs typeface="B Nazanin" pitchFamily="2" charset="-78"/>
              </a:rPr>
              <a:t> </a:t>
            </a:r>
            <a:r>
              <a:rPr lang="fa-IR" sz="2200" dirty="0" smtClean="0">
                <a:latin typeface="Georgia" pitchFamily="18" charset="0"/>
                <a:cs typeface="B Nazanin" pitchFamily="2" charset="-78"/>
              </a:rPr>
              <a:t> </a:t>
            </a:r>
            <a:r>
              <a:rPr lang="en-GB" sz="2200" dirty="0" smtClean="0">
                <a:latin typeface="Georgia" pitchFamily="18" charset="0"/>
                <a:cs typeface="B Nazanin" pitchFamily="2" charset="-78"/>
              </a:rPr>
              <a:t>A</a:t>
            </a:r>
            <a:r>
              <a:rPr lang="fa-IR" sz="2200" dirty="0">
                <a:latin typeface="Georgia" pitchFamily="18" charset="0"/>
                <a:cs typeface="B Nazanin" pitchFamily="2" charset="-78"/>
              </a:rPr>
              <a:t>   بیانگر کل آب گرم تحویل داده شده </a:t>
            </a:r>
            <a:r>
              <a:rPr lang="fa-IR" sz="2200" dirty="0" smtClean="0">
                <a:latin typeface="Georgia" pitchFamily="18" charset="0"/>
                <a:cs typeface="B Nazanin" pitchFamily="2" charset="-78"/>
              </a:rPr>
              <a:t>است.       ظرفیت گرمای ویژه می باشد.       و </a:t>
            </a:r>
          </a:p>
          <a:p>
            <a:pPr marL="82296" indent="0" algn="just" rtl="1">
              <a:buNone/>
            </a:pPr>
            <a:r>
              <a:rPr lang="fa-IR" sz="2200" dirty="0">
                <a:latin typeface="Georgia" pitchFamily="18" charset="0"/>
                <a:cs typeface="B Nazanin" pitchFamily="2" charset="-78"/>
              </a:rPr>
              <a:t> </a:t>
            </a:r>
            <a:r>
              <a:rPr lang="fa-IR" sz="2200" dirty="0" smtClean="0">
                <a:latin typeface="Georgia" pitchFamily="18" charset="0"/>
                <a:cs typeface="B Nazanin" pitchFamily="2" charset="-78"/>
              </a:rPr>
              <a:t>    به ترتیب متوسط ساعتی دماهای خروجی و ورودی به سیستم هستند.</a:t>
            </a:r>
          </a:p>
          <a:p>
            <a:pPr algn="just" rtl="1"/>
            <a:r>
              <a:rPr lang="fa-IR" sz="2200" dirty="0">
                <a:latin typeface="Georgia" pitchFamily="18" charset="0"/>
                <a:cs typeface="B Nazanin" pitchFamily="2" charset="-78"/>
              </a:rPr>
              <a:t>انرژی </a:t>
            </a:r>
            <a:r>
              <a:rPr lang="fa-IR" sz="2200" dirty="0" smtClean="0">
                <a:latin typeface="Georgia" pitchFamily="18" charset="0"/>
                <a:cs typeface="B Nazanin" pitchFamily="2" charset="-78"/>
              </a:rPr>
              <a:t>ورودی به </a:t>
            </a:r>
            <a:r>
              <a:rPr lang="fa-IR" sz="2200" dirty="0">
                <a:latin typeface="Georgia" pitchFamily="18" charset="0"/>
                <a:cs typeface="B Nazanin" pitchFamily="2" charset="-78"/>
              </a:rPr>
              <a:t>صورت زیر تعریف می شود:</a:t>
            </a:r>
          </a:p>
          <a:p>
            <a:pPr marL="82296" indent="0" algn="just" rtl="1">
              <a:buNone/>
            </a:pPr>
            <a:endParaRPr lang="fa-IR" sz="2200" dirty="0">
              <a:latin typeface="Georgia" pitchFamily="18" charset="0"/>
              <a:cs typeface="B Nazanin" pitchFamily="2" charset="-78"/>
            </a:endParaRPr>
          </a:p>
          <a:p>
            <a:pPr marL="82296" indent="0" algn="just" rtl="1">
              <a:buNone/>
            </a:pPr>
            <a:endParaRPr lang="fa-IR" sz="2200" dirty="0" smtClean="0">
              <a:latin typeface="Georgia" pitchFamily="18" charset="0"/>
              <a:cs typeface="B Nazanin" pitchFamily="2" charset="-78"/>
            </a:endParaRPr>
          </a:p>
          <a:p>
            <a:pPr marL="82296" indent="0" algn="just" rtl="1">
              <a:buNone/>
            </a:pPr>
            <a:r>
              <a:rPr lang="fa-IR" sz="2200" dirty="0" smtClean="0">
                <a:latin typeface="Georgia" pitchFamily="18" charset="0"/>
                <a:cs typeface="B Nazanin" pitchFamily="2" charset="-78"/>
              </a:rPr>
              <a:t>که</a:t>
            </a:r>
            <a:r>
              <a:rPr lang="en-US" sz="2200" dirty="0" smtClean="0">
                <a:latin typeface="Georgia" pitchFamily="18" charset="0"/>
                <a:cs typeface="B Nazanin" pitchFamily="2" charset="-78"/>
              </a:rPr>
              <a:t>S</a:t>
            </a:r>
            <a:r>
              <a:rPr lang="en-US" sz="1400" dirty="0" smtClean="0">
                <a:latin typeface="Georgia" pitchFamily="18" charset="0"/>
                <a:cs typeface="B Nazanin" pitchFamily="2" charset="-78"/>
              </a:rPr>
              <a:t>i</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 میزان تشعشع ساعتی خورشیدی، </a:t>
            </a:r>
            <a:r>
              <a:rPr lang="en-US" sz="2200" dirty="0" smtClean="0">
                <a:latin typeface="Georgia" pitchFamily="18" charset="0"/>
                <a:cs typeface="B Nazanin" pitchFamily="2" charset="-78"/>
              </a:rPr>
              <a:t>n</a:t>
            </a:r>
            <a:r>
              <a:rPr lang="fa-IR" sz="2200" dirty="0" smtClean="0">
                <a:latin typeface="Georgia" pitchFamily="18" charset="0"/>
                <a:cs typeface="B Nazanin" pitchFamily="2" charset="-78"/>
              </a:rPr>
              <a:t> تعداد گردآورنده های </a:t>
            </a:r>
            <a:r>
              <a:rPr lang="fa-IR" sz="2200" dirty="0">
                <a:latin typeface="Georgia" pitchFamily="18" charset="0"/>
                <a:cs typeface="B Nazanin" pitchFamily="2" charset="-78"/>
              </a:rPr>
              <a:t>خورشیدی </a:t>
            </a:r>
            <a:r>
              <a:rPr lang="fa-IR" sz="2200" dirty="0" smtClean="0">
                <a:latin typeface="Georgia" pitchFamily="18" charset="0"/>
                <a:cs typeface="B Nazanin" pitchFamily="2" charset="-78"/>
              </a:rPr>
              <a:t>و</a:t>
            </a:r>
            <a:r>
              <a:rPr lang="en-US" sz="2200" dirty="0" smtClean="0">
                <a:latin typeface="Georgia" pitchFamily="18" charset="0"/>
                <a:cs typeface="B Nazanin" pitchFamily="2" charset="-78"/>
              </a:rPr>
              <a:t>A </a:t>
            </a:r>
            <a:r>
              <a:rPr lang="fa-IR" sz="2200" dirty="0" smtClean="0">
                <a:latin typeface="Georgia" pitchFamily="18" charset="0"/>
                <a:cs typeface="B Nazanin" pitchFamily="2" charset="-78"/>
              </a:rPr>
              <a:t> مساحت یک گردآورنده خورشیدی است</a:t>
            </a:r>
            <a:r>
              <a:rPr lang="fa-IR" sz="2200" dirty="0">
                <a:latin typeface="Georgia" pitchFamily="18" charset="0"/>
                <a:cs typeface="B Nazanin" pitchFamily="2" charset="-78"/>
              </a:rPr>
              <a:t>.   </a:t>
            </a:r>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برای سیستم های فعال توان الکتریکی مصرف شده به انرژی ورودی اضافه می شوند.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3062288" cy="80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015" y="3422125"/>
            <a:ext cx="342585" cy="31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3447525"/>
            <a:ext cx="3524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47525"/>
            <a:ext cx="400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3819000"/>
            <a:ext cx="3714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7" y="4648200"/>
            <a:ext cx="22764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153400" y="3359675"/>
            <a:ext cx="457200" cy="14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19471" y="2619608"/>
            <a:ext cx="457200" cy="72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988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گردآورنده های حرارتی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گردآورنده خورشیدی، اصلی‌ترین جزء سیستم </a:t>
            </a:r>
            <a:r>
              <a:rPr lang="fa-IR" sz="2200" dirty="0" smtClean="0">
                <a:latin typeface="Georgia" pitchFamily="18" charset="0"/>
                <a:cs typeface="B Nazanin" pitchFamily="2" charset="-78"/>
              </a:rPr>
              <a:t>آبگرمکن خورشیدی </a:t>
            </a:r>
            <a:r>
              <a:rPr lang="fa-IR" sz="2200" dirty="0">
                <a:latin typeface="Georgia" pitchFamily="18" charset="0"/>
                <a:cs typeface="B Nazanin" pitchFamily="2" charset="-78"/>
              </a:rPr>
              <a:t>می‌باشد. عمل جذب تابش </a:t>
            </a:r>
            <a:r>
              <a:rPr lang="fa-IR" sz="2200" dirty="0" smtClean="0">
                <a:latin typeface="Georgia" pitchFamily="18" charset="0"/>
                <a:cs typeface="B Nazanin" pitchFamily="2" charset="-78"/>
              </a:rPr>
              <a:t>خورشید </a:t>
            </a:r>
            <a:r>
              <a:rPr lang="fa-IR" sz="2200" dirty="0">
                <a:latin typeface="Georgia" pitchFamily="18" charset="0"/>
                <a:cs typeface="B Nazanin" pitchFamily="2" charset="-78"/>
              </a:rPr>
              <a:t>و انتقال </a:t>
            </a:r>
            <a:r>
              <a:rPr lang="fa-IR" sz="2200" dirty="0" smtClean="0">
                <a:latin typeface="Georgia" pitchFamily="18" charset="0"/>
                <a:cs typeface="B Nazanin" pitchFamily="2" charset="-78"/>
              </a:rPr>
              <a:t>گرما به سیال عامل توسط </a:t>
            </a:r>
            <a:r>
              <a:rPr lang="fa-IR" sz="2200" dirty="0">
                <a:latin typeface="Georgia" pitchFamily="18" charset="0"/>
                <a:cs typeface="B Nazanin" pitchFamily="2" charset="-78"/>
              </a:rPr>
              <a:t>این قسمت انجام می‌گیرد. </a:t>
            </a:r>
            <a:endParaRPr lang="en-US" sz="2200" dirty="0" smtClean="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گردآورنده </a:t>
            </a:r>
            <a:r>
              <a:rPr lang="fa-IR" sz="2200" dirty="0">
                <a:latin typeface="Georgia" pitchFamily="18" charset="0"/>
                <a:cs typeface="B Nazanin" pitchFamily="2" charset="-78"/>
              </a:rPr>
              <a:t>خورشیدی بایستی دارای خواص انتقال حرارت </a:t>
            </a:r>
            <a:r>
              <a:rPr lang="fa-IR" sz="2200" dirty="0" smtClean="0">
                <a:latin typeface="Georgia" pitchFamily="18" charset="0"/>
                <a:cs typeface="B Nazanin" pitchFamily="2" charset="-78"/>
              </a:rPr>
              <a:t>مناسب، </a:t>
            </a:r>
            <a:r>
              <a:rPr lang="fa-IR" sz="2200" dirty="0">
                <a:latin typeface="Georgia" pitchFamily="18" charset="0"/>
                <a:cs typeface="B Nazanin" pitchFamily="2" charset="-78"/>
              </a:rPr>
              <a:t>ضریب هدایت حرارتی و ضریب جذب </a:t>
            </a:r>
            <a:r>
              <a:rPr lang="fa-IR" sz="2200" dirty="0" smtClean="0">
                <a:latin typeface="Georgia" pitchFamily="18" charset="0"/>
                <a:cs typeface="B Nazanin" pitchFamily="2" charset="-78"/>
              </a:rPr>
              <a:t>بالا و </a:t>
            </a:r>
            <a:r>
              <a:rPr lang="fa-IR" sz="2200" dirty="0">
                <a:latin typeface="Georgia" pitchFamily="18" charset="0"/>
                <a:cs typeface="B Nazanin" pitchFamily="2" charset="-78"/>
              </a:rPr>
              <a:t>ضریب صدور پایین بوده و در مقابل دماهای بالا پایدار باشد. همچنین بایستی در مقابل خوردگی داخلی و خارجی مقاوم </a:t>
            </a:r>
            <a:r>
              <a:rPr lang="fa-IR" sz="2200" dirty="0" smtClean="0">
                <a:latin typeface="Georgia" pitchFamily="18" charset="0"/>
                <a:cs typeface="B Nazanin" pitchFamily="2" charset="-78"/>
              </a:rPr>
              <a:t>باشد. </a:t>
            </a:r>
          </a:p>
          <a:p>
            <a:pPr algn="just" rtl="1">
              <a:lnSpc>
                <a:spcPct val="150000"/>
              </a:lnSpc>
            </a:pPr>
            <a:r>
              <a:rPr lang="fa-IR" sz="2200" dirty="0" smtClean="0">
                <a:latin typeface="Georgia" pitchFamily="18" charset="0"/>
                <a:cs typeface="B Nazanin" pitchFamily="2" charset="-78"/>
              </a:rPr>
              <a:t>بازده گردآورنده</a:t>
            </a:r>
            <a:r>
              <a:rPr lang="en-GB" sz="2200" dirty="0" smtClean="0">
                <a:latin typeface="Georgia" pitchFamily="18" charset="0"/>
                <a:cs typeface="B Nazanin" pitchFamily="2" charset="-78"/>
              </a:rPr>
              <a:t> </a:t>
            </a:r>
            <a:r>
              <a:rPr lang="fa-IR" sz="2200" dirty="0" smtClean="0">
                <a:latin typeface="Georgia" pitchFamily="18" charset="0"/>
                <a:cs typeface="B Nazanin" pitchFamily="2" charset="-78"/>
              </a:rPr>
              <a:t>بستگی </a:t>
            </a:r>
            <a:r>
              <a:rPr lang="fa-IR" sz="2200" dirty="0">
                <a:latin typeface="Georgia" pitchFamily="18" charset="0"/>
                <a:cs typeface="B Nazanin" pitchFamily="2" charset="-78"/>
              </a:rPr>
              <a:t>کامل به شرایط و جنس مواد استفاده شده در ساخت آن دارد. </a:t>
            </a:r>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52232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حرارتی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گردآورنده های </a:t>
            </a:r>
            <a:r>
              <a:rPr lang="fa-IR" sz="2200" dirty="0">
                <a:latin typeface="Georgia" pitchFamily="18" charset="0"/>
                <a:cs typeface="B Nazanin" pitchFamily="2" charset="-78"/>
              </a:rPr>
              <a:t>حرارتی خورشیدی به دو دسته کلی متمرکز کننده </a:t>
            </a:r>
            <a:r>
              <a:rPr lang="fa-IR" sz="2200" dirty="0" smtClean="0">
                <a:latin typeface="Georgia" pitchFamily="18" charset="0"/>
                <a:cs typeface="B Nazanin" pitchFamily="2" charset="-78"/>
              </a:rPr>
              <a:t>(</a:t>
            </a:r>
            <a:r>
              <a:rPr lang="en-GB" sz="2200" dirty="0">
                <a:latin typeface="Georgia" pitchFamily="18" charset="0"/>
                <a:cs typeface="B Nazanin" pitchFamily="2" charset="-78"/>
              </a:rPr>
              <a:t>Concentrator</a:t>
            </a:r>
            <a:r>
              <a:rPr lang="fa-IR" sz="2200" dirty="0" smtClean="0">
                <a:latin typeface="Georgia" pitchFamily="18" charset="0"/>
                <a:cs typeface="B Nazanin" pitchFamily="2" charset="-78"/>
              </a:rPr>
              <a:t>) و </a:t>
            </a:r>
            <a:r>
              <a:rPr lang="fa-IR" sz="2200" dirty="0">
                <a:latin typeface="Georgia" pitchFamily="18" charset="0"/>
                <a:cs typeface="B Nazanin" pitchFamily="2" charset="-78"/>
              </a:rPr>
              <a:t>غیر متمرکز کننده </a:t>
            </a:r>
            <a:r>
              <a:rPr lang="fa-IR" sz="2200" dirty="0" smtClean="0">
                <a:latin typeface="Georgia" pitchFamily="18" charset="0"/>
                <a:cs typeface="B Nazanin" pitchFamily="2" charset="-78"/>
              </a:rPr>
              <a:t>(</a:t>
            </a:r>
            <a:r>
              <a:rPr lang="en-GB" sz="2200" dirty="0" smtClean="0">
                <a:latin typeface="Georgia" pitchFamily="18" charset="0"/>
                <a:cs typeface="B Nazanin" pitchFamily="2" charset="-78"/>
              </a:rPr>
              <a:t>Non-Concentrator</a:t>
            </a:r>
            <a:r>
              <a:rPr lang="fa-IR" sz="2200" dirty="0" smtClean="0">
                <a:latin typeface="Georgia" pitchFamily="18" charset="0"/>
                <a:cs typeface="B Nazanin" pitchFamily="2" charset="-78"/>
              </a:rPr>
              <a:t>) تقسیم </a:t>
            </a:r>
            <a:r>
              <a:rPr lang="fa-IR" sz="2200" dirty="0">
                <a:latin typeface="Georgia" pitchFamily="18" charset="0"/>
                <a:cs typeface="B Nazanin" pitchFamily="2" charset="-78"/>
              </a:rPr>
              <a:t>بندی می شوند</a:t>
            </a:r>
            <a:r>
              <a:rPr lang="fa-IR" sz="22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200" u="sng" dirty="0">
                <a:latin typeface="Georgia" pitchFamily="18" charset="0"/>
                <a:cs typeface="B Nazanin" pitchFamily="2" charset="-78"/>
              </a:rPr>
              <a:t>گردآورنده های غیر متمرکز کننده</a:t>
            </a:r>
            <a:r>
              <a:rPr lang="fa-IR" sz="2200" dirty="0">
                <a:latin typeface="Georgia" pitchFamily="18" charset="0"/>
                <a:cs typeface="B Nazanin" pitchFamily="2" charset="-78"/>
              </a:rPr>
              <a:t> شامل گردآورنده های صفحه تخت و گردآورنده های لوله خلاء هستند</a:t>
            </a:r>
            <a:r>
              <a:rPr lang="fa-IR" sz="2200" dirty="0" smtClean="0">
                <a:latin typeface="Georgia" pitchFamily="18" charset="0"/>
                <a:cs typeface="B Nazanin" pitchFamily="2" charset="-78"/>
              </a:rPr>
              <a:t>.</a:t>
            </a:r>
          </a:p>
          <a:p>
            <a:pPr algn="just" rtl="1">
              <a:lnSpc>
                <a:spcPct val="150000"/>
              </a:lnSpc>
              <a:buFont typeface="Wingdings" panose="05000000000000000000" pitchFamily="2" charset="2"/>
              <a:buChar char="Ø"/>
            </a:pPr>
            <a:r>
              <a:rPr lang="fa-IR" sz="2200" u="sng" dirty="0">
                <a:latin typeface="Georgia" pitchFamily="18" charset="0"/>
                <a:cs typeface="B Nazanin" pitchFamily="2" charset="-78"/>
              </a:rPr>
              <a:t>گردآورنده های </a:t>
            </a:r>
            <a:r>
              <a:rPr lang="fa-IR" sz="2200" u="sng" dirty="0" smtClean="0">
                <a:latin typeface="Georgia" pitchFamily="18" charset="0"/>
                <a:cs typeface="B Nazanin" pitchFamily="2" charset="-78"/>
              </a:rPr>
              <a:t>متمرکز </a:t>
            </a:r>
            <a:r>
              <a:rPr lang="fa-IR" sz="2200" u="sng" dirty="0">
                <a:latin typeface="Georgia" pitchFamily="18" charset="0"/>
                <a:cs typeface="B Nazanin" pitchFamily="2" charset="-78"/>
              </a:rPr>
              <a:t>کننده</a:t>
            </a:r>
            <a:r>
              <a:rPr lang="fa-IR" sz="2200" dirty="0">
                <a:latin typeface="Georgia" pitchFamily="18" charset="0"/>
                <a:cs typeface="B Nazanin" pitchFamily="2" charset="-78"/>
              </a:rPr>
              <a:t> شامل گردآورنده های متمرکز کننده </a:t>
            </a:r>
            <a:r>
              <a:rPr lang="fa-IR" sz="2200" dirty="0" smtClean="0">
                <a:latin typeface="Georgia" pitchFamily="18" charset="0"/>
                <a:cs typeface="B Nazanin" pitchFamily="2" charset="-78"/>
              </a:rPr>
              <a:t>تخت</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سهموی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خطی، </a:t>
            </a:r>
            <a:r>
              <a:rPr lang="fa-IR" sz="2200" dirty="0">
                <a:latin typeface="Georgia" pitchFamily="18" charset="0"/>
                <a:cs typeface="B Nazanin" pitchFamily="2" charset="-78"/>
              </a:rPr>
              <a:t>دریافت کننده </a:t>
            </a:r>
            <a:r>
              <a:rPr lang="fa-IR" sz="2200" dirty="0" smtClean="0">
                <a:latin typeface="Georgia" pitchFamily="18" charset="0"/>
                <a:cs typeface="B Nazanin" pitchFamily="2" charset="-78"/>
              </a:rPr>
              <a:t>مرکزی و بشقابک </a:t>
            </a:r>
            <a:r>
              <a:rPr lang="fa-IR" sz="2200" dirty="0">
                <a:latin typeface="Georgia" pitchFamily="18" charset="0"/>
                <a:cs typeface="B Nazanin" pitchFamily="2" charset="-78"/>
              </a:rPr>
              <a:t>سهموی</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هستند.</a:t>
            </a:r>
          </a:p>
          <a:p>
            <a:pPr algn="just" rtl="1">
              <a:buFont typeface="Wingdings" panose="05000000000000000000" pitchFamily="2" charset="2"/>
              <a:buChar char="ü"/>
            </a:pPr>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65304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حرارتی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a:t>
            </a:r>
            <a:r>
              <a:rPr lang="fa-IR" sz="2200" u="sng" dirty="0">
                <a:latin typeface="Georgia" pitchFamily="18" charset="0"/>
                <a:cs typeface="B Nazanin" pitchFamily="2" charset="-78"/>
              </a:rPr>
              <a:t>های صفحه تخت</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ساده‌ترين، اقتصادی ترین </a:t>
            </a:r>
            <a:r>
              <a:rPr lang="fa-IR" sz="2200" dirty="0">
                <a:latin typeface="Georgia" pitchFamily="18" charset="0"/>
                <a:cs typeface="B Nazanin" pitchFamily="2" charset="-78"/>
              </a:rPr>
              <a:t>و پر استفاده‌ترين نوع گردآورنده</a:t>
            </a:r>
            <a:r>
              <a:rPr lang="en-GB" sz="2200" dirty="0">
                <a:latin typeface="Georgia" pitchFamily="18" charset="0"/>
                <a:cs typeface="B Nazanin" pitchFamily="2" charset="-78"/>
              </a:rPr>
              <a:t> </a:t>
            </a:r>
            <a:r>
              <a:rPr lang="fa-IR" sz="2200" dirty="0">
                <a:latin typeface="Georgia" pitchFamily="18" charset="0"/>
                <a:cs typeface="B Nazanin" pitchFamily="2" charset="-78"/>
              </a:rPr>
              <a:t>به‌شمار مي‌روند. ساختار آن به شکل يک جعبه مستطيل شکل بوده که در داخل آن يک صفحه جاذب فلزي </a:t>
            </a:r>
            <a:r>
              <a:rPr lang="fa-IR" sz="2200" dirty="0" smtClean="0">
                <a:latin typeface="Georgia" pitchFamily="18" charset="0"/>
                <a:cs typeface="B Nazanin" pitchFamily="2" charset="-78"/>
              </a:rPr>
              <a:t>با پوششي </a:t>
            </a:r>
            <a:r>
              <a:rPr lang="fa-IR" sz="2200" dirty="0">
                <a:latin typeface="Georgia" pitchFamily="18" charset="0"/>
                <a:cs typeface="B Nazanin" pitchFamily="2" charset="-78"/>
              </a:rPr>
              <a:t>به رنگ‌هاي خاص است. اين صفحه، جاذب انرژي حرارتي خورشيد است. </a:t>
            </a:r>
            <a:r>
              <a:rPr lang="fa-IR" sz="2200" dirty="0" smtClean="0">
                <a:latin typeface="Georgia" pitchFamily="18" charset="0"/>
                <a:cs typeface="B Nazanin" pitchFamily="2" charset="-78"/>
              </a:rPr>
              <a:t>در صورت استفاده از آب به عنوان سیال کاری، در </a:t>
            </a:r>
            <a:r>
              <a:rPr lang="fa-IR" sz="2200" dirty="0">
                <a:latin typeface="Georgia" pitchFamily="18" charset="0"/>
                <a:cs typeface="B Nazanin" pitchFamily="2" charset="-78"/>
              </a:rPr>
              <a:t>زير صفحه، لوله‌هاي </a:t>
            </a:r>
            <a:r>
              <a:rPr lang="fa-IR" sz="2200" dirty="0" smtClean="0">
                <a:latin typeface="Georgia" pitchFamily="18" charset="0"/>
                <a:cs typeface="B Nazanin" pitchFamily="2" charset="-78"/>
              </a:rPr>
              <a:t>کوچکي از جنس مس </a:t>
            </a:r>
            <a:r>
              <a:rPr lang="fa-IR" sz="2200" dirty="0">
                <a:latin typeface="Georgia" pitchFamily="18" charset="0"/>
                <a:cs typeface="B Nazanin" pitchFamily="2" charset="-78"/>
              </a:rPr>
              <a:t>قرار </a:t>
            </a:r>
            <a:r>
              <a:rPr lang="fa-IR" sz="2200" dirty="0" smtClean="0">
                <a:latin typeface="Georgia" pitchFamily="18" charset="0"/>
                <a:cs typeface="B Nazanin" pitchFamily="2" charset="-78"/>
              </a:rPr>
              <a:t>گرفته اند </a:t>
            </a:r>
            <a:r>
              <a:rPr lang="fa-IR" sz="2200" dirty="0">
                <a:latin typeface="Georgia" pitchFamily="18" charset="0"/>
                <a:cs typeface="B Nazanin" pitchFamily="2" charset="-78"/>
              </a:rPr>
              <a:t>که آب </a:t>
            </a:r>
            <a:r>
              <a:rPr lang="fa-IR" sz="2200" dirty="0" smtClean="0">
                <a:latin typeface="Georgia" pitchFamily="18" charset="0"/>
                <a:cs typeface="B Nazanin" pitchFamily="2" charset="-78"/>
              </a:rPr>
              <a:t>به عنوان </a:t>
            </a:r>
            <a:r>
              <a:rPr lang="fa-IR" sz="2200" dirty="0">
                <a:latin typeface="Georgia" pitchFamily="18" charset="0"/>
                <a:cs typeface="B Nazanin" pitchFamily="2" charset="-78"/>
              </a:rPr>
              <a:t>سيال انتقال حرارت در آن‌ها جريان دارد. اطراف گردآورنده</a:t>
            </a:r>
            <a:r>
              <a:rPr lang="en-GB" sz="2200" dirty="0">
                <a:latin typeface="Georgia" pitchFamily="18" charset="0"/>
                <a:cs typeface="B Nazanin" pitchFamily="2" charset="-78"/>
              </a:rPr>
              <a:t> </a:t>
            </a:r>
            <a:r>
              <a:rPr lang="fa-IR" sz="2200" dirty="0">
                <a:latin typeface="Georgia" pitchFamily="18" charset="0"/>
                <a:cs typeface="B Nazanin" pitchFamily="2" charset="-78"/>
              </a:rPr>
              <a:t>به منظور کاهش اتلاف حرارتي عايق بندي شده است. برای جلوگیری از اتلاف حرارت از صفحه جاذب به محیط روي سطح جعبه نيز از پلاستيک شفاف يا شيشه پوشيده شده </a:t>
            </a:r>
            <a:r>
              <a:rPr lang="fa-IR" sz="2200" dirty="0" smtClean="0">
                <a:latin typeface="Georgia" pitchFamily="18" charset="0"/>
                <a:cs typeface="B Nazanin" pitchFamily="2" charset="-78"/>
              </a:rPr>
              <a:t>است.</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در صورت استفاده از هوا به عنوان سیال کاری، بین صفحه جاذب و صفحه پایینی، کانالی برای عبور هوا در نظر گرفته شده است</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در صورت استفاده از هوا مشکلات یخ زدگی را نداریم. این گردآورنده ها تلفات بالایی دارند.</a:t>
            </a: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4910509"/>
            <a:ext cx="4194175"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57" y="4444729"/>
            <a:ext cx="3619119"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7919" y="6475723"/>
            <a:ext cx="2783134" cy="369332"/>
          </a:xfrm>
          <a:prstGeom prst="rect">
            <a:avLst/>
          </a:prstGeom>
          <a:noFill/>
        </p:spPr>
        <p:txBody>
          <a:bodyPr wrap="none" rtlCol="0">
            <a:spAutoFit/>
          </a:bodyPr>
          <a:lstStyle/>
          <a:p>
            <a:pPr algn="ctr"/>
            <a:r>
              <a:rPr lang="fa-IR" b="1" dirty="0" smtClean="0">
                <a:cs typeface="B Nazanin" panose="00000400000000000000" pitchFamily="2" charset="-78"/>
              </a:rPr>
              <a:t>گردآورنده خورشیدی با سیال آب</a:t>
            </a:r>
            <a:endParaRPr lang="en-US" b="1" dirty="0">
              <a:cs typeface="B Nazanin" panose="00000400000000000000" pitchFamily="2" charset="-78"/>
            </a:endParaRPr>
          </a:p>
        </p:txBody>
      </p:sp>
      <p:sp>
        <p:nvSpPr>
          <p:cNvPr id="9" name="TextBox 8"/>
          <p:cNvSpPr txBox="1"/>
          <p:nvPr/>
        </p:nvSpPr>
        <p:spPr>
          <a:xfrm>
            <a:off x="5715801" y="6486896"/>
            <a:ext cx="2781531" cy="369332"/>
          </a:xfrm>
          <a:prstGeom prst="rect">
            <a:avLst/>
          </a:prstGeom>
          <a:noFill/>
        </p:spPr>
        <p:txBody>
          <a:bodyPr wrap="none" rtlCol="0">
            <a:spAutoFit/>
          </a:bodyPr>
          <a:lstStyle/>
          <a:p>
            <a:pPr algn="ctr"/>
            <a:r>
              <a:rPr lang="fa-IR" b="1" dirty="0" smtClean="0">
                <a:cs typeface="B Nazanin" panose="00000400000000000000" pitchFamily="2" charset="-78"/>
              </a:rPr>
              <a:t>گردآورنده خورشیدی با سیال هوا</a:t>
            </a:r>
            <a:endParaRPr lang="en-US" b="1" dirty="0">
              <a:cs typeface="B Nazanin" panose="00000400000000000000" pitchFamily="2" charset="-78"/>
            </a:endParaRPr>
          </a:p>
        </p:txBody>
      </p:sp>
    </p:spTree>
    <p:extLst>
      <p:ext uri="{BB962C8B-B14F-4D97-AF65-F5344CB8AC3E}">
        <p14:creationId xmlns:p14="http://schemas.microsoft.com/office/powerpoint/2010/main" val="2869366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اجزا اصلی گردآورنده صفحه تخت</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lnSpcReduction="10000"/>
          </a:bodyPr>
          <a:lstStyle/>
          <a:p>
            <a:pPr algn="just" rtl="1"/>
            <a:r>
              <a:rPr lang="fa-IR" sz="2200" dirty="0">
                <a:latin typeface="Georgia" pitchFamily="18" charset="0"/>
                <a:cs typeface="B Nazanin" pitchFamily="2" charset="-78"/>
              </a:rPr>
              <a:t>اجزا اصلی گردآورنده </a:t>
            </a:r>
            <a:r>
              <a:rPr lang="fa-IR" sz="2200" dirty="0" smtClean="0">
                <a:latin typeface="Georgia" pitchFamily="18" charset="0"/>
                <a:cs typeface="B Nazanin" pitchFamily="2" charset="-78"/>
              </a:rPr>
              <a:t>صفحه تخت عبارتند از:</a:t>
            </a:r>
          </a:p>
          <a:p>
            <a:pPr algn="just" rtl="1">
              <a:buFont typeface="Wingdings" panose="05000000000000000000" pitchFamily="2" charset="2"/>
              <a:buChar char="Ø"/>
            </a:pPr>
            <a:r>
              <a:rPr lang="fa-IR" sz="2200" u="sng" dirty="0">
                <a:latin typeface="Georgia" pitchFamily="18" charset="0"/>
                <a:cs typeface="B Nazanin" pitchFamily="2" charset="-78"/>
              </a:rPr>
              <a:t>صفحه </a:t>
            </a:r>
            <a:r>
              <a:rPr lang="fa-IR" sz="2200" u="sng" dirty="0" smtClean="0">
                <a:latin typeface="Georgia" pitchFamily="18" charset="0"/>
                <a:cs typeface="B Nazanin" pitchFamily="2" charset="-78"/>
              </a:rPr>
              <a:t>جاذب</a:t>
            </a:r>
            <a:r>
              <a:rPr lang="fa-IR" sz="2200" dirty="0" smtClean="0">
                <a:latin typeface="Georgia" pitchFamily="18" charset="0"/>
                <a:cs typeface="B Nazanin" pitchFamily="2" charset="-78"/>
              </a:rPr>
              <a:t> مهمترین </a:t>
            </a:r>
            <a:r>
              <a:rPr lang="fa-IR" sz="2200" dirty="0">
                <a:latin typeface="Georgia" pitchFamily="18" charset="0"/>
                <a:cs typeface="B Nazanin" pitchFamily="2" charset="-78"/>
              </a:rPr>
              <a:t>عنصر در یک </a:t>
            </a:r>
            <a:r>
              <a:rPr lang="fa-IR" sz="2200" dirty="0" smtClean="0">
                <a:latin typeface="Georgia" pitchFamily="18" charset="0"/>
                <a:cs typeface="B Nazanin" pitchFamily="2" charset="-78"/>
              </a:rPr>
              <a:t>گردآورنده خورشیدی صفحه </a:t>
            </a:r>
            <a:r>
              <a:rPr lang="fa-IR" sz="2200" dirty="0">
                <a:latin typeface="Georgia" pitchFamily="18" charset="0"/>
                <a:cs typeface="B Nazanin" pitchFamily="2" charset="-78"/>
              </a:rPr>
              <a:t>جاذب آن است. این قطعه از یک صفحه </a:t>
            </a:r>
            <a:r>
              <a:rPr lang="fa-IR" sz="2200" dirty="0" smtClean="0">
                <a:latin typeface="Georgia" pitchFamily="18" charset="0"/>
                <a:cs typeface="B Nazanin" pitchFamily="2" charset="-78"/>
              </a:rPr>
              <a:t>فلزی از جنس </a:t>
            </a:r>
            <a:r>
              <a:rPr lang="fa-IR" sz="2200" dirty="0">
                <a:latin typeface="Georgia" pitchFamily="18" charset="0"/>
                <a:cs typeface="B Nazanin" pitchFamily="2" charset="-78"/>
              </a:rPr>
              <a:t>مس یا آلومینیوم تشکیل می‌شود؛ که لوله‌های عبور سیال بر پشت آن جوش شده است. پوشش روی صفحه جاذب </a:t>
            </a:r>
            <a:r>
              <a:rPr lang="fa-IR" sz="2200" dirty="0" smtClean="0">
                <a:latin typeface="Georgia" pitchFamily="18" charset="0"/>
                <a:cs typeface="B Nazanin" pitchFamily="2" charset="-78"/>
              </a:rPr>
              <a:t>معمولا </a:t>
            </a:r>
            <a:r>
              <a:rPr lang="fa-IR" sz="2200" dirty="0">
                <a:latin typeface="Georgia" pitchFamily="18" charset="0"/>
                <a:cs typeface="B Nazanin" pitchFamily="2" charset="-78"/>
              </a:rPr>
              <a:t>از جنس اکسید </a:t>
            </a:r>
            <a:r>
              <a:rPr lang="fa-IR" sz="2200" dirty="0" smtClean="0">
                <a:latin typeface="Georgia" pitchFamily="18" charset="0"/>
                <a:cs typeface="B Nazanin" pitchFamily="2" charset="-78"/>
              </a:rPr>
              <a:t>تیتانیوم مخلوط شده با رنگ مشکی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است </a:t>
            </a:r>
            <a:r>
              <a:rPr lang="fa-IR" sz="2200" dirty="0">
                <a:latin typeface="Georgia" pitchFamily="18" charset="0"/>
                <a:cs typeface="B Nazanin" pitchFamily="2" charset="-78"/>
              </a:rPr>
              <a:t>تا بتواند حداکثر جذب و حداقل انتشار حرارت را داشته باشد. در صورتی که پوشش آن از رنگ مشکی معمولی </a:t>
            </a:r>
            <a:r>
              <a:rPr lang="fa-IR" sz="2200" dirty="0" smtClean="0">
                <a:latin typeface="Georgia" pitchFamily="18" charset="0"/>
                <a:cs typeface="B Nazanin" pitchFamily="2" charset="-78"/>
              </a:rPr>
              <a:t>باشد</a:t>
            </a:r>
            <a:r>
              <a:rPr lang="fa-IR" sz="2200" dirty="0">
                <a:latin typeface="Georgia" pitchFamily="18" charset="0"/>
                <a:cs typeface="B Nazanin" pitchFamily="2" charset="-78"/>
              </a:rPr>
              <a:t>، علی‌رغم جذب بالا، انتشار حرارت زیادی نیز خواهد داشت</a:t>
            </a:r>
            <a:r>
              <a:rPr lang="fa-IR" sz="2200" dirty="0" smtClean="0">
                <a:latin typeface="Georgia" pitchFamily="18" charset="0"/>
                <a:cs typeface="B Nazanin" pitchFamily="2" charset="-78"/>
              </a:rPr>
              <a:t>. همچنین با </a:t>
            </a:r>
            <a:r>
              <a:rPr lang="fa-IR" sz="2200" dirty="0">
                <a:latin typeface="Georgia" pitchFamily="18" charset="0"/>
                <a:cs typeface="B Nazanin" pitchFamily="2" charset="-78"/>
              </a:rPr>
              <a:t>استفاده </a:t>
            </a:r>
            <a:r>
              <a:rPr lang="fa-IR" sz="2200" dirty="0" smtClean="0">
                <a:latin typeface="Georgia" pitchFamily="18" charset="0"/>
                <a:cs typeface="B Nazanin" pitchFamily="2" charset="-78"/>
              </a:rPr>
              <a:t>از اکسید </a:t>
            </a:r>
            <a:r>
              <a:rPr lang="fa-IR" sz="2200" dirty="0">
                <a:latin typeface="Georgia" pitchFamily="18" charset="0"/>
                <a:cs typeface="B Nazanin" pitchFamily="2" charset="-78"/>
              </a:rPr>
              <a:t>تیتانیوم </a:t>
            </a:r>
            <a:r>
              <a:rPr lang="fa-IR" sz="2200" dirty="0" smtClean="0">
                <a:latin typeface="Georgia" pitchFamily="18" charset="0"/>
                <a:cs typeface="B Nazanin" pitchFamily="2" charset="-78"/>
              </a:rPr>
              <a:t>هدایت حرارتی هم افزایش می یابد.</a:t>
            </a:r>
          </a:p>
          <a:p>
            <a:pPr algn="just" rtl="1">
              <a:buFont typeface="Wingdings" panose="05000000000000000000" pitchFamily="2" charset="2"/>
              <a:buChar char="ü"/>
            </a:pPr>
            <a:endParaRPr lang="fa-IR" sz="2200" dirty="0" smtClean="0">
              <a:latin typeface="Georgia" pitchFamily="18" charset="0"/>
              <a:cs typeface="B Nazanin" pitchFamily="2" charset="-78"/>
            </a:endParaRPr>
          </a:p>
          <a:p>
            <a:pPr algn="just" rtl="1">
              <a:buFont typeface="Wingdings" panose="05000000000000000000" pitchFamily="2" charset="2"/>
              <a:buChar char="Ø"/>
            </a:pPr>
            <a:r>
              <a:rPr lang="fa-IR" sz="2200" u="sng" dirty="0" smtClean="0">
                <a:latin typeface="Georgia" pitchFamily="18" charset="0"/>
                <a:cs typeface="B Nazanin" pitchFamily="2" charset="-78"/>
              </a:rPr>
              <a:t>شیشه</a:t>
            </a:r>
            <a:r>
              <a:rPr lang="fa-IR" sz="2200" dirty="0" smtClean="0">
                <a:latin typeface="Georgia" pitchFamily="18" charset="0"/>
                <a:cs typeface="B Nazanin" pitchFamily="2" charset="-78"/>
              </a:rPr>
              <a:t> پوشش </a:t>
            </a:r>
            <a:r>
              <a:rPr lang="fa-IR" sz="2200" dirty="0">
                <a:latin typeface="Georgia" pitchFamily="18" charset="0"/>
                <a:cs typeface="B Nazanin" pitchFamily="2" charset="-78"/>
              </a:rPr>
              <a:t>نهایی گردآورنده های </a:t>
            </a:r>
            <a:r>
              <a:rPr lang="fa-IR" sz="2200" dirty="0" smtClean="0">
                <a:latin typeface="Georgia" pitchFamily="18" charset="0"/>
                <a:cs typeface="B Nazanin" pitchFamily="2" charset="-78"/>
              </a:rPr>
              <a:t>خورشیدی</a:t>
            </a:r>
            <a:r>
              <a:rPr lang="fa-IR" sz="2200" dirty="0">
                <a:latin typeface="Georgia" pitchFamily="18" charset="0"/>
                <a:cs typeface="B Nazanin" pitchFamily="2" charset="-78"/>
              </a:rPr>
              <a:t>، شیشه‌های مخصوص است. این شیشه‌ها با افزایش عبور </a:t>
            </a:r>
            <a:r>
              <a:rPr lang="fa-IR" sz="2200" dirty="0" smtClean="0">
                <a:latin typeface="Georgia" pitchFamily="18" charset="0"/>
                <a:cs typeface="B Nazanin" pitchFamily="2" charset="-78"/>
              </a:rPr>
              <a:t>امواج تشعشعی از </a:t>
            </a:r>
            <a:r>
              <a:rPr lang="fa-IR" sz="2200" dirty="0">
                <a:latin typeface="Georgia" pitchFamily="18" charset="0"/>
                <a:cs typeface="B Nazanin" pitchFamily="2" charset="-78"/>
              </a:rPr>
              <a:t>خود راندمان </a:t>
            </a:r>
            <a:r>
              <a:rPr lang="fa-IR" sz="2200" dirty="0" smtClean="0">
                <a:latin typeface="Georgia" pitchFamily="18" charset="0"/>
                <a:cs typeface="B Nazanin" pitchFamily="2" charset="-78"/>
              </a:rPr>
              <a:t>گردآورنده</a:t>
            </a:r>
            <a:r>
              <a:rPr lang="en-GB" sz="2200" dirty="0" smtClean="0">
                <a:latin typeface="Georgia" pitchFamily="18" charset="0"/>
                <a:cs typeface="B Nazanin" pitchFamily="2" charset="-78"/>
              </a:rPr>
              <a:t> </a:t>
            </a:r>
            <a:r>
              <a:rPr lang="fa-IR" sz="2200" dirty="0" smtClean="0">
                <a:latin typeface="Georgia" pitchFamily="18" charset="0"/>
                <a:cs typeface="B Nazanin" pitchFamily="2" charset="-78"/>
              </a:rPr>
              <a:t>ها </a:t>
            </a:r>
            <a:r>
              <a:rPr lang="fa-IR" sz="2200" dirty="0">
                <a:latin typeface="Georgia" pitchFamily="18" charset="0"/>
                <a:cs typeface="B Nazanin" pitchFamily="2" charset="-78"/>
              </a:rPr>
              <a:t>را افزایش می‌دهند. گردآورنده های خورشیدی </a:t>
            </a:r>
            <a:r>
              <a:rPr lang="fa-IR" sz="2200" dirty="0" smtClean="0">
                <a:latin typeface="Georgia" pitchFamily="18" charset="0"/>
                <a:cs typeface="B Nazanin" pitchFamily="2" charset="-78"/>
              </a:rPr>
              <a:t>از </a:t>
            </a:r>
            <a:r>
              <a:rPr lang="fa-IR" sz="2200" dirty="0">
                <a:latin typeface="Georgia" pitchFamily="18" charset="0"/>
                <a:cs typeface="B Nazanin" pitchFamily="2" charset="-78"/>
              </a:rPr>
              <a:t>شیشه‌های مخصوص خورشیدی با درصد آهن کم ساخته می‌شوند. هر چه مقدار ذرات آهن در شیشه بیشتر باشد، انتقال نور خورشید به صفحات جاذب کمتر و در مقابل انرژی ورودی در شیشه جذب می‌گردد؛ که باعث اتلاف انرژی خورشیدی و در نتیجه راندمان پایین‌تر </a:t>
            </a:r>
            <a:r>
              <a:rPr lang="fa-IR" sz="2200" dirty="0" smtClean="0">
                <a:latin typeface="Georgia" pitchFamily="18" charset="0"/>
                <a:cs typeface="B Nazanin" pitchFamily="2" charset="-78"/>
              </a:rPr>
              <a:t>می‌شود. شیشه </a:t>
            </a:r>
            <a:r>
              <a:rPr lang="fa-IR" sz="2200" dirty="0">
                <a:latin typeface="Georgia" pitchFamily="18" charset="0"/>
                <a:cs typeface="B Nazanin" pitchFamily="2" charset="-78"/>
              </a:rPr>
              <a:t>فاقد یون‌های آهن بوده و توانایی عبور تابش خورشیدی را به میزان ۹۵ درصد دارد. همچنین شیشه‌ها سکوریت شده و دارای مقاومت حرارتی تا ۲۵۰ درجه سانتیگراد می‌باشد. </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16568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اجزا اصلی گردآورنده صفحه تخت</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buFont typeface="Wingdings" panose="05000000000000000000" pitchFamily="2" charset="2"/>
              <a:buChar char="Ø"/>
            </a:pPr>
            <a:r>
              <a:rPr lang="fa-IR" sz="2200" u="sng" dirty="0" smtClean="0">
                <a:latin typeface="Georgia" pitchFamily="18" charset="0"/>
                <a:cs typeface="B Nazanin" pitchFamily="2" charset="-78"/>
              </a:rPr>
              <a:t>عایق</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بدنه گردآورنده باید در مقابل انتقال حرارت عایق باشد تا بتواند حداکثر راندمان را داشته باشد. این عایق معمولاً از جنس عایق‌های معدنی (پشم سنگ) است. </a:t>
            </a:r>
            <a:r>
              <a:rPr lang="fa-IR" sz="2200" dirty="0" smtClean="0">
                <a:latin typeface="Georgia" pitchFamily="18" charset="0"/>
                <a:cs typeface="B Nazanin" pitchFamily="2" charset="-78"/>
              </a:rPr>
              <a:t>عایق ها </a:t>
            </a:r>
            <a:r>
              <a:rPr lang="fa-IR" sz="2200" dirty="0">
                <a:latin typeface="Georgia" pitchFamily="18" charset="0"/>
                <a:cs typeface="B Nazanin" pitchFamily="2" charset="-78"/>
              </a:rPr>
              <a:t>در پشت و کناره‌های جاذب به کار می‌روند. پشم </a:t>
            </a:r>
            <a:r>
              <a:rPr lang="fa-IR" sz="2200" dirty="0" smtClean="0">
                <a:latin typeface="Georgia" pitchFamily="18" charset="0"/>
                <a:cs typeface="B Nazanin" pitchFamily="2" charset="-78"/>
              </a:rPr>
              <a:t>سنگ</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عایق حرارتی، صوتی و رطوبتی با تحمل دمای ۷۵۰+ درجه سانتیگراد </a:t>
            </a:r>
            <a:r>
              <a:rPr lang="fa-IR" sz="2200" dirty="0" smtClean="0">
                <a:latin typeface="Georgia" pitchFamily="18" charset="0"/>
                <a:cs typeface="B Nazanin" pitchFamily="2" charset="-78"/>
              </a:rPr>
              <a:t>و </a:t>
            </a:r>
            <a:r>
              <a:rPr lang="fa-IR" sz="2200" dirty="0">
                <a:latin typeface="Georgia" pitchFamily="18" charset="0"/>
                <a:cs typeface="B Nazanin" pitchFamily="2" charset="-78"/>
              </a:rPr>
              <a:t>نیز تحمل برودتی آن ۳۰- درجه سانتیگراد است، پشم سنگ </a:t>
            </a:r>
            <a:r>
              <a:rPr lang="fa-IR" sz="2200" dirty="0" smtClean="0">
                <a:latin typeface="Georgia" pitchFamily="18" charset="0"/>
                <a:cs typeface="B Nazanin" pitchFamily="2" charset="-78"/>
              </a:rPr>
              <a:t>دارای </a:t>
            </a:r>
            <a:r>
              <a:rPr lang="fa-IR" sz="2200" dirty="0">
                <a:latin typeface="Georgia" pitchFamily="18" charset="0"/>
                <a:cs typeface="B Nazanin" pitchFamily="2" charset="-78"/>
              </a:rPr>
              <a:t>ضریب انتقال حرارتی بسیارکم بوده </a:t>
            </a:r>
            <a:r>
              <a:rPr lang="fa-IR" sz="2200" dirty="0" smtClean="0">
                <a:latin typeface="Georgia" pitchFamily="18" charset="0"/>
                <a:cs typeface="B Nazanin" pitchFamily="2" charset="-78"/>
              </a:rPr>
              <a:t>و مقاوم در برابر آتش می باشد.</a:t>
            </a:r>
            <a:endParaRPr lang="fa-IR" sz="2200" u="sng" dirty="0" smtClean="0">
              <a:latin typeface="Georgia" pitchFamily="18" charset="0"/>
              <a:cs typeface="B Nazanin" pitchFamily="2" charset="-78"/>
            </a:endParaRPr>
          </a:p>
          <a:p>
            <a:pPr algn="just" rtl="1">
              <a:buFont typeface="Wingdings" panose="05000000000000000000" pitchFamily="2" charset="2"/>
              <a:buChar char="Ø"/>
            </a:pPr>
            <a:r>
              <a:rPr lang="fa-IR" sz="2200" u="sng" dirty="0" smtClean="0">
                <a:latin typeface="Georgia" pitchFamily="18" charset="0"/>
                <a:cs typeface="B Nazanin" pitchFamily="2" charset="-78"/>
              </a:rPr>
              <a:t>قاب</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قاب </a:t>
            </a:r>
            <a:r>
              <a:rPr lang="fa-IR" sz="2200" dirty="0" smtClean="0">
                <a:latin typeface="Georgia" pitchFamily="18" charset="0"/>
                <a:cs typeface="B Nazanin" pitchFamily="2" charset="-78"/>
              </a:rPr>
              <a:t>گردآورنده از </a:t>
            </a:r>
            <a:r>
              <a:rPr lang="fa-IR" sz="2200" dirty="0">
                <a:latin typeface="Georgia" pitchFamily="18" charset="0"/>
                <a:cs typeface="B Nazanin" pitchFamily="2" charset="-78"/>
              </a:rPr>
              <a:t>جنس آلومینیوم یا ورق گالوانیزه است و سایر اجزای </a:t>
            </a:r>
            <a:r>
              <a:rPr lang="fa-IR" sz="2200" dirty="0" smtClean="0">
                <a:latin typeface="Georgia" pitchFamily="18" charset="0"/>
                <a:cs typeface="B Nazanin" pitchFamily="2" charset="-78"/>
              </a:rPr>
              <a:t>گردآورنده را </a:t>
            </a:r>
            <a:r>
              <a:rPr lang="fa-IR" sz="2200" dirty="0">
                <a:latin typeface="Georgia" pitchFamily="18" charset="0"/>
                <a:cs typeface="B Nazanin" pitchFamily="2" charset="-78"/>
              </a:rPr>
              <a:t>در بر </a:t>
            </a:r>
            <a:r>
              <a:rPr lang="fa-IR" sz="2200" dirty="0" smtClean="0">
                <a:latin typeface="Georgia" pitchFamily="18" charset="0"/>
                <a:cs typeface="B Nazanin" pitchFamily="2" charset="-78"/>
              </a:rPr>
              <a:t>می‌گیرد. قاب اجزای گردآورنده را از گرد و غبار، رطوبت و سایر عوامل خارجی محافظت می کند. </a:t>
            </a: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6" name="Picture 4" descr="Image result for گردآورنده صفحه تخ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36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اندازه گردآورنده های تخت با توجه به نوع کاربرد و ظرفیت مورد استفاده آنها متفاوت است.</a:t>
            </a:r>
          </a:p>
          <a:p>
            <a:pPr algn="just" rtl="1"/>
            <a:r>
              <a:rPr lang="fa-IR" sz="2200" dirty="0" smtClean="0">
                <a:latin typeface="Georgia" pitchFamily="18" charset="0"/>
                <a:cs typeface="B Nazanin" pitchFamily="2" charset="-78"/>
              </a:rPr>
              <a:t>در یک مقاله، </a:t>
            </a:r>
            <a:r>
              <a:rPr lang="fa-IR" sz="2200" dirty="0">
                <a:latin typeface="Georgia" pitchFamily="18" charset="0"/>
                <a:cs typeface="B Nazanin" pitchFamily="2" charset="-78"/>
              </a:rPr>
              <a:t>اثر نسبت ابعاد </a:t>
            </a:r>
            <a:r>
              <a:rPr lang="fa-IR" sz="2200" dirty="0" smtClean="0">
                <a:latin typeface="Georgia" pitchFamily="18" charset="0"/>
                <a:cs typeface="B Nazanin" pitchFamily="2" charset="-78"/>
              </a:rPr>
              <a:t>(نسبت طول به پهنا) </a:t>
            </a:r>
            <a:r>
              <a:rPr lang="fa-IR" sz="2200" dirty="0">
                <a:latin typeface="Georgia" pitchFamily="18" charset="0"/>
                <a:cs typeface="B Nazanin" pitchFamily="2" charset="-78"/>
              </a:rPr>
              <a:t>بر کارایی گردآورنده </a:t>
            </a:r>
            <a:r>
              <a:rPr lang="fa-IR" sz="2200" dirty="0" smtClean="0">
                <a:latin typeface="Georgia" pitchFamily="18" charset="0"/>
                <a:cs typeface="B Nazanin" pitchFamily="2" charset="-78"/>
              </a:rPr>
              <a:t>خورشیدی با سیال عامل هوا در مساحت ثابت بررسی شد. نتایج نشان داد که کارایی گردآورنده با افزایش این نسبت افزایش می یابد. افزایش این نسبت به معنای کاهش ضخامت کانال هوا است که موجب افزایش سرعت جریان و نرخ انتقال حرارت می شود. همینطور توان پمپ بیشتری نیاز است.</a:t>
            </a:r>
          </a:p>
          <a:p>
            <a:pPr algn="just" rtl="1"/>
            <a:r>
              <a:rPr lang="fa-IR" sz="2200" dirty="0" smtClean="0">
                <a:latin typeface="Georgia" pitchFamily="18" charset="0"/>
                <a:cs typeface="B Nazanin" pitchFamily="2" charset="-78"/>
              </a:rPr>
              <a:t>استفاده از آب در گردآورنده خورشیدی نسبت به هوا به دلیل ضریب انتقال حرارت جابجایی و هدایت حرارتی بالاتر آب موثرتر است. </a:t>
            </a: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0" t="3112" r="1173" b="3111"/>
          <a:stretch/>
        </p:blipFill>
        <p:spPr bwMode="auto">
          <a:xfrm>
            <a:off x="2590800" y="4251449"/>
            <a:ext cx="4168248"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74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لوله تحت خلأ</a:t>
            </a:r>
            <a:r>
              <a:rPr lang="fa-IR" sz="2200" dirty="0" smtClean="0">
                <a:latin typeface="Georgia" pitchFamily="18" charset="0"/>
                <a:cs typeface="B Nazanin" pitchFamily="2" charset="-78"/>
              </a:rPr>
              <a:t> از </a:t>
            </a:r>
            <a:r>
              <a:rPr lang="fa-IR" sz="2200" dirty="0">
                <a:latin typeface="Georgia" pitchFamily="18" charset="0"/>
                <a:cs typeface="B Nazanin" pitchFamily="2" charset="-78"/>
              </a:rPr>
              <a:t>تعدادي لوله دو جداره شفاف موازي تشکيل شده است که در داخل آن يک </a:t>
            </a:r>
            <a:r>
              <a:rPr lang="fa-IR" sz="2200" dirty="0" smtClean="0">
                <a:latin typeface="Georgia" pitchFamily="18" charset="0"/>
                <a:cs typeface="B Nazanin" pitchFamily="2" charset="-78"/>
              </a:rPr>
              <a:t>لوله مسی با </a:t>
            </a:r>
            <a:r>
              <a:rPr lang="fa-IR" sz="2200" dirty="0">
                <a:latin typeface="Georgia" pitchFamily="18" charset="0"/>
                <a:cs typeface="B Nazanin" pitchFamily="2" charset="-78"/>
              </a:rPr>
              <a:t>پوششي از ماده جاذب قرار دارد. هوا از فضاي بين دو جداره خارج گرديده </a:t>
            </a:r>
            <a:r>
              <a:rPr lang="fa-IR" sz="2200" dirty="0" smtClean="0">
                <a:latin typeface="Georgia" pitchFamily="18" charset="0"/>
                <a:cs typeface="B Nazanin" pitchFamily="2" charset="-78"/>
              </a:rPr>
              <a:t>و</a:t>
            </a:r>
            <a:r>
              <a:rPr lang="en-GB" sz="2200" dirty="0" smtClean="0">
                <a:latin typeface="Georgia" pitchFamily="18" charset="0"/>
                <a:cs typeface="B Nazanin" pitchFamily="2" charset="-78"/>
              </a:rPr>
              <a:t> </a:t>
            </a:r>
            <a:r>
              <a:rPr lang="fa-IR" sz="2200" dirty="0" smtClean="0">
                <a:latin typeface="Georgia" pitchFamily="18" charset="0"/>
                <a:cs typeface="B Nazanin" pitchFamily="2" charset="-78"/>
              </a:rPr>
              <a:t>خلأ </a:t>
            </a:r>
            <a:r>
              <a:rPr lang="fa-IR" sz="2200" dirty="0">
                <a:latin typeface="Georgia" pitchFamily="18" charset="0"/>
                <a:cs typeface="B Nazanin" pitchFamily="2" charset="-78"/>
              </a:rPr>
              <a:t>ايجاد شده از اتلاف حرارت جلوگيري مي‌کند. مزيت اين نوع گردآورنده توانايي در ايجاد دماي بالاتر </a:t>
            </a:r>
            <a:r>
              <a:rPr lang="fa-IR" sz="2200" dirty="0" smtClean="0">
                <a:latin typeface="Georgia" pitchFamily="18" charset="0"/>
                <a:cs typeface="B Nazanin" pitchFamily="2" charset="-78"/>
              </a:rPr>
              <a:t>مي‌باشد. معمولا راندمان بیشتری نسبت به </a:t>
            </a:r>
            <a:r>
              <a:rPr lang="fa-IR" sz="2200" dirty="0">
                <a:latin typeface="Georgia" pitchFamily="18" charset="0"/>
                <a:cs typeface="B Nazanin" pitchFamily="2" charset="-78"/>
              </a:rPr>
              <a:t>گردآورنده های صفحه </a:t>
            </a:r>
            <a:r>
              <a:rPr lang="fa-IR" sz="2200" dirty="0" smtClean="0">
                <a:latin typeface="Georgia" pitchFamily="18" charset="0"/>
                <a:cs typeface="B Nazanin" pitchFamily="2" charset="-78"/>
              </a:rPr>
              <a:t>تخت دارند ولی گرانتر هستند.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descr="http://solarkar.ir/fa/images/lole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276600"/>
            <a:ext cx="3486397" cy="25860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گردآورنده خورشیدی تحت خل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148" y="3352800"/>
            <a:ext cx="4991750" cy="189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24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حرارتی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a:t>
            </a:r>
            <a:r>
              <a:rPr lang="fa-IR" sz="2200" u="sng" dirty="0">
                <a:latin typeface="Georgia" pitchFamily="18" charset="0"/>
                <a:cs typeface="B Nazanin" pitchFamily="2" charset="-78"/>
              </a:rPr>
              <a:t>های </a:t>
            </a:r>
            <a:r>
              <a:rPr lang="fa-IR" sz="2200" u="sng" dirty="0" smtClean="0">
                <a:latin typeface="Georgia" pitchFamily="18" charset="0"/>
                <a:cs typeface="B Nazanin" pitchFamily="2" charset="-78"/>
              </a:rPr>
              <a:t>متمرکز </a:t>
            </a:r>
            <a:r>
              <a:rPr lang="fa-IR" sz="2200" u="sng" dirty="0">
                <a:latin typeface="Georgia" pitchFamily="18" charset="0"/>
                <a:cs typeface="B Nazanin" pitchFamily="2" charset="-78"/>
              </a:rPr>
              <a:t>کننده</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در این نوع گردآورنده ها معمولا تشعشع خورشید روی ناحیه ای کوچکتر از ناحیه دریافت متمرکز می شود. این نوع گردآورنده ها دارای انواع مختلفی هستند.</a:t>
            </a:r>
          </a:p>
          <a:p>
            <a:pPr algn="just" rtl="1">
              <a:buFont typeface="Wingdings" panose="05000000000000000000" pitchFamily="2" charset="2"/>
              <a:buChar char="Ø"/>
            </a:pPr>
            <a:r>
              <a:rPr lang="fa-IR" sz="2200" u="sng" dirty="0">
                <a:latin typeface="Georgia" pitchFamily="18" charset="0"/>
                <a:cs typeface="B Nazanin" pitchFamily="2" charset="-78"/>
              </a:rPr>
              <a:t>گردآورنده های متمرکز </a:t>
            </a:r>
            <a:r>
              <a:rPr lang="fa-IR" sz="2200" u="sng" dirty="0" smtClean="0">
                <a:latin typeface="Georgia" pitchFamily="18" charset="0"/>
                <a:cs typeface="B Nazanin" pitchFamily="2" charset="-78"/>
              </a:rPr>
              <a:t>کننده تخت</a:t>
            </a:r>
            <a:r>
              <a:rPr lang="fa-IR" sz="2200" dirty="0" smtClean="0">
                <a:latin typeface="Georgia" pitchFamily="18" charset="0"/>
                <a:cs typeface="B Nazanin" pitchFamily="2" charset="-78"/>
              </a:rPr>
              <a:t> ساده ترین نوع گردآورنده متمرکز کننده محسوب می شوند و از یک دریافت کننده تخت و تعدادی آینه تشکیل شده است. این نوع متمرکز کننده علاوه بر تشعشع خورشید روی دریافت کننده تخت، بازتاب تشعشع منعکس شده توسط آینه ها را هم دریافت می کند.</a:t>
            </a:r>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91" r="64076" b="58363"/>
          <a:stretch/>
        </p:blipFill>
        <p:spPr bwMode="auto">
          <a:xfrm>
            <a:off x="2668253" y="3962400"/>
            <a:ext cx="3807493"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313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a:t>
            </a:r>
            <a:r>
              <a:rPr lang="fa-IR" sz="2200" u="sng" dirty="0">
                <a:latin typeface="Georgia" pitchFamily="18" charset="0"/>
                <a:cs typeface="B Nazanin" pitchFamily="2" charset="-78"/>
              </a:rPr>
              <a:t>های متمرکز </a:t>
            </a:r>
            <a:r>
              <a:rPr lang="fa-IR" sz="2200" u="sng" dirty="0" smtClean="0">
                <a:latin typeface="Georgia" pitchFamily="18" charset="0"/>
                <a:cs typeface="B Nazanin" pitchFamily="2" charset="-78"/>
              </a:rPr>
              <a:t>کننده سهموی خطی</a:t>
            </a:r>
            <a:r>
              <a:rPr lang="fa-IR" sz="2200" dirty="0" smtClean="0">
                <a:latin typeface="Georgia" pitchFamily="18" charset="0"/>
                <a:cs typeface="B Nazanin" pitchFamily="2" charset="-78"/>
              </a:rPr>
              <a:t> این نوع گردآورنده ها از یک متمرکز کننده سهموی و یک لوله جاذب تشکیل شده است که در طول متمرکز کننده قرار می گیرد. تشعشع خورشید توسط متمرکز کننده به سمت لوله هدایت و سیال جریان یافته درن لوله گرم می شود. متمرکز کننده از ورقه های فلزی جلاداده شده یا آینه های مقعر ساخته شده است. این نوع گردآورنده دماهای بالا را مهیا می کند. بنابراین به سیال های مناسب مثل روغن و نمک مذاب که درجه حرارت بالایی را تحمل می کنند نیاز است.</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سیال گرم شده در یک مبدل حرارت خود را به آب منتقل میکند تا آنرا سوپرهیت و برای استفاده در توربین آماده کند.</a:t>
            </a:r>
            <a:endParaRPr lang="en-US" sz="2200" dirty="0" smtClean="0">
              <a:latin typeface="Georgia" pitchFamily="18" charset="0"/>
              <a:cs typeface="B Nazanin" pitchFamily="2" charset="-78"/>
            </a:endParaRPr>
          </a:p>
          <a:p>
            <a:pPr algn="just" rtl="1">
              <a:buFont typeface="Wingdings" panose="05000000000000000000" pitchFamily="2" charset="2"/>
              <a:buChar char="v"/>
            </a:pPr>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64858"/>
          <a:stretch/>
        </p:blipFill>
        <p:spPr bwMode="auto">
          <a:xfrm>
            <a:off x="228600" y="3886200"/>
            <a:ext cx="3733800" cy="285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3861736"/>
            <a:ext cx="5029200" cy="1754326"/>
          </a:xfrm>
          <a:prstGeom prst="rect">
            <a:avLst/>
          </a:prstGeom>
        </p:spPr>
        <p:txBody>
          <a:bodyPr wrap="square">
            <a:spAutoFit/>
          </a:bodyPr>
          <a:lstStyle/>
          <a:p>
            <a:pPr marL="285750" indent="-285750" algn="just" rtl="1">
              <a:buClr>
                <a:srgbClr val="0070C0"/>
              </a:buClr>
              <a:buFont typeface="Wingdings" panose="05000000000000000000" pitchFamily="2" charset="2"/>
              <a:buChar char="Ø"/>
            </a:pPr>
            <a:r>
              <a:rPr lang="fa-IR" dirty="0">
                <a:cs typeface="B Nazanin" panose="00000400000000000000" pitchFamily="2" charset="-78"/>
              </a:rPr>
              <a:t>لوله </a:t>
            </a:r>
            <a:r>
              <a:rPr lang="fa-IR" dirty="0" smtClean="0">
                <a:cs typeface="B Nazanin" panose="00000400000000000000" pitchFamily="2" charset="-78"/>
              </a:rPr>
              <a:t>جاذب این نوع گردآورنده معمولا شامل </a:t>
            </a:r>
            <a:r>
              <a:rPr lang="fa-IR" dirty="0">
                <a:cs typeface="B Nazanin" panose="00000400000000000000" pitchFamily="2" charset="-78"/>
              </a:rPr>
              <a:t>لوله استیل (که روغن داغ </a:t>
            </a:r>
            <a:r>
              <a:rPr lang="fa-IR" dirty="0" smtClean="0">
                <a:cs typeface="B Nazanin" panose="00000400000000000000" pitchFamily="2" charset="-78"/>
              </a:rPr>
              <a:t>یا نمک مذاب در </a:t>
            </a:r>
            <a:r>
              <a:rPr lang="fa-IR" dirty="0">
                <a:cs typeface="B Nazanin" panose="00000400000000000000" pitchFamily="2" charset="-78"/>
              </a:rPr>
              <a:t>آن جریان پیدا می کند) </a:t>
            </a:r>
            <a:r>
              <a:rPr lang="fa-IR" dirty="0" smtClean="0">
                <a:cs typeface="B Nazanin" panose="00000400000000000000" pitchFamily="2" charset="-78"/>
              </a:rPr>
              <a:t>و حباب </a:t>
            </a:r>
            <a:r>
              <a:rPr lang="fa-IR" dirty="0">
                <a:cs typeface="B Nazanin" panose="00000400000000000000" pitchFamily="2" charset="-78"/>
              </a:rPr>
              <a:t>شیشه </a:t>
            </a:r>
            <a:r>
              <a:rPr lang="fa-IR" dirty="0" smtClean="0">
                <a:cs typeface="B Nazanin" panose="00000400000000000000" pitchFamily="2" charset="-78"/>
              </a:rPr>
              <a:t>ای از جنس پیرکس است. بین لوله استیل و حباب شیشه ای خلا است. رنگی </a:t>
            </a:r>
            <a:r>
              <a:rPr lang="fa-IR" dirty="0">
                <a:cs typeface="B Nazanin" panose="00000400000000000000" pitchFamily="2" charset="-78"/>
              </a:rPr>
              <a:t>که برای پوشش لوله استیل به کار گرفته می شود باید به گونه ای باشد که دارای حداقل انعکاس و صدور و حداکثر جذب باشد. عموماً برای این کار از </a:t>
            </a:r>
            <a:r>
              <a:rPr lang="fa-IR" dirty="0" smtClean="0">
                <a:cs typeface="B Nazanin" panose="00000400000000000000" pitchFamily="2" charset="-78"/>
              </a:rPr>
              <a:t>پوشش سرمت </a:t>
            </a:r>
            <a:r>
              <a:rPr lang="fa-IR" dirty="0">
                <a:cs typeface="B Nazanin" panose="00000400000000000000" pitchFamily="2" charset="-78"/>
              </a:rPr>
              <a:t>استفاده می شود.</a:t>
            </a:r>
            <a:endParaRPr lang="en-US" dirty="0">
              <a:cs typeface="B Nazanin" panose="00000400000000000000" pitchFamily="2" charset="-78"/>
            </a:endParaRPr>
          </a:p>
        </p:txBody>
      </p:sp>
    </p:spTree>
    <p:extLst>
      <p:ext uri="{BB962C8B-B14F-4D97-AF65-F5344CB8AC3E}">
        <p14:creationId xmlns:p14="http://schemas.microsoft.com/office/powerpoint/2010/main" val="329477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وضعیت مصرف </a:t>
            </a:r>
            <a:r>
              <a:rPr lang="fa-IR" sz="3800" dirty="0">
                <a:latin typeface="Georgia" pitchFamily="18" charset="0"/>
                <a:cs typeface="B Nazanin" pitchFamily="2" charset="-78"/>
              </a:rPr>
              <a:t>انرژی برق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برق یکی از انرژی های پرمصرف در جهان و ایران می باشد.</a:t>
            </a:r>
          </a:p>
          <a:p>
            <a:pPr algn="just" rtl="1"/>
            <a:r>
              <a:rPr lang="fa-IR" sz="2200" dirty="0" smtClean="0">
                <a:latin typeface="Georgia" pitchFamily="18" charset="0"/>
                <a:cs typeface="B Nazanin" pitchFamily="2" charset="-78"/>
              </a:rPr>
              <a:t>در </a:t>
            </a:r>
            <a:r>
              <a:rPr lang="fa-IR" sz="2200" dirty="0">
                <a:latin typeface="Georgia" pitchFamily="18" charset="0"/>
                <a:cs typeface="B Nazanin" pitchFamily="2" charset="-78"/>
              </a:rPr>
              <a:t>حال حاضر، ایران به عنوان نوزده امین </a:t>
            </a:r>
            <a:r>
              <a:rPr lang="fa-IR" sz="2200" dirty="0" smtClean="0">
                <a:latin typeface="Georgia" pitchFamily="18" charset="0"/>
                <a:cs typeface="B Nazanin" pitchFamily="2" charset="-78"/>
              </a:rPr>
              <a:t>مصرف</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کننده </a:t>
            </a:r>
            <a:r>
              <a:rPr lang="fa-IR" sz="2200" dirty="0">
                <a:latin typeface="Georgia" pitchFamily="18" charset="0"/>
                <a:cs typeface="B Nazanin" pitchFamily="2" charset="-78"/>
              </a:rPr>
              <a:t>بزرگ برق در جهان شناخته شده است، </a:t>
            </a:r>
            <a:r>
              <a:rPr lang="fa-IR" sz="2200" dirty="0" smtClean="0">
                <a:latin typeface="Georgia" pitchFamily="18" charset="0"/>
                <a:cs typeface="B Nazanin" pitchFamily="2" charset="-78"/>
              </a:rPr>
              <a:t>به</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طوری </a:t>
            </a:r>
            <a:r>
              <a:rPr lang="fa-IR" sz="2200" dirty="0">
                <a:latin typeface="Georgia" pitchFamily="18" charset="0"/>
                <a:cs typeface="B Nazanin" pitchFamily="2" charset="-78"/>
              </a:rPr>
              <a:t>که برآورد شده است که تقاضای برق آن نرخ رشد متوسط 6 درصدی در هر سال را تا سال 2050 تجربه خواهد کرد. </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شکل زیر </a:t>
            </a:r>
            <a:r>
              <a:rPr lang="fa-IR" sz="2200" dirty="0">
                <a:latin typeface="Georgia" pitchFamily="18" charset="0"/>
                <a:cs typeface="B Nazanin" pitchFamily="2" charset="-78"/>
              </a:rPr>
              <a:t>میزان مصرف برق در ایران بین </a:t>
            </a:r>
            <a:r>
              <a:rPr lang="fa-IR" sz="2200" dirty="0" smtClean="0">
                <a:latin typeface="Georgia" pitchFamily="18" charset="0"/>
                <a:cs typeface="B Nazanin" pitchFamily="2" charset="-78"/>
              </a:rPr>
              <a:t>سال</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1980 تا 2014 را نشان </a:t>
            </a:r>
            <a:r>
              <a:rPr lang="fa-IR" sz="2200" dirty="0" smtClean="0">
                <a:latin typeface="Georgia" pitchFamily="18" charset="0"/>
                <a:cs typeface="B Nazanin" pitchFamily="2" charset="-78"/>
              </a:rPr>
              <a:t>می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دهد.</a:t>
            </a: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p:nvPr/>
        </p:nvPicPr>
        <p:blipFill>
          <a:blip r:embed="rId2"/>
          <a:stretch>
            <a:fillRect/>
          </a:stretch>
        </p:blipFill>
        <p:spPr>
          <a:xfrm>
            <a:off x="2514600" y="3048000"/>
            <a:ext cx="4882515" cy="3124200"/>
          </a:xfrm>
          <a:prstGeom prst="rect">
            <a:avLst/>
          </a:prstGeom>
        </p:spPr>
      </p:pic>
    </p:spTree>
    <p:extLst>
      <p:ext uri="{BB962C8B-B14F-4D97-AF65-F5344CB8AC3E}">
        <p14:creationId xmlns:p14="http://schemas.microsoft.com/office/powerpoint/2010/main" val="3589289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در گردآورنده های متمرکز </a:t>
            </a:r>
            <a:r>
              <a:rPr lang="fa-IR" sz="2200" dirty="0" smtClean="0">
                <a:latin typeface="Georgia" pitchFamily="18" charset="0"/>
                <a:cs typeface="B Nazanin" pitchFamily="2" charset="-78"/>
              </a:rPr>
              <a:t>کننده، می توان از روغن، نمک های مذاب، پتاسیم </a:t>
            </a:r>
            <a:r>
              <a:rPr lang="fa-IR" sz="2200" dirty="0">
                <a:latin typeface="Georgia" pitchFamily="18" charset="0"/>
                <a:cs typeface="B Nazanin" pitchFamily="2" charset="-78"/>
              </a:rPr>
              <a:t>یا سدیم در </a:t>
            </a:r>
            <a:r>
              <a:rPr lang="fa-IR" sz="2200" dirty="0" smtClean="0">
                <a:latin typeface="Georgia" pitchFamily="18" charset="0"/>
                <a:cs typeface="B Nazanin" pitchFamily="2" charset="-78"/>
              </a:rPr>
              <a:t>حالت مایع، به عنوان سیال انتقال حرارتی یا محیط </a:t>
            </a:r>
            <a:r>
              <a:rPr lang="fa-IR" sz="2200" dirty="0">
                <a:latin typeface="Georgia" pitchFamily="18" charset="0"/>
                <a:cs typeface="B Nazanin" pitchFamily="2" charset="-78"/>
              </a:rPr>
              <a:t>ذخیره سازی گرما </a:t>
            </a:r>
            <a:r>
              <a:rPr lang="fa-IR" sz="2200" dirty="0" smtClean="0">
                <a:latin typeface="Georgia" pitchFamily="18" charset="0"/>
                <a:cs typeface="B Nazanin" pitchFamily="2" charset="-78"/>
              </a:rPr>
              <a:t>استفاده نمود. </a:t>
            </a:r>
          </a:p>
          <a:p>
            <a:pPr algn="just" rtl="1">
              <a:lnSpc>
                <a:spcPct val="150000"/>
              </a:lnSpc>
            </a:pPr>
            <a:r>
              <a:rPr lang="fa-IR" sz="2200" dirty="0" smtClean="0">
                <a:latin typeface="Georgia" pitchFamily="18" charset="0"/>
                <a:cs typeface="B Nazanin" pitchFamily="2" charset="-78"/>
              </a:rPr>
              <a:t>نمک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مذاب ارزان، در دسترس، غیر سمی و دوست دار محیط زیست هستند. این سیالات در دماهای </a:t>
            </a:r>
            <a:r>
              <a:rPr lang="fa-IR" sz="2200" dirty="0">
                <a:latin typeface="Georgia" pitchFamily="18" charset="0"/>
                <a:cs typeface="B Nazanin" pitchFamily="2" charset="-78"/>
              </a:rPr>
              <a:t>بالا (بالاتر از 500 درجه سانتیگراد</a:t>
            </a:r>
            <a:r>
              <a:rPr lang="fa-IR" sz="2200" dirty="0" smtClean="0">
                <a:latin typeface="Georgia" pitchFamily="18" charset="0"/>
                <a:cs typeface="B Nazanin" pitchFamily="2" charset="-78"/>
              </a:rPr>
              <a:t>) می توانند کار کنند. </a:t>
            </a:r>
          </a:p>
          <a:p>
            <a:pPr algn="just" rtl="1">
              <a:lnSpc>
                <a:spcPct val="150000"/>
              </a:lnSpc>
            </a:pPr>
            <a:r>
              <a:rPr lang="fa-IR" sz="2200" dirty="0" smtClean="0">
                <a:latin typeface="Georgia" pitchFamily="18" charset="0"/>
                <a:cs typeface="B Nazanin" pitchFamily="2" charset="-78"/>
              </a:rPr>
              <a:t>نمک های مذاب احتیاج به انرژی زیادی برای مایع شدن دارند. همچنین آنها فاسد شدنی هستند.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11545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نیروگاه های متمرکز کننده خورشیدی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نیروگاه خورشیدی و حرارتی یزد از ترکیب سه نیروگاه </a:t>
            </a:r>
            <a:r>
              <a:rPr lang="fa-IR" sz="2200" dirty="0" smtClean="0">
                <a:latin typeface="Georgia" pitchFamily="18" charset="0"/>
                <a:cs typeface="B Nazanin" pitchFamily="2" charset="-78"/>
              </a:rPr>
              <a:t>گازی، </a:t>
            </a:r>
            <a:r>
              <a:rPr lang="fa-IR" sz="2200" dirty="0">
                <a:latin typeface="Georgia" pitchFamily="18" charset="0"/>
                <a:cs typeface="B Nazanin" pitchFamily="2" charset="-78"/>
              </a:rPr>
              <a:t>بخار و خورشیدی تشکیل شده‌است که </a:t>
            </a:r>
            <a:r>
              <a:rPr lang="fa-IR" sz="2200" dirty="0" smtClean="0">
                <a:latin typeface="Georgia" pitchFamily="18" charset="0"/>
                <a:cs typeface="B Nazanin" pitchFamily="2" charset="-78"/>
              </a:rPr>
              <a:t>ظرفیت کل آن 467 مگاواتی </a:t>
            </a:r>
            <a:r>
              <a:rPr lang="fa-IR" sz="2200" dirty="0">
                <a:latin typeface="Georgia" pitchFamily="18" charset="0"/>
                <a:cs typeface="B Nazanin" pitchFamily="2" charset="-78"/>
              </a:rPr>
              <a:t>و ظرفیت خورشیدی آن ۱۷ </a:t>
            </a:r>
            <a:r>
              <a:rPr lang="fa-IR" sz="2200" dirty="0" smtClean="0">
                <a:latin typeface="Georgia" pitchFamily="18" charset="0"/>
                <a:cs typeface="B Nazanin" pitchFamily="2" charset="-78"/>
              </a:rPr>
              <a:t>مگاوات است. این نیروگاه در سال 2009 به بهره برداری رسیده است.</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048000"/>
            <a:ext cx="4572000" cy="314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335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نیروگاه های متمرکز کننده خورشیدی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نیروگاه خورشیدی شیراز </a:t>
            </a:r>
            <a:r>
              <a:rPr lang="fa-IR" sz="2200" dirty="0" smtClean="0">
                <a:latin typeface="Georgia" pitchFamily="18" charset="0"/>
                <a:cs typeface="B Nazanin" pitchFamily="2" charset="-78"/>
              </a:rPr>
              <a:t>که ظرفیت </a:t>
            </a:r>
            <a:r>
              <a:rPr lang="fa-IR" sz="2200" dirty="0">
                <a:latin typeface="Georgia" pitchFamily="18" charset="0"/>
                <a:cs typeface="B Nazanin" pitchFamily="2" charset="-78"/>
              </a:rPr>
              <a:t>۲۵۰ </a:t>
            </a:r>
            <a:r>
              <a:rPr lang="fa-IR" sz="2200" dirty="0" smtClean="0">
                <a:latin typeface="Georgia" pitchFamily="18" charset="0"/>
                <a:cs typeface="B Nazanin" pitchFamily="2" charset="-78"/>
              </a:rPr>
              <a:t>مگاوات دارد و در سال 2009 به بهره برداری رسیده است.</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320" y="1676401"/>
            <a:ext cx="533587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594048338"/>
              </p:ext>
            </p:extLst>
          </p:nvPr>
        </p:nvGraphicFramePr>
        <p:xfrm>
          <a:off x="990600" y="4320356"/>
          <a:ext cx="8001000" cy="2537644"/>
        </p:xfrm>
        <a:graphic>
          <a:graphicData uri="http://schemas.openxmlformats.org/drawingml/2006/table">
            <a:tbl>
              <a:tblPr firstRow="1" bandRow="1">
                <a:tableStyleId>{5C22544A-7EE6-4342-B048-85BDC9FD1C3A}</a:tableStyleId>
              </a:tblPr>
              <a:tblGrid>
                <a:gridCol w="2333174"/>
                <a:gridCol w="2028849"/>
                <a:gridCol w="1457966"/>
                <a:gridCol w="2181011"/>
              </a:tblGrid>
              <a:tr h="342106">
                <a:tc>
                  <a:txBody>
                    <a:bodyPr/>
                    <a:lstStyle/>
                    <a:p>
                      <a:pPr algn="ctr" rtl="1"/>
                      <a:r>
                        <a:rPr lang="fa-IR" dirty="0" smtClean="0">
                          <a:cs typeface="B Nazanin" panose="00000400000000000000" pitchFamily="2" charset="-78"/>
                        </a:rPr>
                        <a:t>مقدار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مشخصه کلکتور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مقدار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مشخصه کلکتور</a:t>
                      </a:r>
                      <a:endParaRPr lang="en-US" dirty="0">
                        <a:cs typeface="B Nazanin" panose="00000400000000000000" pitchFamily="2" charset="-78"/>
                      </a:endParaRPr>
                    </a:p>
                  </a:txBody>
                  <a:tcPr/>
                </a:tc>
              </a:tr>
              <a:tr h="342106">
                <a:tc>
                  <a:txBody>
                    <a:bodyPr/>
                    <a:lstStyle/>
                    <a:p>
                      <a:pPr algn="ctr" rtl="1"/>
                      <a:r>
                        <a:rPr lang="en-US" dirty="0" smtClean="0">
                          <a:latin typeface="Times New Roman" panose="02020603050405020304" pitchFamily="18" charset="0"/>
                          <a:cs typeface="Times New Roman" panose="02020603050405020304" pitchFamily="18" charset="0"/>
                        </a:rPr>
                        <a:t>1.7 Kg/s </a:t>
                      </a:r>
                      <a:endParaRPr lang="en-US" dirty="0">
                        <a:latin typeface="Times New Roman" panose="02020603050405020304" pitchFamily="18" charset="0"/>
                        <a:cs typeface="Times New Roman" panose="02020603050405020304" pitchFamily="18" charset="0"/>
                      </a:endParaRPr>
                    </a:p>
                  </a:txBody>
                  <a:tcPr/>
                </a:tc>
                <a:tc>
                  <a:txBody>
                    <a:bodyPr/>
                    <a:lstStyle/>
                    <a:p>
                      <a:pPr algn="ctr" rtl="1"/>
                      <a:r>
                        <a:rPr lang="fa-IR" dirty="0" smtClean="0">
                          <a:cs typeface="B Nazanin" panose="00000400000000000000" pitchFamily="2" charset="-78"/>
                        </a:rPr>
                        <a:t>دبی جریان</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۲۵ متر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طول</a:t>
                      </a:r>
                      <a:endParaRPr lang="en-US" dirty="0">
                        <a:cs typeface="B Nazanin" panose="00000400000000000000" pitchFamily="2" charset="-78"/>
                      </a:endParaRPr>
                    </a:p>
                  </a:txBody>
                  <a:tcPr/>
                </a:tc>
              </a:tr>
              <a:tr h="342106">
                <a:tc>
                  <a:txBody>
                    <a:bodyPr/>
                    <a:lstStyle/>
                    <a:p>
                      <a:pPr algn="ctr" rtl="1"/>
                      <a:r>
                        <a:rPr lang="fa-IR" dirty="0" smtClean="0">
                          <a:cs typeface="B Nazanin" panose="00000400000000000000" pitchFamily="2" charset="-78"/>
                        </a:rPr>
                        <a:t>۲۷۵ درجه سانتی گراد </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دمای کارکرد</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۴٫۲ سانتی‌متر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قطر لوله گیرنده</a:t>
                      </a:r>
                      <a:endParaRPr lang="en-US" dirty="0">
                        <a:cs typeface="B Nazanin" panose="00000400000000000000" pitchFamily="2" charset="-78"/>
                      </a:endParaRPr>
                    </a:p>
                  </a:txBody>
                  <a:tcPr/>
                </a:tc>
              </a:tr>
              <a:tr h="342106">
                <a:tc>
                  <a:txBody>
                    <a:bodyPr/>
                    <a:lstStyle/>
                    <a:p>
                      <a:pPr algn="ctr" rtl="1"/>
                      <a:r>
                        <a:rPr lang="fa-IR" dirty="0" smtClean="0">
                          <a:cs typeface="B Nazanin" panose="00000400000000000000" pitchFamily="2" charset="-78"/>
                        </a:rPr>
                        <a:t>۴۸ عدد</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تعداد</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۶٫۴ سانتی‌متر </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قطر لوله شیشه‌ای</a:t>
                      </a:r>
                      <a:endParaRPr lang="en-US" dirty="0">
                        <a:cs typeface="B Nazanin" panose="00000400000000000000" pitchFamily="2" charset="-78"/>
                      </a:endParaRPr>
                    </a:p>
                  </a:txBody>
                  <a:tcPr/>
                </a:tc>
              </a:tr>
              <a:tr h="537302">
                <a:tc>
                  <a:txBody>
                    <a:bodyPr/>
                    <a:lstStyle/>
                    <a:p>
                      <a:pPr algn="ctr" rtl="1"/>
                      <a:r>
                        <a:rPr lang="fa-IR" dirty="0" smtClean="0">
                          <a:cs typeface="B Nazanin" panose="00000400000000000000" pitchFamily="2" charset="-78"/>
                        </a:rPr>
                        <a:t>۰٫۹</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ضریب انعکاس آینه</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۰٫۹۲</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ضریب جذب لوله گیرنده</a:t>
                      </a:r>
                      <a:endParaRPr lang="en-US" dirty="0">
                        <a:cs typeface="B Nazanin" panose="00000400000000000000" pitchFamily="2" charset="-78"/>
                      </a:endParaRPr>
                    </a:p>
                  </a:txBody>
                  <a:tcPr/>
                </a:tc>
              </a:tr>
              <a:tr h="537302">
                <a:tc>
                  <a:txBody>
                    <a:bodyPr/>
                    <a:lstStyle/>
                    <a:p>
                      <a:pPr algn="ctr" rtl="1"/>
                      <a:r>
                        <a:rPr lang="fa-IR" dirty="0" smtClean="0">
                          <a:cs typeface="B Nazanin" panose="00000400000000000000" pitchFamily="2" charset="-78"/>
                        </a:rPr>
                        <a:t>0.25</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ضریب صدور لوله گیرنده</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۰٫۹۱</a:t>
                      </a:r>
                      <a:endParaRPr lang="en-US" dirty="0">
                        <a:cs typeface="B Nazanin" panose="00000400000000000000" pitchFamily="2" charset="-78"/>
                      </a:endParaRPr>
                    </a:p>
                  </a:txBody>
                  <a:tcPr/>
                </a:tc>
                <a:tc>
                  <a:txBody>
                    <a:bodyPr/>
                    <a:lstStyle/>
                    <a:p>
                      <a:pPr algn="ctr" rtl="1"/>
                      <a:r>
                        <a:rPr lang="fa-IR" dirty="0" smtClean="0">
                          <a:cs typeface="B Nazanin" panose="00000400000000000000" pitchFamily="2" charset="-78"/>
                        </a:rPr>
                        <a:t>ضریب عبور لوله شیشه‌ای</a:t>
                      </a:r>
                      <a:endParaRPr lang="en-US"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1115375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های متمرکز </a:t>
            </a:r>
            <a:r>
              <a:rPr lang="fa-IR" sz="2200" u="sng" dirty="0">
                <a:latin typeface="Georgia" pitchFamily="18" charset="0"/>
                <a:cs typeface="B Nazanin" pitchFamily="2" charset="-78"/>
              </a:rPr>
              <a:t>کننده دریافت کننده مرکزی</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این نوع گردآورنده ها از آینه هایی که دور یک دریافت کننده مرکزی (برج خورشیدی) قرار گرفتند تشکیل شده است. </a:t>
            </a:r>
            <a:r>
              <a:rPr lang="fa-IR" sz="2200" dirty="0">
                <a:latin typeface="Georgia" pitchFamily="18" charset="0"/>
                <a:cs typeface="B Nazanin" pitchFamily="2" charset="-78"/>
              </a:rPr>
              <a:t>سطوح متمرکز کننده طوری تنظیم می شوند که همواره پرتو‌ها را روی دریافت کننده </a:t>
            </a:r>
            <a:r>
              <a:rPr lang="fa-IR" sz="2200" dirty="0" smtClean="0">
                <a:latin typeface="Georgia" pitchFamily="18" charset="0"/>
                <a:cs typeface="B Nazanin" pitchFamily="2" charset="-78"/>
              </a:rPr>
              <a:t>برج </a:t>
            </a:r>
            <a:r>
              <a:rPr lang="fa-IR" sz="2200" dirty="0">
                <a:latin typeface="Georgia" pitchFamily="18" charset="0"/>
                <a:cs typeface="B Nazanin" pitchFamily="2" charset="-78"/>
              </a:rPr>
              <a:t>مرکزی </a:t>
            </a:r>
            <a:r>
              <a:rPr lang="fa-IR" sz="2200" dirty="0" smtClean="0">
                <a:latin typeface="Georgia" pitchFamily="18" charset="0"/>
                <a:cs typeface="B Nazanin" pitchFamily="2" charset="-78"/>
              </a:rPr>
              <a:t>منعکس کنند</a:t>
            </a:r>
            <a:r>
              <a:rPr lang="fa-IR" sz="2200" dirty="0">
                <a:latin typeface="Georgia" pitchFamily="18" charset="0"/>
                <a:cs typeface="B Nazanin" pitchFamily="2" charset="-78"/>
              </a:rPr>
              <a:t>. در نتیجه روی محل تمرکز پرتو‌ها انرژی گرمایی زیادی به دست می آید که این انرژی به وسیله سیال </a:t>
            </a:r>
            <a:r>
              <a:rPr lang="fa-IR" sz="2200" dirty="0" smtClean="0">
                <a:latin typeface="Georgia" pitchFamily="18" charset="0"/>
                <a:cs typeface="B Nazanin" pitchFamily="2" charset="-78"/>
              </a:rPr>
              <a:t>عامل</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(معمولا نمک مذاب) که </a:t>
            </a:r>
            <a:r>
              <a:rPr lang="fa-IR" sz="2200" dirty="0">
                <a:latin typeface="Georgia" pitchFamily="18" charset="0"/>
                <a:cs typeface="B Nazanin" pitchFamily="2" charset="-78"/>
              </a:rPr>
              <a:t>داخل دریافت کننده در حرکت است، جذب می شود و به وسیله مبدل حرارتی به سیستم آب و بخار مرسوم در نیروگاه‌های سنتی منتقل شده و بخار مافوق گرم در فشار و دمای طراحی شده برای استفاده در توربین ژنراتور تولید گردد</a:t>
            </a:r>
            <a:r>
              <a:rPr lang="fa-IR" sz="2200" dirty="0" smtClean="0">
                <a:latin typeface="Georgia" pitchFamily="18" charset="0"/>
                <a:cs typeface="B Nazanin" pitchFamily="2" charset="-78"/>
              </a:rPr>
              <a:t>.</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آینه ها می توانند از طریق سیستم ردیابی خورشید را دنبال کنند.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83" t="50000" r="27712"/>
          <a:stretch/>
        </p:blipFill>
        <p:spPr bwMode="auto">
          <a:xfrm>
            <a:off x="0" y="4124696"/>
            <a:ext cx="353124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7600" y="4038600"/>
            <a:ext cx="5334000" cy="1785104"/>
          </a:xfrm>
          <a:prstGeom prst="rect">
            <a:avLst/>
          </a:prstGeom>
        </p:spPr>
        <p:txBody>
          <a:bodyPr wrap="square">
            <a:spAutoFit/>
          </a:bodyPr>
          <a:lstStyle/>
          <a:p>
            <a:pPr marL="342900" indent="-342900" algn="just" rtl="1">
              <a:buClr>
                <a:srgbClr val="0070C0"/>
              </a:buClr>
              <a:buFont typeface="Arial" panose="020B0604020202020204" pitchFamily="34" charset="0"/>
              <a:buChar char="•"/>
            </a:pPr>
            <a:r>
              <a:rPr lang="fa-IR" sz="2200" dirty="0">
                <a:cs typeface="B Nazanin" panose="00000400000000000000" pitchFamily="2" charset="-78"/>
              </a:rPr>
              <a:t>برای استفاده دائمی از این نیروگاه در زمانی که تابش خورشید وجود ندارد، مثلاً ساعات ابری یا شبها، از سیستم ذخیره حرارت و یا احیاناً از تجهیزات پشتیبانی که ممکن است از سوخت فسیلی استفاده کنند جهت ایجاد بخار برای تولید برق کمک گرفته می شود.</a:t>
            </a:r>
            <a:endParaRPr lang="en-US" sz="2200" dirty="0">
              <a:cs typeface="B Nazanin" panose="00000400000000000000" pitchFamily="2" charset="-78"/>
            </a:endParaRPr>
          </a:p>
        </p:txBody>
      </p:sp>
    </p:spTree>
    <p:extLst>
      <p:ext uri="{BB962C8B-B14F-4D97-AF65-F5344CB8AC3E}">
        <p14:creationId xmlns:p14="http://schemas.microsoft.com/office/powerpoint/2010/main" val="441522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u="sng" dirty="0" smtClean="0">
                <a:latin typeface="Georgia" pitchFamily="18" charset="0"/>
                <a:cs typeface="B Nazanin" pitchFamily="2" charset="-78"/>
              </a:rPr>
              <a:t>گردآورنده های متمرکز کننده بشقابک سهموی</a:t>
            </a:r>
            <a:r>
              <a:rPr lang="fa-IR" sz="2200" dirty="0" smtClean="0">
                <a:latin typeface="Georgia" pitchFamily="18" charset="0"/>
                <a:cs typeface="B Nazanin" pitchFamily="2" charset="-78"/>
              </a:rPr>
              <a:t> این نوع گردآورنده ها از یک متمرکز کننده شبیه آنتن های ماهواره ای تشکیل شده اند. وظیفه آن متمرکز کردن شعاعهای نور خورشید در نقطه کانونی است. به نیروگاه هایی که از این نوع گردآورنده تشکیل شده اند نیروگاههای بشقابک سهموی می گویند. این نیروگاه ها علاوه بر گردآورنده از قسمت های زیر تشکیل شده اند:</a:t>
            </a:r>
          </a:p>
          <a:p>
            <a:pPr algn="just" rtl="1">
              <a:buFont typeface="Wingdings" pitchFamily="2" charset="2"/>
              <a:buChar char="Ø"/>
            </a:pPr>
            <a:r>
              <a:rPr lang="fa-IR" sz="2200" dirty="0" smtClean="0">
                <a:latin typeface="Georgia" pitchFamily="18" charset="0"/>
                <a:cs typeface="B Nazanin" pitchFamily="2" charset="-78"/>
              </a:rPr>
              <a:t> </a:t>
            </a:r>
            <a:r>
              <a:rPr lang="fa-IR" sz="2200" dirty="0">
                <a:latin typeface="Georgia" pitchFamily="18" charset="0"/>
                <a:cs typeface="B Nazanin" pitchFamily="2" charset="-78"/>
              </a:rPr>
              <a:t>موتور استرلینگ: انرژی گرمایی تمرکز یافته نور را به انرژی مکانیکی تبدیل کرده که توسط یک </a:t>
            </a:r>
            <a:r>
              <a:rPr lang="fa-IR" sz="2200" dirty="0" smtClean="0">
                <a:latin typeface="Georgia" pitchFamily="18" charset="0"/>
                <a:cs typeface="B Nazanin" pitchFamily="2" charset="-78"/>
              </a:rPr>
              <a:t>جایگزین از </a:t>
            </a:r>
            <a:r>
              <a:rPr lang="fa-IR" sz="2200" dirty="0">
                <a:latin typeface="Georgia" pitchFamily="18" charset="0"/>
                <a:cs typeface="B Nazanin" pitchFamily="2" charset="-78"/>
              </a:rPr>
              <a:t>آن الکتریسیته تولید میگردد.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460" t="50000"/>
          <a:stretch/>
        </p:blipFill>
        <p:spPr bwMode="auto">
          <a:xfrm>
            <a:off x="3733800" y="3657599"/>
            <a:ext cx="2654300" cy="268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758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buFont typeface="Wingdings" pitchFamily="2" charset="2"/>
              <a:buChar char="Ø"/>
            </a:pPr>
            <a:r>
              <a:rPr lang="fa-IR" sz="2200" dirty="0" smtClean="0">
                <a:latin typeface="Georgia" pitchFamily="18" charset="0"/>
                <a:cs typeface="B Nazanin" pitchFamily="2" charset="-78"/>
              </a:rPr>
              <a:t>ردیاب </a:t>
            </a:r>
            <a:r>
              <a:rPr lang="fa-IR" sz="2200" dirty="0">
                <a:latin typeface="Georgia" pitchFamily="18" charset="0"/>
                <a:cs typeface="B Nazanin" pitchFamily="2" charset="-78"/>
              </a:rPr>
              <a:t>و سیستم </a:t>
            </a:r>
            <a:r>
              <a:rPr lang="fa-IR" sz="2200" dirty="0" smtClean="0">
                <a:latin typeface="Georgia" pitchFamily="18" charset="0"/>
                <a:cs typeface="B Nazanin" pitchFamily="2" charset="-78"/>
              </a:rPr>
              <a:t>کنترل: </a:t>
            </a:r>
            <a:r>
              <a:rPr lang="fa-IR" sz="2200" dirty="0">
                <a:latin typeface="Georgia" pitchFamily="18" charset="0"/>
                <a:cs typeface="B Nazanin" pitchFamily="2" charset="-78"/>
              </a:rPr>
              <a:t>سیستم ردیاب همواره سطح متمرکز کننده را در مقابل خورشید قرار می دهد تا نور دقیقاٌ در دریافت کننده موتور استرلینگ تمرکز یابد. </a:t>
            </a:r>
          </a:p>
          <a:p>
            <a:pPr algn="just" rtl="1">
              <a:buFont typeface="Wingdings" pitchFamily="2" charset="2"/>
              <a:buChar char="Ø"/>
            </a:pPr>
            <a:endParaRPr lang="fa-IR" sz="2200" dirty="0">
              <a:latin typeface="Georgia" pitchFamily="18" charset="0"/>
              <a:cs typeface="B Nazanin" pitchFamily="2" charset="-78"/>
            </a:endParaRPr>
          </a:p>
          <a:p>
            <a:pPr algn="just" rtl="1">
              <a:buFont typeface="Wingdings" pitchFamily="2" charset="2"/>
              <a:buChar char="Ø"/>
            </a:pPr>
            <a:r>
              <a:rPr lang="fa-IR" sz="2200" dirty="0">
                <a:latin typeface="Georgia" pitchFamily="18" charset="0"/>
                <a:cs typeface="B Nazanin" pitchFamily="2" charset="-78"/>
              </a:rPr>
              <a:t>سازه و فونداسیون: برای نگه داشتن سطح متمرکزکننده، موتور استرلینگ و سایر اجزاء سیستم و تحمل بارهای اینرسی، باد و زلزله وجود یک فونداسیون و سازه ای سبک و با استحکام ضروریست.</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76095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a:latin typeface="Georgia" pitchFamily="18" charset="0"/>
                <a:cs typeface="B Nazanin" pitchFamily="2" charset="-78"/>
              </a:rPr>
              <a:t>رنج دمای کاری انواع گردآورنده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در جدول زیر رنج دمای کاری انواع گردآورنده های </a:t>
            </a:r>
            <a:r>
              <a:rPr lang="fa-IR" sz="2200" dirty="0" smtClean="0">
                <a:latin typeface="Georgia" pitchFamily="18" charset="0"/>
                <a:cs typeface="B Nazanin" pitchFamily="2" charset="-78"/>
              </a:rPr>
              <a:t>خورشیدی نمایش داده شده است:</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032160380"/>
              </p:ext>
            </p:extLst>
          </p:nvPr>
        </p:nvGraphicFramePr>
        <p:xfrm>
          <a:off x="1981200" y="2286000"/>
          <a:ext cx="6019800" cy="1854200"/>
        </p:xfrm>
        <a:graphic>
          <a:graphicData uri="http://schemas.openxmlformats.org/drawingml/2006/table">
            <a:tbl>
              <a:tblPr firstRow="1" bandRow="1">
                <a:tableStyleId>{21E4AEA4-8DFA-4A89-87EB-49C32662AFE0}</a:tableStyleId>
              </a:tblPr>
              <a:tblGrid>
                <a:gridCol w="3505200"/>
                <a:gridCol w="2514600"/>
              </a:tblGrid>
              <a:tr h="370840">
                <a:tc>
                  <a:txBody>
                    <a:bodyPr/>
                    <a:lstStyle/>
                    <a:p>
                      <a:pPr algn="ctr" rtl="1"/>
                      <a:r>
                        <a:rPr lang="fa-IR" dirty="0" smtClean="0">
                          <a:cs typeface="B Nazanin" panose="00000400000000000000" pitchFamily="2" charset="-78"/>
                        </a:rPr>
                        <a:t>نوع گردآورنده</a:t>
                      </a:r>
                      <a:endParaRPr lang="en-US" dirty="0">
                        <a:cs typeface="B Nazanin" panose="00000400000000000000" pitchFamily="2" charset="-78"/>
                      </a:endParaRPr>
                    </a:p>
                  </a:txBody>
                  <a:tcPr/>
                </a:tc>
                <a:tc>
                  <a:txBody>
                    <a:bodyPr/>
                    <a:lstStyle/>
                    <a:p>
                      <a:pPr algn="ctr" rtl="1"/>
                      <a:r>
                        <a:rPr lang="fa-IR" sz="1800" dirty="0" smtClean="0">
                          <a:latin typeface="Georgia" pitchFamily="18" charset="0"/>
                          <a:cs typeface="B Nazanin" pitchFamily="2" charset="-78"/>
                        </a:rPr>
                        <a:t>رنج دمای کاری  (</a:t>
                      </a:r>
                      <a:r>
                        <a:rPr lang="en-US" sz="1800" dirty="0" smtClean="0">
                          <a:latin typeface="Georgia" pitchFamily="18" charset="0"/>
                          <a:cs typeface="B Nazanin" pitchFamily="2" charset="-78"/>
                        </a:rPr>
                        <a:t>°C</a:t>
                      </a:r>
                      <a:r>
                        <a:rPr lang="fa-IR" sz="1800" dirty="0" smtClean="0">
                          <a:latin typeface="Georgia" pitchFamily="18" charset="0"/>
                          <a:cs typeface="B Nazanin" pitchFamily="2" charset="-78"/>
                        </a:rPr>
                        <a:t>)</a:t>
                      </a:r>
                      <a:endParaRPr lang="en-US" dirty="0">
                        <a:cs typeface="B Nazanin" panose="00000400000000000000" pitchFamily="2" charset="-78"/>
                      </a:endParaRPr>
                    </a:p>
                  </a:txBody>
                  <a:tcPr/>
                </a:tc>
              </a:tr>
              <a:tr h="370840">
                <a:tc>
                  <a:txBody>
                    <a:bodyPr/>
                    <a:lstStyle/>
                    <a:p>
                      <a:pPr algn="ctr" rtl="1"/>
                      <a:r>
                        <a:rPr lang="fa-IR" sz="1800" u="none" dirty="0" smtClean="0">
                          <a:latin typeface="Georgia" pitchFamily="18" charset="0"/>
                          <a:cs typeface="B Nazanin" pitchFamily="2" charset="-78"/>
                        </a:rPr>
                        <a:t>صفحه تخت </a:t>
                      </a:r>
                      <a:endParaRPr lang="en-US" u="none" dirty="0">
                        <a:cs typeface="B Nazanin" panose="00000400000000000000" pitchFamily="2" charset="-78"/>
                      </a:endParaRPr>
                    </a:p>
                  </a:txBody>
                  <a:tcPr/>
                </a:tc>
                <a:tc>
                  <a:txBody>
                    <a:bodyPr/>
                    <a:lstStyle/>
                    <a:p>
                      <a:pPr algn="ctr"/>
                      <a:r>
                        <a:rPr lang="fa-IR" dirty="0" smtClean="0">
                          <a:cs typeface="B Nazanin" panose="00000400000000000000" pitchFamily="2" charset="-78"/>
                        </a:rPr>
                        <a:t>30-80</a:t>
                      </a:r>
                      <a:endParaRPr lang="en-US" dirty="0">
                        <a:cs typeface="B Nazanin" panose="00000400000000000000" pitchFamily="2" charset="-78"/>
                      </a:endParaRPr>
                    </a:p>
                  </a:txBody>
                  <a:tcPr/>
                </a:tc>
              </a:tr>
              <a:tr h="370840">
                <a:tc>
                  <a:txBody>
                    <a:bodyPr/>
                    <a:lstStyle/>
                    <a:p>
                      <a:pPr algn="ctr"/>
                      <a:r>
                        <a:rPr lang="fa-IR" sz="1800" u="none" dirty="0" smtClean="0">
                          <a:latin typeface="Georgia" pitchFamily="18" charset="0"/>
                          <a:cs typeface="B Nazanin" pitchFamily="2" charset="-78"/>
                        </a:rPr>
                        <a:t>گردآورنده تحت خلأ </a:t>
                      </a:r>
                      <a:endParaRPr lang="en-US" u="none" dirty="0">
                        <a:cs typeface="B Nazanin" panose="00000400000000000000" pitchFamily="2" charset="-78"/>
                      </a:endParaRPr>
                    </a:p>
                  </a:txBody>
                  <a:tcPr/>
                </a:tc>
                <a:tc>
                  <a:txBody>
                    <a:bodyPr/>
                    <a:lstStyle/>
                    <a:p>
                      <a:pPr algn="ctr"/>
                      <a:r>
                        <a:rPr lang="fa-IR" dirty="0" smtClean="0">
                          <a:cs typeface="B Nazanin" panose="00000400000000000000" pitchFamily="2" charset="-78"/>
                        </a:rPr>
                        <a:t>50-200</a:t>
                      </a:r>
                      <a:endParaRPr lang="en-US" dirty="0">
                        <a:cs typeface="B Nazanin" panose="00000400000000000000" pitchFamily="2" charset="-78"/>
                      </a:endParaRPr>
                    </a:p>
                  </a:txBody>
                  <a:tcPr/>
                </a:tc>
              </a:tr>
              <a:tr h="370840">
                <a:tc>
                  <a:txBody>
                    <a:bodyPr/>
                    <a:lstStyle/>
                    <a:p>
                      <a:pPr algn="ctr"/>
                      <a:r>
                        <a:rPr lang="fa-IR" sz="1800" u="none" dirty="0" smtClean="0">
                          <a:latin typeface="Georgia" pitchFamily="18" charset="0"/>
                          <a:cs typeface="B Nazanin" pitchFamily="2" charset="-78"/>
                        </a:rPr>
                        <a:t>گردآورنده های متمرکز کننده سهموی خطی </a:t>
                      </a:r>
                      <a:endParaRPr lang="en-US" u="none" dirty="0">
                        <a:cs typeface="B Nazanin" panose="00000400000000000000" pitchFamily="2" charset="-78"/>
                      </a:endParaRPr>
                    </a:p>
                  </a:txBody>
                  <a:tcPr/>
                </a:tc>
                <a:tc>
                  <a:txBody>
                    <a:bodyPr/>
                    <a:lstStyle/>
                    <a:p>
                      <a:pPr algn="ctr"/>
                      <a:r>
                        <a:rPr lang="fa-IR" dirty="0" smtClean="0">
                          <a:cs typeface="B Nazanin" panose="00000400000000000000" pitchFamily="2" charset="-78"/>
                        </a:rPr>
                        <a:t>60-300</a:t>
                      </a:r>
                      <a:endParaRPr lang="en-US" dirty="0">
                        <a:cs typeface="B Nazanin" panose="00000400000000000000" pitchFamily="2" charset="-78"/>
                      </a:endParaRPr>
                    </a:p>
                  </a:txBody>
                  <a:tcPr/>
                </a:tc>
              </a:tr>
              <a:tr h="370840">
                <a:tc>
                  <a:txBody>
                    <a:bodyPr/>
                    <a:lstStyle/>
                    <a:p>
                      <a:pPr algn="ctr"/>
                      <a:r>
                        <a:rPr lang="fa-IR" dirty="0" smtClean="0">
                          <a:cs typeface="B Nazanin" panose="00000400000000000000" pitchFamily="2" charset="-78"/>
                        </a:rPr>
                        <a:t>گردآورنده های متمرکز کننده بشقابک سهموی </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100-500</a:t>
                      </a:r>
                      <a:endParaRPr lang="en-US"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229743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پوشش مناسب برای صفحه جاذب</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buFont typeface="Arial" panose="020B0604020202020204" pitchFamily="34" charset="0"/>
              <a:buChar char="•"/>
            </a:pPr>
            <a:r>
              <a:rPr lang="fa-IR" sz="2200" dirty="0" smtClean="0">
                <a:latin typeface="Georgia" pitchFamily="18" charset="0"/>
                <a:cs typeface="B Nazanin" pitchFamily="2" charset="-78"/>
              </a:rPr>
              <a:t>صفحه جاذب باید قابلیت جذب بالا داشته باشد. قابلیت جذب به نسبت </a:t>
            </a:r>
            <a:r>
              <a:rPr lang="fa-IR" sz="2200" dirty="0">
                <a:latin typeface="Georgia" pitchFamily="18" charset="0"/>
                <a:cs typeface="B Nazanin" pitchFamily="2" charset="-78"/>
              </a:rPr>
              <a:t>میزان </a:t>
            </a:r>
            <a:r>
              <a:rPr lang="fa-IR" sz="2200" dirty="0" smtClean="0">
                <a:latin typeface="Georgia" pitchFamily="18" charset="0"/>
                <a:cs typeface="B Nazanin" pitchFamily="2" charset="-78"/>
              </a:rPr>
              <a:t>تشعشع</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جذب </a:t>
            </a:r>
            <a:r>
              <a:rPr lang="fa-IR" sz="2200" dirty="0">
                <a:latin typeface="Georgia" pitchFamily="18" charset="0"/>
                <a:cs typeface="B Nazanin" pitchFamily="2" charset="-78"/>
              </a:rPr>
              <a:t>شده توسط یک سطح نسبت به </a:t>
            </a:r>
            <a:r>
              <a:rPr lang="fa-IR" sz="2200" dirty="0" smtClean="0">
                <a:latin typeface="Georgia" pitchFamily="18" charset="0"/>
                <a:cs typeface="B Nazanin" pitchFamily="2" charset="-78"/>
              </a:rPr>
              <a:t>میزان تشعشعی </a:t>
            </a:r>
            <a:r>
              <a:rPr lang="fa-IR" sz="2200" dirty="0">
                <a:latin typeface="Georgia" pitchFamily="18" charset="0"/>
                <a:cs typeface="B Nazanin" pitchFamily="2" charset="-78"/>
              </a:rPr>
              <a:t>است که توسط </a:t>
            </a:r>
            <a:r>
              <a:rPr lang="fa-IR" sz="2200" dirty="0" smtClean="0">
                <a:latin typeface="Georgia" pitchFamily="18" charset="0"/>
                <a:cs typeface="B Nazanin" pitchFamily="2" charset="-78"/>
              </a:rPr>
              <a:t>جسم سیاه </a:t>
            </a:r>
            <a:r>
              <a:rPr lang="fa-IR" sz="2200" dirty="0">
                <a:latin typeface="Georgia" pitchFamily="18" charset="0"/>
                <a:cs typeface="B Nazanin" pitchFamily="2" charset="-78"/>
              </a:rPr>
              <a:t>جذب می شود</a:t>
            </a:r>
            <a:r>
              <a:rPr lang="fa-IR" sz="2200" dirty="0" smtClean="0">
                <a:latin typeface="Georgia" pitchFamily="18" charset="0"/>
                <a:cs typeface="B Nazanin" pitchFamily="2" charset="-78"/>
              </a:rPr>
              <a:t>. جسم سیاه یک جسم ایده ال است.</a:t>
            </a:r>
          </a:p>
          <a:p>
            <a:pPr algn="just" rtl="1">
              <a:buFont typeface="Arial" panose="020B0604020202020204" pitchFamily="34" charset="0"/>
              <a:buChar char="•"/>
            </a:pPr>
            <a:r>
              <a:rPr lang="fa-IR" sz="2200" dirty="0">
                <a:latin typeface="Georgia" pitchFamily="18" charset="0"/>
                <a:cs typeface="B Nazanin" pitchFamily="2" charset="-78"/>
              </a:rPr>
              <a:t>جنس و ترکیب پوششهای مورد استفاده در صفحه </a:t>
            </a:r>
            <a:r>
              <a:rPr lang="fa-IR" sz="2200" dirty="0" smtClean="0">
                <a:latin typeface="Georgia" pitchFamily="18" charset="0"/>
                <a:cs typeface="B Nazanin" pitchFamily="2" charset="-78"/>
              </a:rPr>
              <a:t>جاذب گردآورنده های </a:t>
            </a:r>
            <a:r>
              <a:rPr lang="fa-IR" sz="2200" dirty="0">
                <a:latin typeface="Georgia" pitchFamily="18" charset="0"/>
                <a:cs typeface="B Nazanin" pitchFamily="2" charset="-78"/>
              </a:rPr>
              <a:t>خورشیدی متنوع می باشند که می </a:t>
            </a:r>
            <a:r>
              <a:rPr lang="fa-IR" sz="2200" dirty="0" smtClean="0">
                <a:latin typeface="Georgia" pitchFamily="18" charset="0"/>
                <a:cs typeface="B Nazanin" pitchFamily="2" charset="-78"/>
              </a:rPr>
              <a:t>توانند از ترکیب رنگها، </a:t>
            </a:r>
            <a:r>
              <a:rPr lang="fa-IR" sz="2200" dirty="0">
                <a:latin typeface="Georgia" pitchFamily="18" charset="0"/>
                <a:cs typeface="B Nazanin" pitchFamily="2" charset="-78"/>
              </a:rPr>
              <a:t>کامپوزیتهای </a:t>
            </a:r>
            <a:r>
              <a:rPr lang="fa-IR" sz="2200" dirty="0" smtClean="0">
                <a:latin typeface="Georgia" pitchFamily="18" charset="0"/>
                <a:cs typeface="B Nazanin" pitchFamily="2" charset="-78"/>
              </a:rPr>
              <a:t>سرامیکی </a:t>
            </a:r>
            <a:r>
              <a:rPr lang="fa-IR" sz="2200" dirty="0">
                <a:latin typeface="Georgia" pitchFamily="18" charset="0"/>
                <a:cs typeface="B Nazanin" pitchFamily="2" charset="-78"/>
              </a:rPr>
              <a:t>و ترکیبات فلزی </a:t>
            </a:r>
            <a:r>
              <a:rPr lang="fa-IR" sz="2200" dirty="0" smtClean="0">
                <a:latin typeface="Georgia" pitchFamily="18" charset="0"/>
                <a:cs typeface="B Nazanin" pitchFamily="2" charset="-78"/>
              </a:rPr>
              <a:t>باشند. علاوه بر قابلیت جذب بالا، یک پوشش خوب باید داری </a:t>
            </a:r>
            <a:r>
              <a:rPr lang="fa-IR" sz="2200" dirty="0">
                <a:latin typeface="Georgia" pitchFamily="18" charset="0"/>
                <a:cs typeface="B Nazanin" pitchFamily="2" charset="-78"/>
              </a:rPr>
              <a:t>ویژگی چسبندگی خوب به زیر لایه، مقاومت در برابر خوردگی، مقاومت به دمای بـالا و رطوبـت زیـاد و قابلیـت کنترل ضخامت </a:t>
            </a:r>
            <a:r>
              <a:rPr lang="fa-IR" sz="2200" dirty="0" smtClean="0">
                <a:latin typeface="Georgia" pitchFamily="18" charset="0"/>
                <a:cs typeface="B Nazanin" pitchFamily="2" charset="-78"/>
              </a:rPr>
              <a:t>پوشش باشد.</a:t>
            </a:r>
          </a:p>
          <a:p>
            <a:pPr algn="just" rtl="1">
              <a:buFont typeface="Arial" panose="020B0604020202020204" pitchFamily="34" charset="0"/>
              <a:buChar char="•"/>
            </a:pPr>
            <a:r>
              <a:rPr lang="fa-IR" sz="2200" dirty="0" smtClean="0">
                <a:latin typeface="Georgia" pitchFamily="18" charset="0"/>
                <a:cs typeface="B Nazanin" pitchFamily="2" charset="-78"/>
              </a:rPr>
              <a:t>در شکل </a:t>
            </a:r>
            <a:r>
              <a:rPr lang="fa-IR" sz="2200" dirty="0">
                <a:latin typeface="Georgia" pitchFamily="18" charset="0"/>
                <a:cs typeface="B Nazanin" pitchFamily="2" charset="-78"/>
              </a:rPr>
              <a:t>زیر قابلیت جذب </a:t>
            </a:r>
            <a:r>
              <a:rPr lang="fa-IR" sz="2200" dirty="0" smtClean="0">
                <a:latin typeface="Georgia" pitchFamily="18" charset="0"/>
                <a:cs typeface="B Nazanin" pitchFamily="2" charset="-78"/>
              </a:rPr>
              <a:t>چند پوشش ایده ال را برای صفحه جاذب نشان می دهد.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01" r="3109"/>
          <a:stretch/>
        </p:blipFill>
        <p:spPr bwMode="auto">
          <a:xfrm>
            <a:off x="2819400" y="4191000"/>
            <a:ext cx="383904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0970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آب شیرین کن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آب شیرین کن های </a:t>
            </a:r>
            <a:r>
              <a:rPr lang="fa-IR" sz="2200" dirty="0" smtClean="0">
                <a:latin typeface="Georgia" pitchFamily="18" charset="0"/>
                <a:cs typeface="B Nazanin" pitchFamily="2" charset="-78"/>
              </a:rPr>
              <a:t>خورشیدی وسایلی هستند که از انرژی خورشیدی برای نمک زدایی و شیرین سازی آب استفاده می کنند.</a:t>
            </a:r>
          </a:p>
          <a:p>
            <a:pPr algn="just" rtl="1"/>
            <a:r>
              <a:rPr lang="fa-IR" sz="2200" dirty="0" smtClean="0">
                <a:latin typeface="Georgia" pitchFamily="18" charset="0"/>
                <a:cs typeface="B Nazanin" pitchFamily="2" charset="-78"/>
              </a:rPr>
              <a:t>عملكرد </a:t>
            </a:r>
            <a:r>
              <a:rPr lang="fa-IR" sz="2200" dirty="0">
                <a:latin typeface="Georgia" pitchFamily="18" charset="0"/>
                <a:cs typeface="B Nazanin" pitchFamily="2" charset="-78"/>
              </a:rPr>
              <a:t>كلي دستگاه‌های </a:t>
            </a:r>
            <a:r>
              <a:rPr lang="fa-IR" sz="2200" dirty="0" smtClean="0">
                <a:latin typeface="Georgia" pitchFamily="18" charset="0"/>
                <a:cs typeface="B Nazanin" pitchFamily="2" charset="-78"/>
              </a:rPr>
              <a:t>آب‌ شیرین‌ کن </a:t>
            </a:r>
            <a:r>
              <a:rPr lang="fa-IR" sz="2200" dirty="0">
                <a:latin typeface="Georgia" pitchFamily="18" charset="0"/>
                <a:cs typeface="B Nazanin" pitchFamily="2" charset="-78"/>
              </a:rPr>
              <a:t>به این ‌صورت است كه حرارت دریافت شده از خورشید </a:t>
            </a:r>
            <a:r>
              <a:rPr lang="fa-IR" sz="2200" dirty="0" smtClean="0">
                <a:latin typeface="Georgia" pitchFamily="18" charset="0"/>
                <a:cs typeface="B Nazanin" pitchFamily="2" charset="-78"/>
              </a:rPr>
              <a:t>موجب تبخیر آب </a:t>
            </a:r>
            <a:r>
              <a:rPr lang="fa-IR" sz="2200" dirty="0">
                <a:latin typeface="Georgia" pitchFamily="18" charset="0"/>
                <a:cs typeface="B Nazanin" pitchFamily="2" charset="-78"/>
              </a:rPr>
              <a:t>شور </a:t>
            </a:r>
            <a:r>
              <a:rPr lang="fa-IR" sz="2200" dirty="0" smtClean="0">
                <a:latin typeface="Georgia" pitchFamily="18" charset="0"/>
                <a:cs typeface="B Nazanin" pitchFamily="2" charset="-78"/>
              </a:rPr>
              <a:t>و باقی ماندن املاح می‌ شود. </a:t>
            </a:r>
            <a:r>
              <a:rPr lang="fa-IR" sz="2200" dirty="0">
                <a:latin typeface="Georgia" pitchFamily="18" charset="0"/>
                <a:cs typeface="B Nazanin" pitchFamily="2" charset="-78"/>
              </a:rPr>
              <a:t>سپس </a:t>
            </a:r>
            <a:r>
              <a:rPr lang="fa-IR" sz="2200" dirty="0" smtClean="0">
                <a:latin typeface="Georgia" pitchFamily="18" charset="0"/>
                <a:cs typeface="B Nazanin" pitchFamily="2" charset="-78"/>
              </a:rPr>
              <a:t>آب </a:t>
            </a:r>
            <a:r>
              <a:rPr lang="fa-IR" sz="2200" dirty="0">
                <a:latin typeface="Georgia" pitchFamily="18" charset="0"/>
                <a:cs typeface="B Nazanin" pitchFamily="2" charset="-78"/>
              </a:rPr>
              <a:t>تبخیر </a:t>
            </a:r>
            <a:r>
              <a:rPr lang="fa-IR" sz="2200" dirty="0" smtClean="0">
                <a:latin typeface="Georgia" pitchFamily="18" charset="0"/>
                <a:cs typeface="B Nazanin" pitchFamily="2" charset="-78"/>
              </a:rPr>
              <a:t>شده، تقطير و به‌ این‌ ترتیب </a:t>
            </a:r>
            <a:r>
              <a:rPr lang="fa-IR" sz="2200" dirty="0">
                <a:latin typeface="Georgia" pitchFamily="18" charset="0"/>
                <a:cs typeface="B Nazanin" pitchFamily="2" charset="-78"/>
              </a:rPr>
              <a:t>آب شیرین تهیه </a:t>
            </a:r>
            <a:r>
              <a:rPr lang="fa-IR" sz="2200" dirty="0" smtClean="0">
                <a:latin typeface="Georgia" pitchFamily="18" charset="0"/>
                <a:cs typeface="B Nazanin" pitchFamily="2" charset="-78"/>
              </a:rPr>
              <a:t>می شود. </a:t>
            </a:r>
          </a:p>
          <a:p>
            <a:pPr algn="just" rtl="1"/>
            <a:r>
              <a:rPr lang="fa-IR" sz="2200" dirty="0" smtClean="0">
                <a:latin typeface="Georgia" pitchFamily="18" charset="0"/>
                <a:cs typeface="B Nazanin" pitchFamily="2" charset="-78"/>
              </a:rPr>
              <a:t>در شکل های زیر دو </a:t>
            </a:r>
            <a:r>
              <a:rPr lang="fa-IR" sz="2200" dirty="0">
                <a:latin typeface="Georgia" pitchFamily="18" charset="0"/>
                <a:cs typeface="B Nazanin" pitchFamily="2" charset="-78"/>
              </a:rPr>
              <a:t>نمونه آب شیرین کن </a:t>
            </a:r>
            <a:r>
              <a:rPr lang="fa-IR" sz="2200" dirty="0" smtClean="0">
                <a:latin typeface="Georgia" pitchFamily="18" charset="0"/>
                <a:cs typeface="B Nazanin" pitchFamily="2" charset="-78"/>
              </a:rPr>
              <a:t>خورشیدی شامل شیب دار یک طرفه و شیب دار دو طرفه نمایش داده شده اند.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035"/>
          <a:stretch/>
        </p:blipFill>
        <p:spPr bwMode="auto">
          <a:xfrm>
            <a:off x="142875" y="3870556"/>
            <a:ext cx="22913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escription: 527"/>
          <p:cNvPicPr/>
          <p:nvPr/>
        </p:nvPicPr>
        <p:blipFill rotWithShape="1">
          <a:blip r:embed="rId3" cstate="print">
            <a:extLst>
              <a:ext uri="{28A0092B-C50C-407E-A947-70E740481C1C}">
                <a14:useLocalDpi xmlns:a14="http://schemas.microsoft.com/office/drawing/2010/main" val="0"/>
              </a:ext>
            </a:extLst>
          </a:blip>
          <a:srcRect b="5684"/>
          <a:stretch/>
        </p:blipFill>
        <p:spPr bwMode="auto">
          <a:xfrm>
            <a:off x="2673927" y="3870556"/>
            <a:ext cx="2486236" cy="2590800"/>
          </a:xfrm>
          <a:prstGeom prst="rect">
            <a:avLst/>
          </a:prstGeom>
          <a:noFill/>
          <a:ln>
            <a:noFill/>
          </a:ln>
        </p:spPr>
      </p:pic>
      <p:sp>
        <p:nvSpPr>
          <p:cNvPr id="4" name="AutoShape 2" descr="Image result for ‫آب شیرین کن خورشید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آب شیرین کن خورشید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آب شیرین کن خورشید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862" y="3696892"/>
            <a:ext cx="3990764" cy="293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انواع آب شیرین کن 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آب شیرین کن های </a:t>
            </a:r>
            <a:r>
              <a:rPr lang="fa-IR" sz="2200" dirty="0" smtClean="0">
                <a:latin typeface="Georgia" pitchFamily="18" charset="0"/>
                <a:cs typeface="B Nazanin" pitchFamily="2" charset="-78"/>
              </a:rPr>
              <a:t>خورشیدی به دو دسته کلی فعال </a:t>
            </a:r>
            <a:r>
              <a:rPr lang="fa-IR" sz="2200" dirty="0">
                <a:latin typeface="Georgia" pitchFamily="18" charset="0"/>
                <a:cs typeface="B Nazanin" pitchFamily="2" charset="-78"/>
              </a:rPr>
              <a:t>و غیر </a:t>
            </a:r>
            <a:r>
              <a:rPr lang="fa-IR" sz="2200" dirty="0" smtClean="0">
                <a:latin typeface="Georgia" pitchFamily="18" charset="0"/>
                <a:cs typeface="B Nazanin" pitchFamily="2" charset="-78"/>
              </a:rPr>
              <a:t>فعال تقسیم بندی می شوند.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Image result for ‫آب شیرین کن خورشید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آب شیرین کن خورشید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p:nvPr/>
        </p:nvPicPr>
        <p:blipFill rotWithShape="1">
          <a:blip r:embed="rId2">
            <a:extLst>
              <a:ext uri="{28A0092B-C50C-407E-A947-70E740481C1C}">
                <a14:useLocalDpi xmlns:a14="http://schemas.microsoft.com/office/drawing/2010/main" val="0"/>
              </a:ext>
            </a:extLst>
          </a:blip>
          <a:srcRect t="24850" b="26859"/>
          <a:stretch/>
        </p:blipFill>
        <p:spPr bwMode="auto">
          <a:xfrm>
            <a:off x="57150" y="1600200"/>
            <a:ext cx="5739766" cy="2451418"/>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3"/>
          <a:stretch>
            <a:fillRect/>
          </a:stretch>
        </p:blipFill>
        <p:spPr>
          <a:xfrm>
            <a:off x="44450" y="4419600"/>
            <a:ext cx="3009900" cy="2162175"/>
          </a:xfrm>
          <a:prstGeom prst="rect">
            <a:avLst/>
          </a:prstGeom>
        </p:spPr>
      </p:pic>
      <p:sp>
        <p:nvSpPr>
          <p:cNvPr id="8" name="Rectangle 7"/>
          <p:cNvSpPr/>
          <p:nvPr/>
        </p:nvSpPr>
        <p:spPr>
          <a:xfrm>
            <a:off x="155575" y="6488668"/>
            <a:ext cx="2799164" cy="369332"/>
          </a:xfrm>
          <a:prstGeom prst="rect">
            <a:avLst/>
          </a:prstGeom>
        </p:spPr>
        <p:txBody>
          <a:bodyPr wrap="none">
            <a:spAutoFit/>
          </a:bodyPr>
          <a:lstStyle/>
          <a:p>
            <a:r>
              <a:rPr lang="ar-SA" b="1" dirty="0">
                <a:solidFill>
                  <a:srgbClr val="FF0000"/>
                </a:solidFill>
                <a:cs typeface="B Nazanin" panose="00000400000000000000" pitchFamily="2" charset="-78"/>
              </a:rPr>
              <a:t>آب‌شیرین‌کن خورشیدی فتیله‌ای </a:t>
            </a:r>
            <a:endParaRPr lang="en-US" b="1" dirty="0">
              <a:solidFill>
                <a:srgbClr val="FF0000"/>
              </a:solidFill>
              <a:cs typeface="B Nazanin" panose="00000400000000000000" pitchFamily="2" charset="-78"/>
            </a:endParaRPr>
          </a:p>
        </p:txBody>
      </p:sp>
      <p:sp>
        <p:nvSpPr>
          <p:cNvPr id="15" name="Rectangle 14"/>
          <p:cNvSpPr/>
          <p:nvPr/>
        </p:nvSpPr>
        <p:spPr>
          <a:xfrm>
            <a:off x="6319436" y="6456402"/>
            <a:ext cx="2707793" cy="369332"/>
          </a:xfrm>
          <a:prstGeom prst="rect">
            <a:avLst/>
          </a:prstGeom>
        </p:spPr>
        <p:txBody>
          <a:bodyPr wrap="none">
            <a:spAutoFit/>
          </a:bodyPr>
          <a:lstStyle/>
          <a:p>
            <a:r>
              <a:rPr lang="ar-SA" b="1" dirty="0">
                <a:solidFill>
                  <a:srgbClr val="FF0000"/>
                </a:solidFill>
                <a:cs typeface="B Nazanin" panose="00000400000000000000" pitchFamily="2" charset="-78"/>
              </a:rPr>
              <a:t>آب‌شیرین‌کن خورشیدی </a:t>
            </a:r>
            <a:r>
              <a:rPr lang="fa-IR" b="1" dirty="0" smtClean="0">
                <a:solidFill>
                  <a:srgbClr val="FF0000"/>
                </a:solidFill>
                <a:cs typeface="B Nazanin" panose="00000400000000000000" pitchFamily="2" charset="-78"/>
              </a:rPr>
              <a:t>پلکانی</a:t>
            </a:r>
            <a:r>
              <a:rPr lang="ar-SA" b="1" dirty="0" smtClean="0">
                <a:solidFill>
                  <a:srgbClr val="FF0000"/>
                </a:solidFill>
                <a:cs typeface="B Nazanin" panose="00000400000000000000" pitchFamily="2" charset="-78"/>
              </a:rPr>
              <a:t> </a:t>
            </a:r>
            <a:endParaRPr lang="en-US" b="1" dirty="0">
              <a:solidFill>
                <a:srgbClr val="FF0000"/>
              </a:solidFill>
              <a:cs typeface="B Nazanin" panose="00000400000000000000"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204" y="4320946"/>
            <a:ext cx="43910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47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روش</a:t>
            </a:r>
            <a:r>
              <a:rPr lang="en-US" sz="3800" dirty="0" smtClean="0">
                <a:latin typeface="Georgia" pitchFamily="18" charset="0"/>
                <a:cs typeface="B Nazanin" pitchFamily="2" charset="-78"/>
              </a:rPr>
              <a:t> </a:t>
            </a:r>
            <a:r>
              <a:rPr lang="fa-IR" sz="3800" dirty="0" smtClean="0">
                <a:latin typeface="Georgia" pitchFamily="18" charset="0"/>
                <a:cs typeface="B Nazanin" pitchFamily="2" charset="-78"/>
              </a:rPr>
              <a:t>های </a:t>
            </a:r>
            <a:r>
              <a:rPr lang="fa-IR" sz="3800" dirty="0">
                <a:latin typeface="Georgia" pitchFamily="18" charset="0"/>
                <a:cs typeface="B Nazanin" pitchFamily="2" charset="-78"/>
              </a:rPr>
              <a:t>تولید انرژی برق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ar-SA" sz="2200" dirty="0">
                <a:cs typeface="B Nazanin" panose="00000400000000000000" pitchFamily="2" charset="-78"/>
              </a:rPr>
              <a:t>در سال 2015، ظرفیت­های </a:t>
            </a:r>
            <a:r>
              <a:rPr lang="ar-SA" sz="2200" dirty="0" smtClean="0">
                <a:cs typeface="B Nazanin" panose="00000400000000000000" pitchFamily="2" charset="-78"/>
              </a:rPr>
              <a:t>نیروگاه­های </a:t>
            </a:r>
            <a:r>
              <a:rPr lang="ar-SA" sz="2200" dirty="0">
                <a:cs typeface="B Nazanin" panose="00000400000000000000" pitchFamily="2" charset="-78"/>
              </a:rPr>
              <a:t>بخار، گازی، سیکل ترکیبی، نیروگاه­های دیزلی و برقآبی به­ترتیب برابر 15830 مگاوات (</a:t>
            </a:r>
            <a:r>
              <a:rPr lang="ar-SA" sz="2200" dirty="0" smtClean="0">
                <a:cs typeface="B Nazanin" panose="00000400000000000000" pitchFamily="2" charset="-78"/>
              </a:rPr>
              <a:t>21 </a:t>
            </a:r>
            <a:r>
              <a:rPr lang="ar-SA" sz="2200" dirty="0">
                <a:cs typeface="B Nazanin" panose="00000400000000000000" pitchFamily="2" charset="-78"/>
              </a:rPr>
              <a:t>درصد)، 26870 مگاوات (</a:t>
            </a:r>
            <a:r>
              <a:rPr lang="ar-SA" sz="2200" dirty="0" smtClean="0">
                <a:cs typeface="B Nazanin" panose="00000400000000000000" pitchFamily="2" charset="-78"/>
              </a:rPr>
              <a:t>36 </a:t>
            </a:r>
            <a:r>
              <a:rPr lang="ar-SA" sz="2200" dirty="0">
                <a:cs typeface="B Nazanin" panose="00000400000000000000" pitchFamily="2" charset="-78"/>
              </a:rPr>
              <a:t>درصد)، 18494 مگاوات (25 درصد)، 439 مگاوات (0.6 درصد) و 11278 مگاوات (</a:t>
            </a:r>
            <a:r>
              <a:rPr lang="ar-SA" sz="2200" dirty="0" smtClean="0">
                <a:cs typeface="B Nazanin" panose="00000400000000000000" pitchFamily="2" charset="-78"/>
              </a:rPr>
              <a:t>15 </a:t>
            </a:r>
            <a:r>
              <a:rPr lang="ar-SA" sz="2200" dirty="0">
                <a:cs typeface="B Nazanin" panose="00000400000000000000" pitchFamily="2" charset="-78"/>
              </a:rPr>
              <a:t>درصد) بوده­اند. </a:t>
            </a:r>
            <a:endParaRPr lang="en-US" sz="2200" dirty="0" smtClean="0">
              <a:cs typeface="B Nazanin" panose="00000400000000000000" pitchFamily="2" charset="-78"/>
            </a:endParaRPr>
          </a:p>
          <a:p>
            <a:pPr algn="just" rtl="1">
              <a:lnSpc>
                <a:spcPct val="150000"/>
              </a:lnSpc>
            </a:pPr>
            <a:r>
              <a:rPr lang="ar-SA" sz="2200" dirty="0" smtClean="0">
                <a:cs typeface="B Nazanin" panose="00000400000000000000" pitchFamily="2" charset="-78"/>
              </a:rPr>
              <a:t>ظرفیت نیروگاه­های </a:t>
            </a:r>
            <a:r>
              <a:rPr lang="ar-SA" sz="2200" dirty="0">
                <a:cs typeface="B Nazanin" panose="00000400000000000000" pitchFamily="2" charset="-78"/>
              </a:rPr>
              <a:t>هسته­ای و تجدید</a:t>
            </a:r>
            <a:r>
              <a:rPr lang="en-US" sz="2200" dirty="0">
                <a:cs typeface="B Nazanin" panose="00000400000000000000" pitchFamily="2" charset="-78"/>
              </a:rPr>
              <a:t>­</a:t>
            </a:r>
            <a:r>
              <a:rPr lang="ar-SA" sz="2200" dirty="0">
                <a:cs typeface="B Nazanin" panose="00000400000000000000" pitchFamily="2" charset="-78"/>
              </a:rPr>
              <a:t>پذیر در سال 2015 به 1193 مگاوات رسیده است که 1.6 درصد از ظرفیت کل نیروگاه­های کشور را شامل می­شود</a:t>
            </a:r>
            <a:r>
              <a:rPr lang="fa-IR" sz="2200" dirty="0">
                <a:cs typeface="B Nazanin" panose="00000400000000000000" pitchFamily="2" charset="-78"/>
              </a:rPr>
              <a:t>.</a:t>
            </a:r>
            <a:endParaRPr lang="en-US" sz="2200" dirty="0">
              <a:cs typeface="B Nazanin" panose="00000400000000000000" pitchFamily="2" charset="-78"/>
            </a:endParaRPr>
          </a:p>
          <a:p>
            <a:pPr algn="just" rtl="1">
              <a:lnSpc>
                <a:spcPct val="150000"/>
              </a:lnSpc>
            </a:pPr>
            <a:r>
              <a:rPr lang="fa-IR" sz="2200" dirty="0" smtClean="0">
                <a:latin typeface="Georgia" pitchFamily="18" charset="0"/>
                <a:cs typeface="B Nazanin" pitchFamily="2" charset="-78"/>
              </a:rPr>
              <a:t>همان</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طور که انتظار می</a:t>
            </a:r>
            <a:r>
              <a:rPr lang="en-US" sz="2200" dirty="0">
                <a:latin typeface="Georgia" pitchFamily="18" charset="0"/>
                <a:cs typeface="B Nazanin" pitchFamily="2" charset="-78"/>
              </a:rPr>
              <a:t> </a:t>
            </a:r>
            <a:r>
              <a:rPr lang="fa-IR" sz="2200" dirty="0">
                <a:latin typeface="Georgia" pitchFamily="18" charset="0"/>
                <a:cs typeface="B Nazanin" pitchFamily="2" charset="-78"/>
              </a:rPr>
              <a:t>رود، بخش انرژی </a:t>
            </a:r>
            <a:r>
              <a:rPr lang="fa-IR" sz="2200" dirty="0" smtClean="0">
                <a:latin typeface="Georgia" pitchFamily="18" charset="0"/>
                <a:cs typeface="B Nazanin" pitchFamily="2" charset="-78"/>
              </a:rPr>
              <a:t>برق در </a:t>
            </a:r>
            <a:r>
              <a:rPr lang="fa-IR" sz="2200" dirty="0">
                <a:latin typeface="Georgia" pitchFamily="18" charset="0"/>
                <a:cs typeface="B Nazanin" pitchFamily="2" charset="-78"/>
              </a:rPr>
              <a:t>ایران به شدت </a:t>
            </a:r>
            <a:r>
              <a:rPr lang="fa-IR" sz="2200" dirty="0" smtClean="0">
                <a:latin typeface="Georgia" pitchFamily="18" charset="0"/>
                <a:cs typeface="B Nazanin" pitchFamily="2" charset="-78"/>
              </a:rPr>
              <a:t>به سوخت های فسیلی وابسته است. </a:t>
            </a:r>
          </a:p>
          <a:p>
            <a:pPr algn="just" rtl="1"/>
            <a:endParaRPr lang="en-US" sz="2200" dirty="0">
              <a:latin typeface="Georgia" pitchFamily="18" charset="0"/>
              <a:cs typeface="B Nazanin" pitchFamily="2" charset="-78"/>
            </a:endParaRPr>
          </a:p>
          <a:p>
            <a:pPr algn="just" rtl="1"/>
            <a:endParaRPr lang="en-US"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84441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فاکتورهای موثر بر عملکرد آب شیرین کن های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بهره </a:t>
            </a:r>
            <a:r>
              <a:rPr lang="fa-IR" sz="2200" dirty="0" smtClean="0">
                <a:latin typeface="Georgia" pitchFamily="18" charset="0"/>
                <a:cs typeface="B Nazanin" pitchFamily="2" charset="-78"/>
              </a:rPr>
              <a:t>وری و میزان تولید آب شیرین کن خورشیدی به </a:t>
            </a:r>
            <a:r>
              <a:rPr lang="fa-IR" sz="2200" dirty="0">
                <a:latin typeface="Georgia" pitchFamily="18" charset="0"/>
                <a:cs typeface="B Nazanin" pitchFamily="2" charset="-78"/>
              </a:rPr>
              <a:t>پارامترهایی مانند شدت تابش </a:t>
            </a:r>
            <a:r>
              <a:rPr lang="fa-IR" sz="2200" dirty="0" smtClean="0">
                <a:latin typeface="Georgia" pitchFamily="18" charset="0"/>
                <a:cs typeface="B Nazanin" pitchFamily="2" charset="-78"/>
              </a:rPr>
              <a:t>خورشیدی، اختلاف </a:t>
            </a:r>
            <a:r>
              <a:rPr lang="fa-IR" sz="2200" dirty="0">
                <a:latin typeface="Georgia" pitchFamily="18" charset="0"/>
                <a:cs typeface="B Nazanin" pitchFamily="2" charset="-78"/>
              </a:rPr>
              <a:t>دما بین </a:t>
            </a:r>
            <a:r>
              <a:rPr lang="fa-IR" sz="2200" dirty="0" smtClean="0">
                <a:latin typeface="Georgia" pitchFamily="18" charset="0"/>
                <a:cs typeface="B Nazanin" pitchFamily="2" charset="-78"/>
              </a:rPr>
              <a:t>شیشه و آب، </a:t>
            </a:r>
            <a:r>
              <a:rPr lang="fa-IR" sz="2200" dirty="0">
                <a:latin typeface="Georgia" pitchFamily="18" charset="0"/>
                <a:cs typeface="B Nazanin" pitchFamily="2" charset="-78"/>
              </a:rPr>
              <a:t>عمق آب </a:t>
            </a:r>
            <a:r>
              <a:rPr lang="fa-IR" sz="2200" dirty="0" smtClean="0">
                <a:latin typeface="Georgia" pitchFamily="18" charset="0"/>
                <a:cs typeface="B Nazanin" pitchFamily="2" charset="-78"/>
              </a:rPr>
              <a:t>در حوضچه آب شور، زاویه پوشش </a:t>
            </a:r>
            <a:r>
              <a:rPr lang="fa-IR" sz="2200" dirty="0">
                <a:latin typeface="Georgia" pitchFamily="18" charset="0"/>
                <a:cs typeface="B Nazanin" pitchFamily="2" charset="-78"/>
              </a:rPr>
              <a:t>شیشه </a:t>
            </a:r>
            <a:r>
              <a:rPr lang="fa-IR" sz="2200" dirty="0" smtClean="0">
                <a:latin typeface="Georgia" pitchFamily="18" charset="0"/>
                <a:cs typeface="B Nazanin" pitchFamily="2" charset="-78"/>
              </a:rPr>
              <a:t>ای و </a:t>
            </a:r>
            <a:r>
              <a:rPr lang="fa-IR" sz="2200" dirty="0">
                <a:latin typeface="Georgia" pitchFamily="18" charset="0"/>
                <a:cs typeface="B Nazanin" pitchFamily="2" charset="-78"/>
              </a:rPr>
              <a:t>ضخامت </a:t>
            </a:r>
            <a:r>
              <a:rPr lang="fa-IR" sz="2200" dirty="0" smtClean="0">
                <a:latin typeface="Georgia" pitchFamily="18" charset="0"/>
                <a:cs typeface="B Nazanin" pitchFamily="2" charset="-78"/>
              </a:rPr>
              <a:t>آن، پوشش </a:t>
            </a:r>
            <a:r>
              <a:rPr lang="fa-IR" sz="2200" dirty="0">
                <a:latin typeface="Georgia" pitchFamily="18" charset="0"/>
                <a:cs typeface="B Nazanin" pitchFamily="2" charset="-78"/>
              </a:rPr>
              <a:t>سطح </a:t>
            </a:r>
            <a:r>
              <a:rPr lang="fa-IR" sz="2200" dirty="0" smtClean="0">
                <a:latin typeface="Georgia" pitchFamily="18" charset="0"/>
                <a:cs typeface="B Nazanin" pitchFamily="2" charset="-78"/>
              </a:rPr>
              <a:t>جاذب و سرعت باد </a:t>
            </a:r>
            <a:r>
              <a:rPr lang="fa-IR" sz="2200" dirty="0">
                <a:latin typeface="Georgia" pitchFamily="18" charset="0"/>
                <a:cs typeface="B Nazanin" pitchFamily="2" charset="-78"/>
              </a:rPr>
              <a:t>بستگی </a:t>
            </a:r>
            <a:r>
              <a:rPr lang="fa-IR" sz="2200" dirty="0" smtClean="0">
                <a:latin typeface="Georgia" pitchFamily="18" charset="0"/>
                <a:cs typeface="B Nazanin" pitchFamily="2" charset="-78"/>
              </a:rPr>
              <a:t>دارد. </a:t>
            </a:r>
          </a:p>
          <a:p>
            <a:pPr algn="just" rtl="1"/>
            <a:r>
              <a:rPr lang="fa-IR" sz="2200" dirty="0">
                <a:latin typeface="Georgia" pitchFamily="18" charset="0"/>
                <a:cs typeface="B Nazanin" pitchFamily="2" charset="-78"/>
              </a:rPr>
              <a:t>پارامترهایی مانند شدت تابش خورشیدی و سرعت </a:t>
            </a:r>
            <a:r>
              <a:rPr lang="fa-IR" sz="2200" dirty="0" smtClean="0">
                <a:latin typeface="Georgia" pitchFamily="18" charset="0"/>
                <a:cs typeface="B Nazanin" pitchFamily="2" charset="-78"/>
              </a:rPr>
              <a:t>باد کنترل </a:t>
            </a:r>
            <a:r>
              <a:rPr lang="fa-IR" sz="2200" dirty="0">
                <a:latin typeface="Georgia" pitchFamily="18" charset="0"/>
                <a:cs typeface="B Nazanin" pitchFamily="2" charset="-78"/>
              </a:rPr>
              <a:t>نشده اند زیرا پارامترهای اندازه گیری </a:t>
            </a:r>
            <a:r>
              <a:rPr lang="fa-IR" sz="2200" dirty="0" smtClean="0">
                <a:latin typeface="Georgia" pitchFamily="18" charset="0"/>
                <a:cs typeface="B Nazanin" pitchFamily="2" charset="-78"/>
              </a:rPr>
              <a:t>هستند درحالی که بقیه پارامترها را می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توان به صورت موثری کنترل نمود.</a:t>
            </a:r>
            <a:endParaRPr lang="en-US" sz="2200" dirty="0" smtClean="0">
              <a:latin typeface="Georgia" pitchFamily="18" charset="0"/>
              <a:cs typeface="B Nazanin" pitchFamily="2" charset="-78"/>
            </a:endParaRPr>
          </a:p>
          <a:p>
            <a:pPr algn="just" rtl="1"/>
            <a:r>
              <a:rPr lang="fa-IR" sz="2200" u="sng" dirty="0">
                <a:latin typeface="Georgia" pitchFamily="18" charset="0"/>
                <a:cs typeface="B Nazanin" pitchFamily="2" charset="-78"/>
              </a:rPr>
              <a:t>پوشش سطح </a:t>
            </a:r>
            <a:r>
              <a:rPr lang="fa-IR" sz="2200" u="sng" dirty="0" smtClean="0">
                <a:latin typeface="Georgia" pitchFamily="18" charset="0"/>
                <a:cs typeface="B Nazanin" pitchFamily="2" charset="-78"/>
              </a:rPr>
              <a:t>جاذب</a:t>
            </a:r>
            <a:r>
              <a:rPr lang="fa-IR" sz="2200" dirty="0" smtClean="0">
                <a:latin typeface="Georgia" pitchFamily="18" charset="0"/>
                <a:cs typeface="B Nazanin" pitchFamily="2" charset="-78"/>
              </a:rPr>
              <a:t>، معمولا سطح جاذب با </a:t>
            </a:r>
            <a:r>
              <a:rPr lang="fa-IR" sz="2200" dirty="0">
                <a:latin typeface="Georgia" pitchFamily="18" charset="0"/>
                <a:cs typeface="B Nazanin" pitchFamily="2" charset="-78"/>
              </a:rPr>
              <a:t>رنگهای </a:t>
            </a:r>
            <a:r>
              <a:rPr lang="fa-IR" sz="2200" dirty="0" smtClean="0">
                <a:latin typeface="Georgia" pitchFamily="18" charset="0"/>
                <a:cs typeface="B Nazanin" pitchFamily="2" charset="-78"/>
              </a:rPr>
              <a:t>مشکی یا </a:t>
            </a:r>
            <a:r>
              <a:rPr lang="fa-IR" sz="2200" dirty="0">
                <a:latin typeface="Georgia" pitchFamily="18" charset="0"/>
                <a:cs typeface="B Nazanin" pitchFamily="2" charset="-78"/>
              </a:rPr>
              <a:t>مات </a:t>
            </a:r>
            <a:r>
              <a:rPr lang="fa-IR" sz="2200" dirty="0" smtClean="0">
                <a:latin typeface="Georgia" pitchFamily="18" charset="0"/>
                <a:cs typeface="B Nazanin" pitchFamily="2" charset="-78"/>
              </a:rPr>
              <a:t>پوشانده می شوند تا جذب </a:t>
            </a:r>
            <a:r>
              <a:rPr lang="fa-IR" sz="2200" dirty="0">
                <a:latin typeface="Georgia" pitchFamily="18" charset="0"/>
                <a:cs typeface="B Nazanin" pitchFamily="2" charset="-78"/>
              </a:rPr>
              <a:t>تابش </a:t>
            </a:r>
            <a:r>
              <a:rPr lang="fa-IR" sz="2200" dirty="0" smtClean="0">
                <a:latin typeface="Georgia" pitchFamily="18" charset="0"/>
                <a:cs typeface="B Nazanin" pitchFamily="2" charset="-78"/>
              </a:rPr>
              <a:t>خورشید را افزایش دهند. در آب شیرین کن های خورشیدی انتخاب یک پوشش مناسب با قدرت </a:t>
            </a:r>
            <a:r>
              <a:rPr lang="fa-IR" sz="2200" dirty="0">
                <a:latin typeface="Georgia" pitchFamily="18" charset="0"/>
                <a:cs typeface="B Nazanin" pitchFamily="2" charset="-78"/>
              </a:rPr>
              <a:t>جذب </a:t>
            </a:r>
            <a:r>
              <a:rPr lang="fa-IR" sz="2200" dirty="0" smtClean="0">
                <a:latin typeface="Georgia" pitchFamily="18" charset="0"/>
                <a:cs typeface="B Nazanin" pitchFamily="2" charset="-78"/>
              </a:rPr>
              <a:t>بالا و </a:t>
            </a:r>
            <a:r>
              <a:rPr lang="fa-IR" sz="2200" dirty="0">
                <a:latin typeface="Georgia" pitchFamily="18" charset="0"/>
                <a:cs typeface="B Nazanin" pitchFamily="2" charset="-78"/>
              </a:rPr>
              <a:t>انتشار کمتر باعث افزایش بهره وری می شود. </a:t>
            </a:r>
            <a:r>
              <a:rPr lang="fa-IR" sz="2200" dirty="0" smtClean="0">
                <a:latin typeface="Georgia" pitchFamily="18" charset="0"/>
                <a:cs typeface="B Nazanin" pitchFamily="2" charset="-78"/>
              </a:rPr>
              <a:t>بعلاوه، </a:t>
            </a:r>
            <a:r>
              <a:rPr lang="fa-IR" sz="2200" dirty="0">
                <a:latin typeface="Georgia" pitchFamily="18" charset="0"/>
                <a:cs typeface="B Nazanin" pitchFamily="2" charset="-78"/>
              </a:rPr>
              <a:t>چنین </a:t>
            </a:r>
            <a:r>
              <a:rPr lang="fa-IR" sz="2200" dirty="0" smtClean="0">
                <a:latin typeface="Georgia" pitchFamily="18" charset="0"/>
                <a:cs typeface="B Nazanin" pitchFamily="2" charset="-78"/>
              </a:rPr>
              <a:t>روکشی از </a:t>
            </a:r>
            <a:r>
              <a:rPr lang="fa-IR" sz="2200" dirty="0">
                <a:latin typeface="Georgia" pitchFamily="18" charset="0"/>
                <a:cs typeface="B Nazanin" pitchFamily="2" charset="-78"/>
              </a:rPr>
              <a:t>خوردگی مواد حوضچه به دلیل شوری آب </a:t>
            </a:r>
            <a:r>
              <a:rPr lang="fa-IR" sz="2200" dirty="0" smtClean="0">
                <a:latin typeface="Georgia" pitchFamily="18" charset="0"/>
                <a:cs typeface="B Nazanin" pitchFamily="2" charset="-78"/>
              </a:rPr>
              <a:t>جلوگیری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کند.</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استفاده از پوشش کروم </a:t>
            </a:r>
            <a:r>
              <a:rPr lang="fa-IR" sz="2200" dirty="0">
                <a:latin typeface="Georgia" pitchFamily="18" charset="0"/>
                <a:cs typeface="B Nazanin" pitchFamily="2" charset="-78"/>
              </a:rPr>
              <a:t>سیاه </a:t>
            </a:r>
            <a:r>
              <a:rPr lang="fa-IR" sz="2200" dirty="0" smtClean="0">
                <a:latin typeface="Georgia" pitchFamily="18" charset="0"/>
                <a:cs typeface="B Nazanin" pitchFamily="2" charset="-78"/>
              </a:rPr>
              <a:t>به عنوان جاذب در </a:t>
            </a:r>
            <a:r>
              <a:rPr lang="fa-IR" sz="2200" dirty="0">
                <a:latin typeface="Georgia" pitchFamily="18" charset="0"/>
                <a:cs typeface="B Nazanin" pitchFamily="2" charset="-78"/>
              </a:rPr>
              <a:t>مقایسه با </a:t>
            </a:r>
            <a:r>
              <a:rPr lang="fa-IR" sz="2200" dirty="0" smtClean="0">
                <a:latin typeface="Georgia" pitchFamily="18" charset="0"/>
                <a:cs typeface="B Nazanin" pitchFamily="2" charset="-78"/>
              </a:rPr>
              <a:t>سایر پوشش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از </a:t>
            </a:r>
            <a:r>
              <a:rPr lang="fa-IR" sz="2200" dirty="0">
                <a:latin typeface="Georgia" pitchFamily="18" charset="0"/>
                <a:cs typeface="B Nazanin" pitchFamily="2" charset="-78"/>
              </a:rPr>
              <a:t>کارایی </a:t>
            </a:r>
            <a:r>
              <a:rPr lang="fa-IR" sz="2200" dirty="0" smtClean="0">
                <a:latin typeface="Georgia" pitchFamily="18" charset="0"/>
                <a:cs typeface="B Nazanin" pitchFamily="2" charset="-78"/>
              </a:rPr>
              <a:t>بالاتری در آب شیرین کن های خورشیدی برخوردار است</a:t>
            </a:r>
            <a:r>
              <a:rPr lang="en-US" sz="2200" dirty="0" smtClean="0">
                <a:latin typeface="Georgia" pitchFamily="18" charset="0"/>
                <a:cs typeface="B Nazanin" pitchFamily="2" charset="-78"/>
              </a:rPr>
              <a:t>.</a:t>
            </a:r>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813427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فاکتورهای موثر بر عملکرد آب شیرین کن های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153400" cy="5791200"/>
          </a:xfrm>
        </p:spPr>
        <p:txBody>
          <a:bodyPr>
            <a:normAutofit/>
          </a:bodyPr>
          <a:lstStyle/>
          <a:p>
            <a:pPr algn="just" rtl="1"/>
            <a:r>
              <a:rPr lang="fa-IR" sz="2200" u="sng" dirty="0" smtClean="0">
                <a:latin typeface="Georgia" pitchFamily="18" charset="0"/>
                <a:cs typeface="B Nazanin" pitchFamily="2" charset="-78"/>
              </a:rPr>
              <a:t>ارتفاع آب حوضچه</a:t>
            </a:r>
            <a:r>
              <a:rPr lang="fa-IR" sz="2200" dirty="0" smtClean="0">
                <a:latin typeface="Georgia" pitchFamily="18" charset="0"/>
                <a:cs typeface="B Nazanin" pitchFamily="2" charset="-78"/>
              </a:rPr>
              <a:t>، اکثر مقالات گذشته نشان می دهند که راندمان آب شیرین کن های خورشیدی با افزایش عمق آب در حوضچه آب شور کاهش می یابد</a:t>
            </a:r>
            <a:r>
              <a:rPr lang="en-US" sz="2200" dirty="0" smtClean="0">
                <a:latin typeface="Georgia" pitchFamily="18" charset="0"/>
                <a:cs typeface="B Nazanin" pitchFamily="2" charset="-78"/>
              </a:rPr>
              <a:t>.</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حفظ حداقل عمق </a:t>
            </a:r>
            <a:r>
              <a:rPr lang="fa-IR" sz="2200" dirty="0">
                <a:latin typeface="Georgia" pitchFamily="18" charset="0"/>
                <a:cs typeface="B Nazanin" pitchFamily="2" charset="-78"/>
              </a:rPr>
              <a:t>آب حوضچه</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ممکن است لکه های خشک ایجاد شود. </a:t>
            </a:r>
            <a:r>
              <a:rPr lang="fa-IR" sz="2200" dirty="0" smtClean="0">
                <a:latin typeface="Georgia" pitchFamily="18" charset="0"/>
                <a:cs typeface="B Nazanin" pitchFamily="2" charset="-78"/>
              </a:rPr>
              <a:t>بنابراين، حفظ حداقل عمق در آب شیرین کن خورشیدی بسیار دشوار است. استفاده از آب شیرین کن پله ای راهی برای غلبه بر این مشکل است.</a:t>
            </a:r>
          </a:p>
          <a:p>
            <a:pPr algn="just" rtl="1"/>
            <a:r>
              <a:rPr lang="fa-IR" sz="2200" u="sng" dirty="0" smtClean="0">
                <a:latin typeface="Georgia" pitchFamily="18" charset="0"/>
                <a:cs typeface="B Nazanin" pitchFamily="2" charset="-78"/>
              </a:rPr>
              <a:t>سرعت باد</a:t>
            </a:r>
            <a:r>
              <a:rPr lang="fa-IR" sz="2200" dirty="0" smtClean="0">
                <a:latin typeface="Georgia" pitchFamily="18" charset="0"/>
                <a:cs typeface="B Nazanin" pitchFamily="2" charset="-78"/>
              </a:rPr>
              <a:t>، افزایش سرعت باد نرخ انتقال حرارت جابجایی بین شیشه و محیط را افزایش داده و باعث افزایش چگالش و نهایتا افزایش راندمان </a:t>
            </a:r>
            <a:r>
              <a:rPr lang="fa-IR" sz="2200" dirty="0">
                <a:latin typeface="Georgia" pitchFamily="18" charset="0"/>
                <a:cs typeface="B Nazanin" pitchFamily="2" charset="-78"/>
              </a:rPr>
              <a:t>آب شیرین کن های خورشیدی </a:t>
            </a:r>
            <a:r>
              <a:rPr lang="fa-IR" sz="2200" dirty="0" smtClean="0">
                <a:latin typeface="Georgia" pitchFamily="18" charset="0"/>
                <a:cs typeface="B Nazanin" pitchFamily="2" charset="-78"/>
              </a:rPr>
              <a:t>می شود</a:t>
            </a:r>
            <a:r>
              <a:rPr lang="en-US" sz="2200" dirty="0" smtClean="0">
                <a:latin typeface="Georgia" pitchFamily="18" charset="0"/>
                <a:cs typeface="B Nazanin" pitchFamily="2" charset="-78"/>
              </a:rPr>
              <a:t>.</a:t>
            </a:r>
            <a:endParaRPr lang="fa-IR" sz="2200" dirty="0" smtClean="0">
              <a:latin typeface="Georgia" pitchFamily="18" charset="0"/>
              <a:cs typeface="B Nazanin" pitchFamily="2" charset="-78"/>
            </a:endParaRPr>
          </a:p>
          <a:p>
            <a:pPr algn="just" rtl="1"/>
            <a:r>
              <a:rPr lang="fa-IR" sz="2200" u="sng" dirty="0" smtClean="0">
                <a:latin typeface="Georgia" pitchFamily="18" charset="0"/>
                <a:cs typeface="B Nazanin" pitchFamily="2" charset="-78"/>
              </a:rPr>
              <a:t>شیب پوشش شیشه ای</a:t>
            </a:r>
            <a:r>
              <a:rPr lang="fa-IR" sz="2200" dirty="0" smtClean="0">
                <a:latin typeface="Georgia" pitchFamily="18" charset="0"/>
                <a:cs typeface="B Nazanin" pitchFamily="2" charset="-78"/>
              </a:rPr>
              <a:t>، در بسیاری از تحقیقات انجام شده در زمینه آب شیرین کن های خورشیدی</a:t>
            </a:r>
            <a:r>
              <a:rPr lang="fa-IR" sz="2200" dirty="0">
                <a:latin typeface="Georgia" pitchFamily="18" charset="0"/>
                <a:cs typeface="B Nazanin" pitchFamily="2" charset="-78"/>
              </a:rPr>
              <a:t>، زاویه ای معادل زاویه عرض جغرافیایی10</a:t>
            </a:r>
            <a:r>
              <a:rPr lang="fa-IR" sz="2200" dirty="0" smtClean="0">
                <a:latin typeface="Georgia" pitchFamily="18" charset="0"/>
                <a:cs typeface="B Nazanin" pitchFamily="2" charset="-78"/>
              </a:rPr>
              <a:t>±</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درجه </a:t>
            </a:r>
            <a:r>
              <a:rPr lang="fa-IR" sz="2200" dirty="0">
                <a:latin typeface="Georgia" pitchFamily="18" charset="0"/>
                <a:cs typeface="B Nazanin" pitchFamily="2" charset="-78"/>
              </a:rPr>
              <a:t>استفاده شده است. برای مکان </a:t>
            </a:r>
            <a:r>
              <a:rPr lang="fa-IR" sz="2200" dirty="0" smtClean="0">
                <a:latin typeface="Georgia" pitchFamily="18" charset="0"/>
                <a:cs typeface="B Nazanin" pitchFamily="2" charset="-78"/>
              </a:rPr>
              <a:t>ها با عرض </a:t>
            </a:r>
            <a:r>
              <a:rPr lang="fa-IR" sz="2200" dirty="0">
                <a:latin typeface="Georgia" pitchFamily="18" charset="0"/>
                <a:cs typeface="B Nazanin" pitchFamily="2" charset="-78"/>
              </a:rPr>
              <a:t>جغرافیایی </a:t>
            </a:r>
            <a:r>
              <a:rPr lang="fa-IR" sz="2200" dirty="0" smtClean="0">
                <a:latin typeface="Georgia" pitchFamily="18" charset="0"/>
                <a:cs typeface="B Nazanin" pitchFamily="2" charset="-78"/>
              </a:rPr>
              <a:t>بالا، در صورت استفاده از آب شیرین کن خورشیدی </a:t>
            </a:r>
            <a:r>
              <a:rPr lang="fa-IR" sz="2200" dirty="0">
                <a:latin typeface="Georgia" pitchFamily="18" charset="0"/>
                <a:cs typeface="B Nazanin" pitchFamily="2" charset="-78"/>
              </a:rPr>
              <a:t>شیب دار </a:t>
            </a:r>
            <a:r>
              <a:rPr lang="fa-IR" sz="2200" dirty="0" smtClean="0">
                <a:latin typeface="Georgia" pitchFamily="18" charset="0"/>
                <a:cs typeface="B Nazanin" pitchFamily="2" charset="-78"/>
              </a:rPr>
              <a:t>دو طرفه، فقط </a:t>
            </a:r>
            <a:r>
              <a:rPr lang="fa-IR" sz="2200" dirty="0">
                <a:latin typeface="Georgia" pitchFamily="18" charset="0"/>
                <a:cs typeface="B Nazanin" pitchFamily="2" charset="-78"/>
              </a:rPr>
              <a:t>یک طرف از پوشش </a:t>
            </a:r>
            <a:r>
              <a:rPr lang="fa-IR" sz="2200" dirty="0" smtClean="0">
                <a:latin typeface="Georgia" pitchFamily="18" charset="0"/>
                <a:cs typeface="B Nazanin" pitchFamily="2" charset="-78"/>
              </a:rPr>
              <a:t>شیشه ای تابش </a:t>
            </a:r>
            <a:r>
              <a:rPr lang="fa-IR" sz="2200" dirty="0">
                <a:latin typeface="Georgia" pitchFamily="18" charset="0"/>
                <a:cs typeface="B Nazanin" pitchFamily="2" charset="-78"/>
              </a:rPr>
              <a:t>خورشید را دریافت می کند و </a:t>
            </a:r>
            <a:r>
              <a:rPr lang="fa-IR" sz="2200" dirty="0" smtClean="0">
                <a:latin typeface="Georgia" pitchFamily="18" charset="0"/>
                <a:cs typeface="B Nazanin" pitchFamily="2" charset="-78"/>
              </a:rPr>
              <a:t>طرف دیگر </a:t>
            </a:r>
            <a:r>
              <a:rPr lang="fa-IR" sz="2200" dirty="0">
                <a:latin typeface="Georgia" pitchFamily="18" charset="0"/>
                <a:cs typeface="B Nazanin" pitchFamily="2" charset="-78"/>
              </a:rPr>
              <a:t>سایه خواهد </a:t>
            </a:r>
            <a:r>
              <a:rPr lang="fa-IR" sz="2200" dirty="0" smtClean="0">
                <a:latin typeface="Georgia" pitchFamily="18" charset="0"/>
                <a:cs typeface="B Nazanin" pitchFamily="2" charset="-78"/>
              </a:rPr>
              <a:t>بود. بنابراین در این مناطق، استفاده از آب شیرین کن خورشیدی شیبدار دوطرفه توصیه نمی شود.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577013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فاکتورهای موثر بر عملکرد آب شیرین کن های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153400" cy="5791200"/>
          </a:xfrm>
        </p:spPr>
        <p:txBody>
          <a:bodyPr>
            <a:normAutofit/>
          </a:bodyPr>
          <a:lstStyle/>
          <a:p>
            <a:pPr algn="just" rtl="1"/>
            <a:r>
              <a:rPr lang="fa-IR" sz="2200" u="sng" dirty="0" smtClean="0">
                <a:latin typeface="Georgia" pitchFamily="18" charset="0"/>
                <a:cs typeface="B Nazanin" pitchFamily="2" charset="-78"/>
              </a:rPr>
              <a:t>پوشش </a:t>
            </a:r>
            <a:r>
              <a:rPr lang="fa-IR" sz="2200" u="sng" dirty="0">
                <a:latin typeface="Georgia" pitchFamily="18" charset="0"/>
                <a:cs typeface="B Nazanin" pitchFamily="2" charset="-78"/>
              </a:rPr>
              <a:t>شیشه ای</a:t>
            </a:r>
            <a:r>
              <a:rPr lang="fa-IR" sz="2200" dirty="0">
                <a:latin typeface="Georgia" pitchFamily="18" charset="0"/>
                <a:cs typeface="B Nazanin" pitchFamily="2" charset="-78"/>
              </a:rPr>
              <a:t>، پوشش شیشه ای وظیفه عبور تشعشع خورشید را بر عهده دارد و اجازه بازگشت امواج را نمی دهد. از آنجا که شیشه با محیط بیرون در تماس است. دمای کمتری نسبت به آب داخل آب شیرین کن دارد و به عنوان یک سطح میعان کننده خدمت می کند. در اکثر کارهای قبلی از ضخامت های 3 و 4 میلیمتری برای شیشه در آب شیرین کن خورشیدی استفاده شده </a:t>
            </a:r>
            <a:r>
              <a:rPr lang="fa-IR" sz="2200" dirty="0" smtClean="0">
                <a:latin typeface="Georgia" pitchFamily="18" charset="0"/>
                <a:cs typeface="B Nazanin" pitchFamily="2" charset="-78"/>
              </a:rPr>
              <a:t>است. شیشه </a:t>
            </a:r>
            <a:r>
              <a:rPr lang="fa-IR" sz="2200" dirty="0">
                <a:latin typeface="Georgia" pitchFamily="18" charset="0"/>
                <a:cs typeface="B Nazanin" pitchFamily="2" charset="-78"/>
              </a:rPr>
              <a:t>مناسب باید دارای ضریب جذب و بازتاب کم و گذردهی بالا باشد تا بیشتر انرژی رسیده از آن عبور کرده و به صفحه جاذب دستگاه انتقال یابد. وجود برخی ناخالصی‌ها در شیشه‌های معمولی سبب کاهش ضریب عبور و افزایش ضریب جذب‌ شده و درنتیجه سبب کاهش میزان انرژی منتقل‌شده خواهد گشت. </a:t>
            </a:r>
            <a:r>
              <a:rPr lang="fa-IR" sz="2200" dirty="0" smtClean="0">
                <a:latin typeface="Georgia" pitchFamily="18" charset="0"/>
                <a:cs typeface="B Nazanin" pitchFamily="2" charset="-78"/>
              </a:rPr>
              <a:t>شیشه‌ استفاده شده در آب شیرین کن  باید دارای </a:t>
            </a:r>
            <a:r>
              <a:rPr lang="fa-IR" sz="2200" dirty="0">
                <a:latin typeface="Georgia" pitchFamily="18" charset="0"/>
                <a:cs typeface="B Nazanin" pitchFamily="2" charset="-78"/>
              </a:rPr>
              <a:t>ضریب هدایت حرارتی </a:t>
            </a:r>
            <a:r>
              <a:rPr lang="fa-IR" sz="2200" dirty="0" smtClean="0">
                <a:latin typeface="Georgia" pitchFamily="18" charset="0"/>
                <a:cs typeface="B Nazanin" pitchFamily="2" charset="-78"/>
              </a:rPr>
              <a:t>بالا و </a:t>
            </a:r>
            <a:r>
              <a:rPr lang="fa-IR" sz="2200" dirty="0">
                <a:latin typeface="Georgia" pitchFamily="18" charset="0"/>
                <a:cs typeface="B Nazanin" pitchFamily="2" charset="-78"/>
              </a:rPr>
              <a:t>ظرفیت </a:t>
            </a:r>
            <a:r>
              <a:rPr lang="fa-IR" sz="2200" dirty="0" smtClean="0">
                <a:latin typeface="Georgia" pitchFamily="18" charset="0"/>
                <a:cs typeface="B Nazanin" pitchFamily="2" charset="-78"/>
              </a:rPr>
              <a:t>گرمایی پایین باشد. </a:t>
            </a: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91440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فاکتورهای موثر بر عملکرد آب شیرین کن های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153400" cy="5791200"/>
          </a:xfrm>
        </p:spPr>
        <p:txBody>
          <a:bodyPr>
            <a:normAutofit/>
          </a:bodyPr>
          <a:lstStyle/>
          <a:p>
            <a:pPr algn="just" rtl="1"/>
            <a:r>
              <a:rPr lang="fa-IR" sz="2200" u="sng" dirty="0" smtClean="0">
                <a:latin typeface="Georgia" pitchFamily="18" charset="0"/>
                <a:cs typeface="B Nazanin" pitchFamily="2" charset="-78"/>
              </a:rPr>
              <a:t>سطح آزاد آب</a:t>
            </a:r>
            <a:r>
              <a:rPr lang="fa-IR" sz="2200" dirty="0" smtClean="0">
                <a:latin typeface="Georgia" pitchFamily="18" charset="0"/>
                <a:cs typeface="B Nazanin" pitchFamily="2" charset="-78"/>
              </a:rPr>
              <a:t>، از آنجا که میزان تبخیر آب در آب شیرین کن خورشیدی ارتباط مستقیم با سطح آزاد آب دارد، بازده این وسیله با افزایش سطح آزاد آب شور در حوضچه افزایش می یابد. با استفاده از موادی مثل پارچه، کنف و اسفنج درون آب شیرین کن خورشیدی می توان این سطح را افزایش داد.</a:t>
            </a:r>
          </a:p>
          <a:p>
            <a:pPr algn="just" rtl="1"/>
            <a:r>
              <a:rPr lang="fa-IR" sz="2200" u="sng" dirty="0" smtClean="0">
                <a:latin typeface="Georgia" pitchFamily="18" charset="0"/>
                <a:cs typeface="B Nazanin" pitchFamily="2" charset="-78"/>
              </a:rPr>
              <a:t>اختلاف دمای سطح پوشش شیشه ای و سطح آب</a:t>
            </a:r>
            <a:r>
              <a:rPr lang="fa-IR" sz="2200" dirty="0" smtClean="0">
                <a:latin typeface="Georgia" pitchFamily="18" charset="0"/>
                <a:cs typeface="B Nazanin" pitchFamily="2" charset="-78"/>
              </a:rPr>
              <a:t>، راندمان </a:t>
            </a:r>
            <a:r>
              <a:rPr lang="fa-IR" sz="2200" dirty="0">
                <a:latin typeface="Georgia" pitchFamily="18" charset="0"/>
                <a:cs typeface="B Nazanin" pitchFamily="2" charset="-78"/>
              </a:rPr>
              <a:t>آب شیرین کن خورشیدی ارتباط مستقیم با </a:t>
            </a:r>
            <a:r>
              <a:rPr lang="fa-IR" sz="2200" dirty="0" smtClean="0">
                <a:latin typeface="Georgia" pitchFamily="18" charset="0"/>
                <a:cs typeface="B Nazanin" pitchFamily="2" charset="-78"/>
              </a:rPr>
              <a:t>این اختلاف دما دارد. افزایش این اختلاف دما باعث افزایش جابجایی دونفوذه طبیعی و انتقال حرارت و جرم موثرتر بین سطوح شیشه و آب می شود. برای افزایش این اختلاف دما، می توان از تکنیک هایی برای کاهش دمای </a:t>
            </a:r>
            <a:r>
              <a:rPr lang="fa-IR" sz="2200" dirty="0">
                <a:latin typeface="Georgia" pitchFamily="18" charset="0"/>
                <a:cs typeface="B Nazanin" pitchFamily="2" charset="-78"/>
              </a:rPr>
              <a:t>سطح پوشش شیشه ای </a:t>
            </a:r>
            <a:r>
              <a:rPr lang="fa-IR" sz="2200" dirty="0" smtClean="0">
                <a:latin typeface="Georgia" pitchFamily="18" charset="0"/>
                <a:cs typeface="B Nazanin" pitchFamily="2" charset="-78"/>
              </a:rPr>
              <a:t>یا افزایش دمای </a:t>
            </a:r>
            <a:r>
              <a:rPr lang="fa-IR" sz="2200" dirty="0">
                <a:latin typeface="Georgia" pitchFamily="18" charset="0"/>
                <a:cs typeface="B Nazanin" pitchFamily="2" charset="-78"/>
              </a:rPr>
              <a:t>سطح </a:t>
            </a:r>
            <a:r>
              <a:rPr lang="fa-IR" sz="2200" dirty="0" smtClean="0">
                <a:latin typeface="Georgia" pitchFamily="18" charset="0"/>
                <a:cs typeface="B Nazanin" pitchFamily="2" charset="-78"/>
              </a:rPr>
              <a:t>آب استفاده نمود.</a:t>
            </a:r>
          </a:p>
          <a:p>
            <a:pPr algn="just" rtl="1"/>
            <a:r>
              <a:rPr lang="fa-IR" sz="2200" u="sng" dirty="0" smtClean="0">
                <a:latin typeface="Georgia" pitchFamily="18" charset="0"/>
                <a:cs typeface="B Nazanin" pitchFamily="2" charset="-78"/>
              </a:rPr>
              <a:t>فاصله </a:t>
            </a:r>
            <a:r>
              <a:rPr lang="fa-IR" sz="2200" u="sng" dirty="0">
                <a:latin typeface="Georgia" pitchFamily="18" charset="0"/>
                <a:cs typeface="B Nazanin" pitchFamily="2" charset="-78"/>
              </a:rPr>
              <a:t>بین شیشه و صفحه </a:t>
            </a:r>
            <a:r>
              <a:rPr lang="fa-IR" sz="2200" u="sng" dirty="0" smtClean="0">
                <a:latin typeface="Georgia" pitchFamily="18" charset="0"/>
                <a:cs typeface="B Nazanin" pitchFamily="2" charset="-78"/>
              </a:rPr>
              <a:t> جذب کننده انرژی</a:t>
            </a:r>
            <a:r>
              <a:rPr lang="fa-IR" sz="2200" dirty="0">
                <a:latin typeface="Georgia" pitchFamily="18" charset="0"/>
                <a:cs typeface="B Nazanin" pitchFamily="2" charset="-78"/>
              </a:rPr>
              <a:t>، فاصله بین شیشه و صفحه </a:t>
            </a:r>
            <a:r>
              <a:rPr lang="fa-IR" sz="2200" dirty="0" smtClean="0">
                <a:latin typeface="Georgia" pitchFamily="18" charset="0"/>
                <a:cs typeface="B Nazanin" pitchFamily="2" charset="-78"/>
              </a:rPr>
              <a:t>جاذب </a:t>
            </a:r>
            <a:r>
              <a:rPr lang="fa-IR" sz="2200" dirty="0">
                <a:latin typeface="Georgia" pitchFamily="18" charset="0"/>
                <a:cs typeface="B Nazanin" pitchFamily="2" charset="-78"/>
              </a:rPr>
              <a:t>درواقع بیانگر حجم دستگاه بوده و افزایش آن سبب </a:t>
            </a:r>
            <a:r>
              <a:rPr lang="fa-IR" sz="2200" dirty="0" smtClean="0">
                <a:latin typeface="Georgia" pitchFamily="18" charset="0"/>
                <a:cs typeface="B Nazanin" pitchFamily="2" charset="-78"/>
              </a:rPr>
              <a:t>بیشتر شدن فاصله بین سطح چگالش و سطح تبخیر می شود. </a:t>
            </a:r>
            <a:r>
              <a:rPr lang="fa-IR" sz="2200" dirty="0">
                <a:latin typeface="Georgia" pitchFamily="18" charset="0"/>
                <a:cs typeface="B Nazanin" pitchFamily="2" charset="-78"/>
              </a:rPr>
              <a:t>از طرفی </a:t>
            </a:r>
            <a:r>
              <a:rPr lang="fa-IR" sz="2200" dirty="0" smtClean="0">
                <a:latin typeface="Georgia" pitchFamily="18" charset="0"/>
                <a:cs typeface="B Nazanin" pitchFamily="2" charset="-78"/>
              </a:rPr>
              <a:t>با </a:t>
            </a:r>
            <a:r>
              <a:rPr lang="fa-IR" sz="2200" dirty="0">
                <a:latin typeface="Georgia" pitchFamily="18" charset="0"/>
                <a:cs typeface="B Nazanin" pitchFamily="2" charset="-78"/>
              </a:rPr>
              <a:t>افزایش فاصله بین شیشه و صفحه جمع کننده دمای شیشه کمتر شده و بنابراین میزان چگالش بخار افزایش خواهد یافت. </a:t>
            </a:r>
            <a:r>
              <a:rPr lang="fa-IR" sz="2200" dirty="0" smtClean="0">
                <a:latin typeface="Georgia" pitchFamily="18" charset="0"/>
                <a:cs typeface="B Nazanin" pitchFamily="2" charset="-78"/>
              </a:rPr>
              <a:t>به‌همين </a:t>
            </a:r>
            <a:r>
              <a:rPr lang="fa-IR" sz="2200" dirty="0">
                <a:latin typeface="Georgia" pitchFamily="18" charset="0"/>
                <a:cs typeface="B Nazanin" pitchFamily="2" charset="-78"/>
              </a:rPr>
              <a:t>دليل افزایش فاصله بین شیشه و سطح جمع کننده از طرفی تأثیر مستقیم و از طرفی دیگر تأثیر معکوس بر میزان آب شیرین تولیدشده خواهد </a:t>
            </a:r>
            <a:r>
              <a:rPr lang="fa-IR" sz="2200" dirty="0" smtClean="0">
                <a:latin typeface="Georgia" pitchFamily="18" charset="0"/>
                <a:cs typeface="B Nazanin" pitchFamily="2" charset="-78"/>
              </a:rPr>
              <a:t>داشت. بنابراین باید فاصله </a:t>
            </a:r>
            <a:r>
              <a:rPr lang="fa-IR" sz="2200" dirty="0">
                <a:latin typeface="Georgia" pitchFamily="18" charset="0"/>
                <a:cs typeface="B Nazanin" pitchFamily="2" charset="-78"/>
              </a:rPr>
              <a:t>بهینه </a:t>
            </a:r>
            <a:r>
              <a:rPr lang="fa-IR" sz="2200" dirty="0" smtClean="0">
                <a:latin typeface="Georgia" pitchFamily="18" charset="0"/>
                <a:cs typeface="B Nazanin" pitchFamily="2" charset="-78"/>
              </a:rPr>
              <a:t>انتخاب نمود.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82523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دودکش خورشیدی سازه‌ای </a:t>
            </a:r>
            <a:r>
              <a:rPr lang="fa-IR" sz="2200" dirty="0">
                <a:latin typeface="Georgia" pitchFamily="18" charset="0"/>
                <a:cs typeface="B Nazanin" pitchFamily="2" charset="-78"/>
              </a:rPr>
              <a:t>است که </a:t>
            </a:r>
            <a:r>
              <a:rPr lang="fa-IR" sz="2200" dirty="0" smtClean="0">
                <a:latin typeface="Georgia" pitchFamily="18" charset="0"/>
                <a:cs typeface="B Nazanin" pitchFamily="2" charset="-78"/>
              </a:rPr>
              <a:t>از انرژی خورشیدی در آن می توان برای تهویه </a:t>
            </a:r>
            <a:r>
              <a:rPr lang="fa-IR" sz="2200" dirty="0">
                <a:latin typeface="Georgia" pitchFamily="18" charset="0"/>
                <a:cs typeface="B Nazanin" pitchFamily="2" charset="-78"/>
              </a:rPr>
              <a:t>هوا </a:t>
            </a:r>
            <a:r>
              <a:rPr lang="fa-IR" sz="2200" dirty="0" smtClean="0">
                <a:latin typeface="Georgia" pitchFamily="18" charset="0"/>
                <a:cs typeface="B Nazanin" pitchFamily="2" charset="-78"/>
              </a:rPr>
              <a:t>و تولید برق نیز بهره جست.</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این سازه از سه قسمت شامل گردآورنده خورشیدی، دودکش و توربین تشکیل شده است. </a:t>
            </a:r>
          </a:p>
          <a:p>
            <a:pPr algn="just" rtl="1"/>
            <a:r>
              <a:rPr lang="fa-IR" sz="2200" dirty="0" smtClean="0">
                <a:latin typeface="Georgia" pitchFamily="18" charset="0"/>
                <a:cs typeface="B Nazanin" pitchFamily="2" charset="-78"/>
              </a:rPr>
              <a:t>هوا با عبور از </a:t>
            </a:r>
            <a:r>
              <a:rPr lang="fa-IR" sz="2200" dirty="0">
                <a:latin typeface="Georgia" pitchFamily="18" charset="0"/>
                <a:cs typeface="B Nazanin" pitchFamily="2" charset="-78"/>
              </a:rPr>
              <a:t>گردآورنده شفاف </a:t>
            </a:r>
            <a:r>
              <a:rPr lang="fa-IR" sz="2200" dirty="0" smtClean="0">
                <a:latin typeface="Georgia" pitchFamily="18" charset="0"/>
                <a:cs typeface="B Nazanin" pitchFamily="2" charset="-78"/>
              </a:rPr>
              <a:t>با دریافت تشعشع خورشید و تاثیر گلخانه ای گرم می شود و تحت تاثیر نیروی شناوری، درون دودکش حرکت می کند. </a:t>
            </a: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352799"/>
            <a:ext cx="4191000" cy="298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64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در سال ۱۹۸۲، یک دودکش خورشیدی بزرگ در منطقه­ی مانزانارس اسپانیا ساخته شد و محققان زیادی بر روی نتایج تجربی این دودکش خورشیدی نیروگاهی مطالعه نمودند.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3"/>
          <a:stretch/>
        </p:blipFill>
        <p:spPr bwMode="auto">
          <a:xfrm>
            <a:off x="152400" y="2209800"/>
            <a:ext cx="4419600"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839145475"/>
              </p:ext>
            </p:extLst>
          </p:nvPr>
        </p:nvGraphicFramePr>
        <p:xfrm>
          <a:off x="4724400" y="2209800"/>
          <a:ext cx="4267200" cy="2865120"/>
        </p:xfrm>
        <a:graphic>
          <a:graphicData uri="http://schemas.openxmlformats.org/drawingml/2006/table">
            <a:tbl>
              <a:tblPr firstRow="1" bandRow="1">
                <a:tableStyleId>{21E4AEA4-8DFA-4A89-87EB-49C32662AFE0}</a:tableStyleId>
              </a:tblPr>
              <a:tblGrid>
                <a:gridCol w="2733675"/>
                <a:gridCol w="1533525"/>
              </a:tblGrid>
              <a:tr h="370840">
                <a:tc>
                  <a:txBody>
                    <a:bodyPr/>
                    <a:lstStyle/>
                    <a:p>
                      <a:r>
                        <a:rPr lang="en-US" dirty="0" smtClean="0">
                          <a:latin typeface="Times New Roman" panose="02020603050405020304" pitchFamily="18" charset="0"/>
                          <a:cs typeface="Times New Roman" panose="02020603050405020304" pitchFamily="18" charset="0"/>
                        </a:rPr>
                        <a:t>Item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Value</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SC height (m)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194.6</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SC radius (m)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5.08</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Mean collector radius (m)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122</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Mean roof height (m)</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1.85</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Number of turbine blades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Mean air temperature rise in collector (k) </a:t>
                      </a:r>
                      <a:endParaRPr lang="en-US" dirty="0">
                        <a:latin typeface="Times New Roman" panose="02020603050405020304" pitchFamily="18" charset="0"/>
                        <a:cs typeface="Times New Roman" panose="02020603050405020304" pitchFamily="18" charset="0"/>
                      </a:endParaRPr>
                    </a:p>
                  </a:txBody>
                  <a:tcPr/>
                </a:tc>
                <a:tc>
                  <a:txBody>
                    <a:bodyPr/>
                    <a:lstStyle/>
                    <a:p>
                      <a:r>
                        <a:rPr lang="el-GR" dirty="0" smtClean="0">
                          <a:latin typeface="Times New Roman" panose="02020603050405020304" pitchFamily="18" charset="0"/>
                          <a:cs typeface="Times New Roman" panose="02020603050405020304" pitchFamily="18" charset="0"/>
                        </a:rPr>
                        <a:t>Δ</a:t>
                      </a:r>
                      <a:r>
                        <a:rPr lang="en-US" dirty="0" smtClean="0">
                          <a:latin typeface="Times New Roman" panose="02020603050405020304" pitchFamily="18" charset="0"/>
                          <a:cs typeface="Times New Roman" panose="02020603050405020304" pitchFamily="18" charset="0"/>
                        </a:rPr>
                        <a:t>T=20</a:t>
                      </a:r>
                    </a:p>
                    <a:p>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77165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a:latin typeface="Georgia" pitchFamily="18" charset="0"/>
                <a:cs typeface="B Nazanin" pitchFamily="2" charset="-78"/>
              </a:rPr>
              <a:t>توان خروجی (توان الکتریکی) توربین در دودکش خورشیدی </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توان خروجی (توان الکتریکی) توربین در دودکش خورشیدی از رابطه زیر محاسبه می شود: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4" y="2458998"/>
            <a:ext cx="42576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38800" y="2286000"/>
            <a:ext cx="197522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 = </a:t>
            </a:r>
            <a:r>
              <a:rPr lang="en-US" dirty="0" smtClean="0">
                <a:latin typeface="Times New Roman" panose="02020603050405020304" pitchFamily="18" charset="0"/>
                <a:cs typeface="Times New Roman" panose="02020603050405020304" pitchFamily="18" charset="0"/>
              </a:rPr>
              <a:t>Global </a:t>
            </a:r>
            <a:r>
              <a:rPr lang="en-US" dirty="0">
                <a:latin typeface="Times New Roman" panose="02020603050405020304" pitchFamily="18" charset="0"/>
                <a:cs typeface="Times New Roman" panose="02020603050405020304" pitchFamily="18" charset="0"/>
              </a:rPr>
              <a:t>radiance</a:t>
            </a:r>
          </a:p>
        </p:txBody>
      </p:sp>
      <p:sp>
        <p:nvSpPr>
          <p:cNvPr id="7" name="Rectangle 6"/>
          <p:cNvSpPr/>
          <p:nvPr/>
        </p:nvSpPr>
        <p:spPr>
          <a:xfrm>
            <a:off x="5626100" y="2655332"/>
            <a:ext cx="3296095" cy="369332"/>
          </a:xfrm>
          <a:prstGeom prst="rect">
            <a:avLst/>
          </a:prstGeom>
        </p:spPr>
        <p:txBody>
          <a:bodyPr wrap="none">
            <a:spAutoFit/>
          </a:bodyPr>
          <a:lstStyle/>
          <a:p>
            <a:r>
              <a:rPr lang="en-US" dirty="0" err="1" smtClean="0">
                <a:latin typeface="Times New Roman" panose="02020603050405020304" pitchFamily="18" charset="0"/>
                <a:cs typeface="Times New Roman" panose="02020603050405020304" pitchFamily="18" charset="0"/>
              </a:rPr>
              <a:t>C</a:t>
            </a:r>
            <a:r>
              <a:rPr lang="en-US" sz="1200" dirty="0" err="1" smtClean="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Specific </a:t>
            </a:r>
            <a:r>
              <a:rPr lang="en-US" dirty="0">
                <a:latin typeface="Times New Roman" panose="02020603050405020304" pitchFamily="18" charset="0"/>
                <a:cs typeface="Times New Roman" panose="02020603050405020304" pitchFamily="18" charset="0"/>
              </a:rPr>
              <a:t>heat capacity of </a:t>
            </a:r>
            <a:r>
              <a:rPr lang="en-US" dirty="0" smtClean="0">
                <a:latin typeface="Times New Roman" panose="02020603050405020304" pitchFamily="18" charset="0"/>
                <a:cs typeface="Times New Roman" panose="02020603050405020304" pitchFamily="18" charset="0"/>
              </a:rPr>
              <a:t>air </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622834" y="3091934"/>
            <a:ext cx="2214068" cy="369332"/>
          </a:xfrm>
          <a:prstGeom prst="rect">
            <a:avLst/>
          </a:prstGeom>
        </p:spPr>
        <p:txBody>
          <a:bodyPr wrap="none">
            <a:spAutoFit/>
          </a:bodyPr>
          <a:lstStyle/>
          <a:p>
            <a:r>
              <a:rPr lang="en-US" dirty="0" err="1" smtClean="0">
                <a:latin typeface="Times New Roman" panose="02020603050405020304" pitchFamily="18" charset="0"/>
                <a:cs typeface="Times New Roman" panose="02020603050405020304" pitchFamily="18" charset="0"/>
              </a:rPr>
              <a:t>Rc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Collector </a:t>
            </a:r>
            <a:r>
              <a:rPr lang="en-US" dirty="0">
                <a:latin typeface="Times New Roman" panose="02020603050405020304" pitchFamily="18" charset="0"/>
                <a:cs typeface="Times New Roman" panose="02020603050405020304" pitchFamily="18" charset="0"/>
              </a:rPr>
              <a:t>radius </a:t>
            </a:r>
          </a:p>
        </p:txBody>
      </p:sp>
      <p:sp>
        <p:nvSpPr>
          <p:cNvPr id="9" name="Rectangle 8"/>
          <p:cNvSpPr/>
          <p:nvPr/>
        </p:nvSpPr>
        <p:spPr>
          <a:xfrm>
            <a:off x="5648364" y="3518456"/>
            <a:ext cx="183890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H</a:t>
            </a:r>
            <a:r>
              <a:rPr lang="en-US" sz="1000"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 =Tower </a:t>
            </a:r>
            <a:r>
              <a:rPr lang="en-US" dirty="0">
                <a:latin typeface="Times New Roman" panose="02020603050405020304" pitchFamily="18" charset="0"/>
                <a:cs typeface="Times New Roman" panose="02020603050405020304" pitchFamily="18" charset="0"/>
              </a:rPr>
              <a:t>height</a:t>
            </a:r>
          </a:p>
        </p:txBody>
      </p:sp>
      <p:sp>
        <p:nvSpPr>
          <p:cNvPr id="10" name="Rectangle 9"/>
          <p:cNvSpPr/>
          <p:nvPr/>
        </p:nvSpPr>
        <p:spPr>
          <a:xfrm>
            <a:off x="5638800" y="3962400"/>
            <a:ext cx="257173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Ta =Ambient </a:t>
            </a:r>
            <a:r>
              <a:rPr lang="en-US" dirty="0">
                <a:latin typeface="Times New Roman" panose="02020603050405020304" pitchFamily="18" charset="0"/>
                <a:cs typeface="Times New Roman" panose="02020603050405020304" pitchFamily="18" charset="0"/>
              </a:rPr>
              <a:t>temperature</a:t>
            </a:r>
          </a:p>
        </p:txBody>
      </p:sp>
      <p:sp>
        <p:nvSpPr>
          <p:cNvPr id="11" name="Rectangle 10"/>
          <p:cNvSpPr/>
          <p:nvPr/>
        </p:nvSpPr>
        <p:spPr>
          <a:xfrm>
            <a:off x="6096000" y="4495800"/>
            <a:ext cx="215058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=Collector </a:t>
            </a:r>
            <a:r>
              <a:rPr lang="en-US" dirty="0">
                <a:latin typeface="Times New Roman" panose="02020603050405020304" pitchFamily="18" charset="0"/>
                <a:cs typeface="Times New Roman" panose="02020603050405020304" pitchFamily="18" charset="0"/>
              </a:rPr>
              <a:t>efficiency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4561918"/>
            <a:ext cx="285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062994" y="5017532"/>
            <a:ext cx="201420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=Turbine </a:t>
            </a:r>
            <a:r>
              <a:rPr lang="en-US" dirty="0">
                <a:latin typeface="Times New Roman" panose="02020603050405020304" pitchFamily="18" charset="0"/>
                <a:cs typeface="Times New Roman" panose="02020603050405020304" pitchFamily="18" charset="0"/>
              </a:rPr>
              <a:t>efficiency</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298" y="5077262"/>
            <a:ext cx="3429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047992" y="5515927"/>
            <a:ext cx="247696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=Friction loss factor=0.9</a:t>
            </a:r>
            <a:endParaRPr lang="en-US" dirty="0">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171" y="5572006"/>
            <a:ext cx="2857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074" y="3315137"/>
            <a:ext cx="3095625" cy="90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38" y="4231724"/>
            <a:ext cx="2238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83050" b="26303"/>
          <a:stretch/>
        </p:blipFill>
        <p:spPr bwMode="auto">
          <a:xfrm>
            <a:off x="5704391" y="5885259"/>
            <a:ext cx="379413" cy="49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019800" y="6055518"/>
            <a:ext cx="225734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Volumetric </a:t>
            </a:r>
            <a:r>
              <a:rPr lang="en-US" dirty="0">
                <a:latin typeface="Times New Roman" panose="02020603050405020304" pitchFamily="18" charset="0"/>
                <a:cs typeface="Times New Roman" panose="02020603050405020304" pitchFamily="18" charset="0"/>
              </a:rPr>
              <a:t>flow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302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تاثیر پارامترهای مختلف بر عملکرد 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زیر تاثیر اندازه گردآورنده را بر افزایش دمای هوا نشان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دهد. واضح است </a:t>
            </a:r>
            <a:r>
              <a:rPr lang="fa-IR" sz="2200" dirty="0">
                <a:latin typeface="Georgia" pitchFamily="18" charset="0"/>
                <a:cs typeface="B Nazanin" pitchFamily="2" charset="-78"/>
              </a:rPr>
              <a:t>که </a:t>
            </a:r>
            <a:r>
              <a:rPr lang="fa-IR" sz="2200" dirty="0" smtClean="0">
                <a:latin typeface="Georgia" pitchFamily="18" charset="0"/>
                <a:cs typeface="B Nazanin" pitchFamily="2" charset="-78"/>
              </a:rPr>
              <a:t>دمای هوا </a:t>
            </a:r>
            <a:r>
              <a:rPr lang="fa-IR" sz="2200" dirty="0">
                <a:latin typeface="Georgia" pitchFamily="18" charset="0"/>
                <a:cs typeface="B Nazanin" pitchFamily="2" charset="-78"/>
              </a:rPr>
              <a:t>با افزایش سطح گردآورنده افزایش </a:t>
            </a:r>
            <a:r>
              <a:rPr lang="fa-IR" sz="2200" dirty="0" smtClean="0">
                <a:latin typeface="Georgia" pitchFamily="18" charset="0"/>
                <a:cs typeface="B Nazanin" pitchFamily="2" charset="-78"/>
              </a:rPr>
              <a:t>می یابد.</a:t>
            </a:r>
            <a:endParaRPr lang="en-US"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جدول زیر تاثیر ارتفاع دودکش بر سرعت خروجی از دودکش را نشان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دهد</a:t>
            </a:r>
            <a:r>
              <a:rPr lang="fa-IR" sz="2200" dirty="0">
                <a:latin typeface="Georgia" pitchFamily="18" charset="0"/>
                <a:cs typeface="B Nazanin" pitchFamily="2" charset="-78"/>
              </a:rPr>
              <a:t>. واضح است که سرعت </a:t>
            </a:r>
            <a:r>
              <a:rPr lang="fa-IR" sz="2200" dirty="0" smtClean="0">
                <a:latin typeface="Georgia" pitchFamily="18" charset="0"/>
                <a:cs typeface="B Nazanin" pitchFamily="2" charset="-78"/>
              </a:rPr>
              <a:t>جریان هوا </a:t>
            </a:r>
            <a:r>
              <a:rPr lang="fa-IR" sz="2200" dirty="0">
                <a:latin typeface="Georgia" pitchFamily="18" charset="0"/>
                <a:cs typeface="B Nazanin" pitchFamily="2" charset="-78"/>
              </a:rPr>
              <a:t>با افزایش </a:t>
            </a:r>
            <a:r>
              <a:rPr lang="fa-IR" sz="2200" dirty="0" smtClean="0">
                <a:latin typeface="Georgia" pitchFamily="18" charset="0"/>
                <a:cs typeface="B Nazanin" pitchFamily="2" charset="-78"/>
              </a:rPr>
              <a:t>ارتفاع دودکش خورشیدی افزایش </a:t>
            </a:r>
            <a:r>
              <a:rPr lang="fa-IR" sz="2200" dirty="0">
                <a:latin typeface="Georgia" pitchFamily="18" charset="0"/>
                <a:cs typeface="B Nazanin" pitchFamily="2" charset="-78"/>
              </a:rPr>
              <a:t>می یابد.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88" y="2699729"/>
            <a:ext cx="3733800" cy="380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844" y="2895600"/>
            <a:ext cx="2971800" cy="294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isplaystyle Q=CA{\sqrt {2gh{\frac {T_{i}-T_{o}}{T_{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1879949"/>
              </p:ext>
            </p:extLst>
          </p:nvPr>
        </p:nvGraphicFramePr>
        <p:xfrm>
          <a:off x="7010400" y="5802313"/>
          <a:ext cx="1700213" cy="892175"/>
        </p:xfrm>
        <a:graphic>
          <a:graphicData uri="http://schemas.openxmlformats.org/presentationml/2006/ole">
            <mc:AlternateContent xmlns:mc="http://schemas.openxmlformats.org/markup-compatibility/2006">
              <mc:Choice xmlns:v="urn:schemas-microsoft-com:vml" Requires="v">
                <p:oleObj spid="_x0000_s2153" name="Equation" r:id="rId5" imgW="952200" imgH="495000" progId="Equation.3">
                  <p:embed/>
                </p:oleObj>
              </mc:Choice>
              <mc:Fallback>
                <p:oleObj name="Equation" r:id="rId5" imgW="952200" imgH="495000" progId="Equation.3">
                  <p:embed/>
                  <p:pic>
                    <p:nvPicPr>
                      <p:cNvPr id="0" name="Object 10"/>
                      <p:cNvPicPr>
                        <a:picLocks noChangeAspect="1" noChangeArrowheads="1"/>
                      </p:cNvPicPr>
                      <p:nvPr/>
                    </p:nvPicPr>
                    <p:blipFill>
                      <a:blip r:embed="rId6"/>
                      <a:srcRect/>
                      <a:stretch>
                        <a:fillRect/>
                      </a:stretch>
                    </p:blipFill>
                    <p:spPr bwMode="auto">
                      <a:xfrm>
                        <a:off x="7010400" y="5802313"/>
                        <a:ext cx="1700213" cy="892175"/>
                      </a:xfrm>
                      <a:prstGeom prst="rect">
                        <a:avLst/>
                      </a:prstGeom>
                      <a:noFill/>
                      <a:ln>
                        <a:noFill/>
                      </a:ln>
                      <a:extLst/>
                    </p:spPr>
                  </p:pic>
                </p:oleObj>
              </mc:Fallback>
            </mc:AlternateContent>
          </a:graphicData>
        </a:graphic>
      </p:graphicFrame>
      <p:sp>
        <p:nvSpPr>
          <p:cNvPr id="8" name="TextBox 7"/>
          <p:cNvSpPr txBox="1"/>
          <p:nvPr/>
        </p:nvSpPr>
        <p:spPr>
          <a:xfrm>
            <a:off x="4191000" y="5943600"/>
            <a:ext cx="2057400" cy="646331"/>
          </a:xfrm>
          <a:prstGeom prst="rect">
            <a:avLst/>
          </a:prstGeom>
          <a:noFill/>
        </p:spPr>
        <p:txBody>
          <a:bodyPr wrap="square" rtlCol="0">
            <a:spAutoFit/>
          </a:bodyPr>
          <a:lstStyle/>
          <a:p>
            <a:pPr algn="ctr"/>
            <a:r>
              <a:rPr lang="fa-IR" b="1" dirty="0" smtClean="0">
                <a:cs typeface="B Nazanin" panose="00000400000000000000" pitchFamily="2" charset="-78"/>
              </a:rPr>
              <a:t>سرعت جریان هوای القاء شده در دودکش </a:t>
            </a:r>
            <a:endParaRPr lang="en-US" b="1" dirty="0">
              <a:cs typeface="B Nazanin" panose="00000400000000000000" pitchFamily="2" charset="-78"/>
            </a:endParaRPr>
          </a:p>
        </p:txBody>
      </p:sp>
      <p:sp>
        <p:nvSpPr>
          <p:cNvPr id="9" name="Right Arrow 8"/>
          <p:cNvSpPr/>
          <p:nvPr/>
        </p:nvSpPr>
        <p:spPr>
          <a:xfrm>
            <a:off x="6303818" y="6033596"/>
            <a:ext cx="609600" cy="466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028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a:latin typeface="Georgia" pitchFamily="18" charset="0"/>
                <a:cs typeface="B Nazanin" pitchFamily="2" charset="-78"/>
              </a:rPr>
              <a:t>تاثیر پارامترهای مختلف بر عملکرد 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شکل </a:t>
            </a:r>
            <a:r>
              <a:rPr lang="fa-IR" sz="2200" dirty="0" smtClean="0">
                <a:latin typeface="Georgia" pitchFamily="18" charset="0"/>
                <a:cs typeface="B Nazanin" pitchFamily="2" charset="-78"/>
              </a:rPr>
              <a:t>زیر تاثیر دمای محیط بر افزایش دما در </a:t>
            </a:r>
            <a:r>
              <a:rPr lang="fa-IR" sz="2200" dirty="0">
                <a:latin typeface="Georgia" pitchFamily="18" charset="0"/>
                <a:cs typeface="B Nazanin" pitchFamily="2" charset="-78"/>
              </a:rPr>
              <a:t>گردآورنده و </a:t>
            </a:r>
            <a:r>
              <a:rPr lang="fa-IR" sz="2200" dirty="0" smtClean="0">
                <a:latin typeface="Georgia" pitchFamily="18" charset="0"/>
                <a:cs typeface="B Nazanin" pitchFamily="2" charset="-78"/>
              </a:rPr>
              <a:t>سرعت هوا در دودکش خورشیدی را نشان می دهد. از شکل ملاحظه می شود که افزایش دمای محیط تاثیر کمی بر روی </a:t>
            </a:r>
            <a:r>
              <a:rPr lang="fa-IR" sz="2200" dirty="0">
                <a:latin typeface="Georgia" pitchFamily="18" charset="0"/>
                <a:cs typeface="B Nazanin" pitchFamily="2" charset="-78"/>
              </a:rPr>
              <a:t>افزایش دما در </a:t>
            </a:r>
            <a:r>
              <a:rPr lang="fa-IR" sz="2200" dirty="0" smtClean="0">
                <a:latin typeface="Georgia" pitchFamily="18" charset="0"/>
                <a:cs typeface="B Nazanin" pitchFamily="2" charset="-78"/>
              </a:rPr>
              <a:t>گردآورنده دارد در حالی که باعث کاهش سرعت هوا در دودکش و در نتیجه کاهش راندمان می شود.</a:t>
            </a:r>
          </a:p>
          <a:p>
            <a:pPr algn="just" rtl="1"/>
            <a:r>
              <a:rPr lang="fa-IR" sz="2200" dirty="0" smtClean="0">
                <a:latin typeface="Georgia" pitchFamily="18" charset="0"/>
                <a:cs typeface="B Nazanin" pitchFamily="2" charset="-78"/>
              </a:rPr>
              <a:t>کاهش سرعت هوا با افزایش دمای محیط، بدیل کاهش نیروی شناوری است. چگالی و ضریب انبساط حرارتی هوا با افزایش دما کاهش پیدا می کند که این خود موجب کاهش نیروی شناوری می شود. </a:t>
            </a:r>
            <a:r>
              <a:rPr lang="fa-IR" sz="2200" dirty="0">
                <a:latin typeface="Georgia" pitchFamily="18" charset="0"/>
                <a:cs typeface="B Nazanin" pitchFamily="2" charset="-78"/>
              </a:rPr>
              <a:t>نیروی شناوری رابطه </a:t>
            </a:r>
            <a:r>
              <a:rPr lang="fa-IR" sz="2200" dirty="0" smtClean="0">
                <a:latin typeface="Georgia" pitchFamily="18" charset="0"/>
                <a:cs typeface="B Nazanin" pitchFamily="2" charset="-78"/>
              </a:rPr>
              <a:t>مستقیم با </a:t>
            </a:r>
            <a:r>
              <a:rPr lang="fa-IR" sz="2200" dirty="0">
                <a:latin typeface="Georgia" pitchFamily="18" charset="0"/>
                <a:cs typeface="B Nazanin" pitchFamily="2" charset="-78"/>
              </a:rPr>
              <a:t>چگالی و ضریب انبساط حرارتی </a:t>
            </a:r>
            <a:r>
              <a:rPr lang="fa-IR" sz="2200" dirty="0" smtClean="0">
                <a:latin typeface="Georgia" pitchFamily="18" charset="0"/>
                <a:cs typeface="B Nazanin" pitchFamily="2" charset="-78"/>
              </a:rPr>
              <a:t>هوا دارد.</a:t>
            </a:r>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5350"/>
            <a:ext cx="4849396"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 descr="{\displaystyle \mathrm {Ra} _{x}=\mathrm {Gr} _{x}\mathrm {Pr} ={\frac {g\beta }{\nu \alpha }}(T_{s}-T_{\infty })x^{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99753028"/>
              </p:ext>
            </p:extLst>
          </p:nvPr>
        </p:nvGraphicFramePr>
        <p:xfrm>
          <a:off x="5562600" y="4572000"/>
          <a:ext cx="2119312" cy="725487"/>
        </p:xfrm>
        <a:graphic>
          <a:graphicData uri="http://schemas.openxmlformats.org/presentationml/2006/ole">
            <mc:AlternateContent xmlns:mc="http://schemas.openxmlformats.org/markup-compatibility/2006">
              <mc:Choice xmlns:v="urn:schemas-microsoft-com:vml" Requires="v">
                <p:oleObj spid="_x0000_s1132" name="Equation" r:id="rId4" imgW="1346040" imgH="457200" progId="Equation.3">
                  <p:embed/>
                </p:oleObj>
              </mc:Choice>
              <mc:Fallback>
                <p:oleObj name="Equation" r:id="rId4" imgW="1346040" imgH="457200" progId="Equation.3">
                  <p:embed/>
                  <p:pic>
                    <p:nvPicPr>
                      <p:cNvPr id="0" name="Object 5"/>
                      <p:cNvPicPr>
                        <a:picLocks noChangeAspect="1" noChangeArrowheads="1"/>
                      </p:cNvPicPr>
                      <p:nvPr/>
                    </p:nvPicPr>
                    <p:blipFill>
                      <a:blip r:embed="rId5"/>
                      <a:srcRect/>
                      <a:stretch>
                        <a:fillRect/>
                      </a:stretch>
                    </p:blipFill>
                    <p:spPr bwMode="auto">
                      <a:xfrm>
                        <a:off x="5562600" y="4572000"/>
                        <a:ext cx="2119312" cy="725487"/>
                      </a:xfrm>
                      <a:prstGeom prst="rect">
                        <a:avLst/>
                      </a:prstGeom>
                      <a:noFill/>
                    </p:spPr>
                  </p:pic>
                </p:oleObj>
              </mc:Fallback>
            </mc:AlternateContent>
          </a:graphicData>
        </a:graphic>
      </p:graphicFrame>
    </p:spTree>
    <p:extLst>
      <p:ext uri="{BB962C8B-B14F-4D97-AF65-F5344CB8AC3E}">
        <p14:creationId xmlns:p14="http://schemas.microsoft.com/office/powerpoint/2010/main" val="6180635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جنس خاک 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جنس زمین بر روی انتقال حرارت در دودکش خورشیدی اثر می گذارد. همچنین زمین می تواند با ذخیره انرژی گرمایی در طول روز و آزاد کردن آن در طول شب باعث افزایش زمان کاری دودکش خورشیدی گردد.</a:t>
            </a:r>
          </a:p>
          <a:p>
            <a:pPr algn="just" rtl="1"/>
            <a:r>
              <a:rPr lang="fa-IR" sz="2200" dirty="0" smtClean="0">
                <a:latin typeface="Georgia" pitchFamily="18" charset="0"/>
                <a:cs typeface="B Nazanin" pitchFamily="2" charset="-78"/>
              </a:rPr>
              <a:t>در پژوهشی </a:t>
            </a:r>
            <a:r>
              <a:rPr lang="fa-IR" sz="2200" dirty="0">
                <a:latin typeface="Georgia" pitchFamily="18" charset="0"/>
                <a:cs typeface="B Nazanin" pitchFamily="2" charset="-78"/>
              </a:rPr>
              <a:t>تاثیر </a:t>
            </a:r>
            <a:r>
              <a:rPr lang="fa-IR" sz="2200" dirty="0" smtClean="0">
                <a:latin typeface="Georgia" pitchFamily="18" charset="0"/>
                <a:cs typeface="B Nazanin" pitchFamily="2" charset="-78"/>
              </a:rPr>
              <a:t>جنس زمین بر عملکرد </a:t>
            </a:r>
            <a:r>
              <a:rPr lang="fa-IR" sz="2200" dirty="0">
                <a:latin typeface="Georgia" pitchFamily="18" charset="0"/>
                <a:cs typeface="B Nazanin" pitchFamily="2" charset="-78"/>
              </a:rPr>
              <a:t>دودکش خورشیدی </a:t>
            </a:r>
            <a:r>
              <a:rPr lang="fa-IR" sz="2200" dirty="0" smtClean="0">
                <a:latin typeface="Georgia" pitchFamily="18" charset="0"/>
                <a:cs typeface="B Nazanin" pitchFamily="2" charset="-78"/>
              </a:rPr>
              <a:t>بررسی شد. دو نوع جنس زمین شامل سنگریزه </a:t>
            </a:r>
            <a:r>
              <a:rPr lang="fa-IR" sz="2200" dirty="0">
                <a:latin typeface="Georgia" pitchFamily="18" charset="0"/>
                <a:cs typeface="B Nazanin" pitchFamily="2" charset="-78"/>
              </a:rPr>
              <a:t>های </a:t>
            </a:r>
            <a:r>
              <a:rPr lang="fa-IR" sz="2200" dirty="0" smtClean="0">
                <a:latin typeface="Georgia" pitchFamily="18" charset="0"/>
                <a:cs typeface="B Nazanin" pitchFamily="2" charset="-78"/>
              </a:rPr>
              <a:t>سیاه و شن با هم مقایسه شدند.</a:t>
            </a:r>
          </a:p>
          <a:p>
            <a:pPr algn="just" rtl="1"/>
            <a:r>
              <a:rPr lang="fa-IR" sz="2200" dirty="0" smtClean="0">
                <a:latin typeface="Georgia" pitchFamily="18" charset="0"/>
                <a:cs typeface="B Nazanin" pitchFamily="2" charset="-78"/>
              </a:rPr>
              <a:t> شکل های زیر تغییرات دماهای ساعتی سطح زمین را برای دو نوع </a:t>
            </a:r>
            <a:r>
              <a:rPr lang="fa-IR" sz="2200" dirty="0">
                <a:latin typeface="Georgia" pitchFamily="18" charset="0"/>
                <a:cs typeface="B Nazanin" pitchFamily="2" charset="-78"/>
              </a:rPr>
              <a:t>جنس زمین شامل سنگریزه های سیاه </a:t>
            </a:r>
            <a:r>
              <a:rPr lang="fa-IR" sz="2200" dirty="0" smtClean="0">
                <a:latin typeface="Georgia" pitchFamily="18" charset="0"/>
                <a:cs typeface="B Nazanin" pitchFamily="2" charset="-78"/>
              </a:rPr>
              <a:t>و شن را نشان می دهد.</a:t>
            </a: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Chart 6"/>
          <p:cNvGraphicFramePr>
            <a:graphicFrameLocks/>
          </p:cNvGraphicFramePr>
          <p:nvPr>
            <p:extLst>
              <p:ext uri="{D42A27DB-BD31-4B8C-83A1-F6EECF244321}">
                <p14:modId xmlns:p14="http://schemas.microsoft.com/office/powerpoint/2010/main" val="1373623062"/>
              </p:ext>
            </p:extLst>
          </p:nvPr>
        </p:nvGraphicFramePr>
        <p:xfrm>
          <a:off x="1143000" y="3352800"/>
          <a:ext cx="6467475"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6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انرژی های تجدیدپذیر</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به انواعی از انرژی می‌گویند که منبع تولید آن نوع انرژی، بر خلاف انرژی‌های تجدیدناپذیر (فسیلی)، قابلیت آن را دارد که توسط طبیعت در یک بازه زمانی کوتاه مجدداً به وجود آمده یا به عبارتی تجدید شود</a:t>
            </a:r>
            <a:r>
              <a:rPr lang="fa-IR" sz="2200" dirty="0" smtClean="0">
                <a:latin typeface="Georgia" pitchFamily="18" charset="0"/>
                <a:cs typeface="B Nazanin" pitchFamily="2" charset="-78"/>
              </a:rPr>
              <a:t>.</a:t>
            </a:r>
          </a:p>
          <a:p>
            <a:pPr algn="just" rtl="1"/>
            <a:r>
              <a:rPr lang="fa-IR" sz="2200" dirty="0" smtClean="0">
                <a:latin typeface="Georgia" pitchFamily="18" charset="0"/>
                <a:cs typeface="B Nazanin" pitchFamily="2" charset="-78"/>
              </a:rPr>
              <a:t>انرژی </a:t>
            </a:r>
            <a:r>
              <a:rPr lang="fa-IR" sz="2200" dirty="0">
                <a:latin typeface="Georgia" pitchFamily="18" charset="0"/>
                <a:cs typeface="B Nazanin" pitchFamily="2" charset="-78"/>
              </a:rPr>
              <a:t>خورشیدی، </a:t>
            </a:r>
            <a:r>
              <a:rPr lang="fa-IR" sz="2200" dirty="0" smtClean="0">
                <a:latin typeface="Georgia" pitchFamily="18" charset="0"/>
                <a:cs typeface="B Nazanin" pitchFamily="2" charset="-78"/>
              </a:rPr>
              <a:t>باد</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دریایی، زمین </a:t>
            </a:r>
            <a:r>
              <a:rPr lang="fa-IR" sz="2200" dirty="0">
                <a:latin typeface="Georgia" pitchFamily="18" charset="0"/>
                <a:cs typeface="B Nazanin" pitchFamily="2" charset="-78"/>
              </a:rPr>
              <a:t>گرمایی، انرژی زیستی </a:t>
            </a:r>
            <a:r>
              <a:rPr lang="fa-IR" sz="2200" dirty="0" smtClean="0">
                <a:latin typeface="Georgia" pitchFamily="18" charset="0"/>
                <a:cs typeface="B Nazanin" pitchFamily="2" charset="-78"/>
              </a:rPr>
              <a:t>و... انواع انرژی های </a:t>
            </a:r>
            <a:r>
              <a:rPr lang="fa-IR" sz="2200" dirty="0">
                <a:latin typeface="Georgia" pitchFamily="18" charset="0"/>
                <a:cs typeface="B Nazanin" pitchFamily="2" charset="-78"/>
              </a:rPr>
              <a:t>تجدیدپذیر هستند که ما می توانیم </a:t>
            </a:r>
            <a:r>
              <a:rPr lang="fa-IR" sz="2200" dirty="0" smtClean="0">
                <a:latin typeface="Georgia" pitchFamily="18" charset="0"/>
                <a:cs typeface="B Nazanin" pitchFamily="2" charset="-78"/>
              </a:rPr>
              <a:t>از آنها به عنوان منبع انرژی استفاده </a:t>
            </a:r>
            <a:r>
              <a:rPr lang="fa-IR" sz="2200" dirty="0">
                <a:latin typeface="Georgia" pitchFamily="18" charset="0"/>
                <a:cs typeface="B Nazanin" pitchFamily="2" charset="-78"/>
              </a:rPr>
              <a:t>کنیم</a:t>
            </a:r>
            <a:r>
              <a:rPr lang="fa-IR" sz="2200" dirty="0" smtClean="0">
                <a:latin typeface="Georgia" pitchFamily="18" charset="0"/>
                <a:cs typeface="B Nazanin" pitchFamily="2" charset="-78"/>
              </a:rPr>
              <a:t>.</a:t>
            </a:r>
          </a:p>
          <a:p>
            <a:pPr algn="just" rtl="1"/>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908300"/>
            <a:ext cx="37719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419600" y="2895600"/>
            <a:ext cx="4686300" cy="3962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r>
              <a:rPr lang="fa-IR" sz="2200" dirty="0" smtClean="0">
                <a:latin typeface="Georgia" pitchFamily="18" charset="0"/>
                <a:cs typeface="B Nazanin" pitchFamily="2" charset="-78"/>
              </a:rPr>
              <a:t>زیست‌ انرژی</a:t>
            </a:r>
            <a:r>
              <a:rPr lang="fa-IR" sz="2200" dirty="0">
                <a:latin typeface="Georgia" pitchFamily="18" charset="0"/>
                <a:cs typeface="B Nazanin" pitchFamily="2" charset="-78"/>
              </a:rPr>
              <a:t>، انرژی بدست آمده از </a:t>
            </a:r>
            <a:r>
              <a:rPr lang="fa-IR" sz="2200" dirty="0" smtClean="0">
                <a:latin typeface="Georgia" pitchFamily="18" charset="0"/>
                <a:cs typeface="B Nazanin" pitchFamily="2" charset="-78"/>
              </a:rPr>
              <a:t>زیست‌ توده است. زیست‌‌ توده </a:t>
            </a:r>
            <a:r>
              <a:rPr lang="fa-IR" sz="2200" dirty="0">
                <a:latin typeface="Georgia" pitchFamily="18" charset="0"/>
                <a:cs typeface="B Nazanin" pitchFamily="2" charset="-78"/>
              </a:rPr>
              <a:t>به هر نوع ماده آلی گفته می‌شود که اثرات خورشید در آن بصورت </a:t>
            </a:r>
            <a:r>
              <a:rPr lang="fa-IR" sz="2200" dirty="0" smtClean="0">
                <a:latin typeface="Georgia" pitchFamily="18" charset="0"/>
                <a:cs typeface="B Nazanin" pitchFamily="2" charset="-78"/>
              </a:rPr>
              <a:t>انرژی ذخیره </a:t>
            </a:r>
            <a:r>
              <a:rPr lang="fa-IR" sz="2200" dirty="0">
                <a:latin typeface="Georgia" pitchFamily="18" charset="0"/>
                <a:cs typeface="B Nazanin" pitchFamily="2" charset="-78"/>
              </a:rPr>
              <a:t>شده است</a:t>
            </a:r>
            <a:r>
              <a:rPr lang="fa-IR" sz="2200" dirty="0" smtClean="0">
                <a:latin typeface="Georgia" pitchFamily="18" charset="0"/>
                <a:cs typeface="B Nazanin" pitchFamily="2" charset="-78"/>
              </a:rPr>
              <a:t>. در </a:t>
            </a:r>
            <a:r>
              <a:rPr lang="fa-IR" sz="2200" dirty="0">
                <a:latin typeface="Georgia" pitchFamily="18" charset="0"/>
                <a:cs typeface="B Nazanin" pitchFamily="2" charset="-78"/>
              </a:rPr>
              <a:t>بین زیست توده‌ها موادی چون چوب و ضایعات آن، کاه، کود، نیشکر و دیگر </a:t>
            </a:r>
            <a:r>
              <a:rPr lang="fa-IR" sz="2200" dirty="0" smtClean="0">
                <a:latin typeface="Georgia" pitchFamily="18" charset="0"/>
                <a:cs typeface="B Nazanin" pitchFamily="2" charset="-78"/>
              </a:rPr>
              <a:t>زیست ‌فراورده‌ها </a:t>
            </a:r>
            <a:r>
              <a:rPr lang="fa-IR" sz="2200" dirty="0">
                <a:latin typeface="Georgia" pitchFamily="18" charset="0"/>
                <a:cs typeface="B Nazanin" pitchFamily="2" charset="-78"/>
              </a:rPr>
              <a:t>و فرایندهای کشاورزی به عنوان سوخت بکار می‌روند</a:t>
            </a:r>
            <a:r>
              <a:rPr lang="fa-IR" sz="2200" dirty="0" smtClean="0">
                <a:latin typeface="Georgia" pitchFamily="18" charset="0"/>
                <a:cs typeface="B Nazanin" pitchFamily="2" charset="-78"/>
              </a:rPr>
              <a:t>.</a:t>
            </a:r>
          </a:p>
          <a:p>
            <a:pPr algn="just" rtl="1"/>
            <a:r>
              <a:rPr lang="fa-IR" sz="2200" dirty="0">
                <a:latin typeface="Georgia" pitchFamily="18" charset="0"/>
                <a:cs typeface="B Nazanin" pitchFamily="2" charset="-78"/>
              </a:rPr>
              <a:t>سهم هر یک از منابع انرژی از انرژی کل مصرفی در سال 2014 در جهان در شکل روبه رو موجود است.</a:t>
            </a:r>
          </a:p>
          <a:p>
            <a:pPr algn="just" rtl="1"/>
            <a:endParaRPr lang="fa-IR" sz="2200" dirty="0" smtClean="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7448326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500" dirty="0" smtClean="0">
                <a:latin typeface="Georgia" pitchFamily="18" charset="0"/>
                <a:cs typeface="B Nazanin" pitchFamily="2" charset="-78"/>
              </a:rPr>
              <a:t>جنس خاک دودکش خورشیدی</a:t>
            </a:r>
            <a:endParaRPr lang="en-GB" sz="35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در مقایسه با سنگریزه های سیاه، شن دارای دمای بالاتری در روز می باشد. در طول شب این روند معکوس خواهد شد.</a:t>
            </a:r>
          </a:p>
          <a:p>
            <a:pPr algn="just" rtl="1"/>
            <a:r>
              <a:rPr lang="fa-IR" sz="2200" dirty="0">
                <a:latin typeface="Georgia" pitchFamily="18" charset="0"/>
                <a:cs typeface="B Nazanin" pitchFamily="2" charset="-78"/>
              </a:rPr>
              <a:t>پایین بودن </a:t>
            </a:r>
            <a:r>
              <a:rPr lang="fa-IR" sz="2200" dirty="0" smtClean="0">
                <a:latin typeface="Georgia" pitchFamily="18" charset="0"/>
                <a:cs typeface="B Nazanin" pitchFamily="2" charset="-78"/>
              </a:rPr>
              <a:t>ضریب هدایت </a:t>
            </a:r>
            <a:r>
              <a:rPr lang="fa-IR" sz="2200" dirty="0">
                <a:latin typeface="Georgia" pitchFamily="18" charset="0"/>
                <a:cs typeface="B Nazanin" pitchFamily="2" charset="-78"/>
              </a:rPr>
              <a:t>حرارتی شن باعث </a:t>
            </a:r>
            <a:r>
              <a:rPr lang="fa-IR" sz="2200" dirty="0" smtClean="0">
                <a:latin typeface="Georgia" pitchFamily="18" charset="0"/>
                <a:cs typeface="B Nazanin" pitchFamily="2" charset="-78"/>
              </a:rPr>
              <a:t>هدایت حرارت کمتر در داخل زمین و ذخیره انرژی کمتر می شود. بنابراین تشعشع خورشید فقط سطح خارجی زمین را گرم می کند. دمای بیشتر زمین در طول روز باعث گرمتر شدن هوا در گردآورنده می شود. ذخیره انرژی کمتر در طول روز باعث افت دما در شب می شود.</a:t>
            </a:r>
          </a:p>
          <a:p>
            <a:pPr algn="just" rtl="1"/>
            <a:r>
              <a:rPr lang="fa-IR" sz="2200" dirty="0">
                <a:latin typeface="Georgia" pitchFamily="18" charset="0"/>
                <a:cs typeface="B Nazanin" pitchFamily="2" charset="-78"/>
              </a:rPr>
              <a:t>ظرفیت حرارتی </a:t>
            </a:r>
            <a:r>
              <a:rPr lang="fa-IR" sz="2200" dirty="0" smtClean="0">
                <a:latin typeface="Georgia" pitchFamily="18" charset="0"/>
                <a:cs typeface="B Nazanin" pitchFamily="2" charset="-78"/>
              </a:rPr>
              <a:t>بزرگ سنگریزه </a:t>
            </a:r>
            <a:r>
              <a:rPr lang="fa-IR" sz="2200" dirty="0">
                <a:latin typeface="Georgia" pitchFamily="18" charset="0"/>
                <a:cs typeface="B Nazanin" pitchFamily="2" charset="-78"/>
              </a:rPr>
              <a:t>سیاه </a:t>
            </a:r>
            <a:r>
              <a:rPr lang="fa-IR" sz="2200" dirty="0" smtClean="0">
                <a:latin typeface="Georgia" pitchFamily="18" charset="0"/>
                <a:cs typeface="B Nazanin" pitchFamily="2" charset="-78"/>
              </a:rPr>
              <a:t>موجب ذخیره </a:t>
            </a:r>
            <a:r>
              <a:rPr lang="fa-IR" sz="2200" dirty="0">
                <a:latin typeface="Georgia" pitchFamily="18" charset="0"/>
                <a:cs typeface="B Nazanin" pitchFamily="2" charset="-78"/>
              </a:rPr>
              <a:t>انرژی </a:t>
            </a:r>
            <a:r>
              <a:rPr lang="fa-IR" sz="2200" dirty="0" smtClean="0">
                <a:latin typeface="Georgia" pitchFamily="18" charset="0"/>
                <a:cs typeface="B Nazanin" pitchFamily="2" charset="-78"/>
              </a:rPr>
              <a:t>بیشتر در طول روز می شود. بنابراین استفاده از این مواد مدت زمان کارکرد سیستم را افزایش می دهد.</a:t>
            </a: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661395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استخرهای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استخر خورشیدی سیستمی است که برای جمع آوری و ذخیره انرژی خورشیدی به کار می رود.</a:t>
            </a:r>
          </a:p>
          <a:p>
            <a:pPr algn="just" rtl="1">
              <a:lnSpc>
                <a:spcPct val="150000"/>
              </a:lnSpc>
            </a:pPr>
            <a:r>
              <a:rPr lang="fa-IR" sz="2200" dirty="0" smtClean="0">
                <a:latin typeface="Georgia" pitchFamily="18" charset="0"/>
                <a:cs typeface="B Nazanin" pitchFamily="2" charset="-78"/>
              </a:rPr>
              <a:t>از انرژی خورشیدی استخراج شده به صورت گرما می توان در گرمایش فضاها، گرمایش سیستم های صنعتی و تولید برق استفاده نمود.</a:t>
            </a:r>
          </a:p>
          <a:p>
            <a:pPr algn="just" rtl="1">
              <a:lnSpc>
                <a:spcPct val="150000"/>
              </a:lnSpc>
            </a:pPr>
            <a:r>
              <a:rPr lang="fa-IR" sz="2200" dirty="0">
                <a:latin typeface="Georgia" pitchFamily="18" charset="0"/>
                <a:cs typeface="B Nazanin" pitchFamily="2" charset="-78"/>
              </a:rPr>
              <a:t>در استخر خورشیدی </a:t>
            </a:r>
            <a:r>
              <a:rPr lang="fa-IR" sz="2200" dirty="0" smtClean="0">
                <a:latin typeface="Georgia" pitchFamily="18" charset="0"/>
                <a:cs typeface="B Nazanin" pitchFamily="2" charset="-78"/>
              </a:rPr>
              <a:t>از گرادیان غلظت نمک برای ذخیره سازی انرژی خورشیدی به صورت گرما استفاده می کنند.</a:t>
            </a:r>
          </a:p>
          <a:p>
            <a:pPr algn="just" rtl="1">
              <a:lnSpc>
                <a:spcPct val="150000"/>
              </a:lnSpc>
            </a:pPr>
            <a:r>
              <a:rPr lang="fa-IR" sz="2200" dirty="0" smtClean="0">
                <a:latin typeface="Georgia" pitchFamily="18" charset="0"/>
                <a:cs typeface="B Nazanin" pitchFamily="2" charset="-78"/>
              </a:rPr>
              <a:t>گرمای ذخیره شده توسط یک مبدل می تواند مورد استفاده قرار گیرد.</a:t>
            </a:r>
          </a:p>
          <a:p>
            <a:pPr algn="just" rtl="1">
              <a:lnSpc>
                <a:spcPct val="150000"/>
              </a:lnSpc>
            </a:pPr>
            <a:r>
              <a:rPr lang="fa-IR" sz="2200" dirty="0" smtClean="0">
                <a:latin typeface="Georgia" pitchFamily="18" charset="0"/>
                <a:cs typeface="B Nazanin" pitchFamily="2" charset="-78"/>
              </a:rPr>
              <a:t>استخرهای خورشیدی با مساحت چند صد و چند هزار متر مربع ساخته شده اند. </a:t>
            </a:r>
          </a:p>
          <a:p>
            <a:pPr algn="just" rtl="1">
              <a:lnSpc>
                <a:spcPct val="150000"/>
              </a:lnSpc>
            </a:pPr>
            <a:r>
              <a:rPr lang="fa-IR" sz="2200" dirty="0">
                <a:latin typeface="Georgia" pitchFamily="18" charset="0"/>
                <a:cs typeface="B Nazanin" pitchFamily="2" charset="-78"/>
              </a:rPr>
              <a:t>عمق آن از 2 تا 4 متر </a:t>
            </a:r>
            <a:r>
              <a:rPr lang="fa-IR" sz="2200" dirty="0" smtClean="0">
                <a:latin typeface="Georgia" pitchFamily="18" charset="0"/>
                <a:cs typeface="B Nazanin" pitchFamily="2" charset="-78"/>
              </a:rPr>
              <a:t>است.</a:t>
            </a: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093695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800" dirty="0" smtClean="0">
                <a:latin typeface="Georgia" pitchFamily="18" charset="0"/>
                <a:cs typeface="B Nazanin" pitchFamily="2" charset="-78"/>
              </a:rPr>
              <a:t>شیوه کار استخرهای خورشیدی</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استخر خورشیدی از سه لایه زیر تشکیل شده است:</a:t>
            </a:r>
          </a:p>
          <a:p>
            <a:pPr algn="just" rtl="1">
              <a:lnSpc>
                <a:spcPct val="150000"/>
              </a:lnSpc>
              <a:buFont typeface="Wingdings" pitchFamily="2" charset="2"/>
              <a:buChar char="Ø"/>
            </a:pPr>
            <a:r>
              <a:rPr lang="fa-IR" sz="2200" dirty="0" smtClean="0">
                <a:latin typeface="Georgia" pitchFamily="18" charset="0"/>
                <a:cs typeface="B Nazanin" pitchFamily="2" charset="-78"/>
              </a:rPr>
              <a:t>لایه همرفت بالایی که آب خالص یا آب با غلظت نمک کم است.</a:t>
            </a:r>
          </a:p>
          <a:p>
            <a:pPr algn="just" rtl="1">
              <a:lnSpc>
                <a:spcPct val="150000"/>
              </a:lnSpc>
              <a:buFont typeface="Wingdings" pitchFamily="2" charset="2"/>
              <a:buChar char="Ø"/>
            </a:pPr>
            <a:r>
              <a:rPr lang="fa-IR" sz="2200" dirty="0" smtClean="0">
                <a:latin typeface="Georgia" pitchFamily="18" charset="0"/>
                <a:cs typeface="B Nazanin" pitchFamily="2" charset="-78"/>
              </a:rPr>
              <a:t>لایه غیر همرفت میانی که آب شور با گرادیان غلظت نمک است.</a:t>
            </a:r>
          </a:p>
          <a:p>
            <a:pPr algn="just" rtl="1">
              <a:lnSpc>
                <a:spcPct val="150000"/>
              </a:lnSpc>
              <a:buFont typeface="Wingdings" pitchFamily="2" charset="2"/>
              <a:buChar char="Ø"/>
            </a:pPr>
            <a:r>
              <a:rPr lang="fa-IR" sz="2200" dirty="0" smtClean="0">
                <a:latin typeface="Georgia" pitchFamily="18" charset="0"/>
                <a:cs typeface="B Nazanin" pitchFamily="2" charset="-78"/>
              </a:rPr>
              <a:t> لایه همرفت پایینی که از نمک اشباع است. </a:t>
            </a:r>
          </a:p>
          <a:p>
            <a:pPr algn="just" rtl="1">
              <a:lnSpc>
                <a:spcPct val="150000"/>
              </a:lnSpc>
              <a:buFont typeface="Wingdings" pitchFamily="2" charset="2"/>
              <a:buChar char="Ø"/>
            </a:pPr>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991"/>
          <a:stretch/>
        </p:blipFill>
        <p:spPr bwMode="auto">
          <a:xfrm>
            <a:off x="12700" y="3195637"/>
            <a:ext cx="521970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232400" y="3429000"/>
            <a:ext cx="3987800" cy="3429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rtl="1">
              <a:lnSpc>
                <a:spcPct val="150000"/>
              </a:lnSpc>
            </a:pPr>
            <a:r>
              <a:rPr lang="fa-IR" sz="2200" dirty="0" smtClean="0">
                <a:latin typeface="Georgia" pitchFamily="18" charset="0"/>
                <a:cs typeface="B Nazanin" pitchFamily="2" charset="-78"/>
              </a:rPr>
              <a:t>آب گرمتر بیشتر نمک را در خود حل کرده و سنگین می شود و به پایین می رود.</a:t>
            </a:r>
          </a:p>
          <a:p>
            <a:pPr algn="just" rtl="1">
              <a:lnSpc>
                <a:spcPct val="150000"/>
              </a:lnSpc>
            </a:pPr>
            <a:r>
              <a:rPr lang="fa-IR" sz="2200" dirty="0" smtClean="0">
                <a:latin typeface="Georgia" pitchFamily="18" charset="0"/>
                <a:cs typeface="B Nazanin" pitchFamily="2" charset="-78"/>
              </a:rPr>
              <a:t>گرما در لایه پایینی به دلیل وجود لایه میانی که نقش عایق را عمل می کند </a:t>
            </a:r>
            <a:r>
              <a:rPr lang="fa-IR" sz="2200" dirty="0">
                <a:latin typeface="Georgia" pitchFamily="18" charset="0"/>
                <a:cs typeface="B Nazanin" pitchFamily="2" charset="-78"/>
              </a:rPr>
              <a:t>گرفتار </a:t>
            </a:r>
            <a:r>
              <a:rPr lang="fa-IR" sz="2200" dirty="0" smtClean="0">
                <a:latin typeface="Georgia" pitchFamily="18" charset="0"/>
                <a:cs typeface="B Nazanin" pitchFamily="2" charset="-78"/>
              </a:rPr>
              <a:t>می شود.</a:t>
            </a:r>
          </a:p>
          <a:p>
            <a:pPr algn="just" rtl="1">
              <a:lnSpc>
                <a:spcPct val="150000"/>
              </a:lnSpc>
              <a:buFont typeface="Wingdings" pitchFamily="2" charset="2"/>
              <a:buChar char="Ø"/>
            </a:pPr>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Tree>
    <p:extLst>
      <p:ext uri="{BB962C8B-B14F-4D97-AF65-F5344CB8AC3E}">
        <p14:creationId xmlns:p14="http://schemas.microsoft.com/office/powerpoint/2010/main" val="19077767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ویژگی های نمک مورد استفاده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ضریب </a:t>
            </a:r>
            <a:r>
              <a:rPr lang="fa-IR" sz="2200" dirty="0" smtClean="0">
                <a:latin typeface="Georgia" pitchFamily="18" charset="0"/>
                <a:cs typeface="B Nazanin" pitchFamily="2" charset="-78"/>
              </a:rPr>
              <a:t>پخش جرمی و </a:t>
            </a:r>
            <a:r>
              <a:rPr lang="fa-IR" sz="2200" dirty="0">
                <a:latin typeface="Georgia" pitchFamily="18" charset="0"/>
                <a:cs typeface="B Nazanin" pitchFamily="2" charset="-78"/>
              </a:rPr>
              <a:t>هدایت </a:t>
            </a:r>
            <a:r>
              <a:rPr lang="fa-IR" sz="2200" dirty="0" smtClean="0">
                <a:latin typeface="Georgia" pitchFamily="18" charset="0"/>
                <a:cs typeface="B Nazanin" pitchFamily="2" charset="-78"/>
              </a:rPr>
              <a:t>حرارتی</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برای سه نمک </a:t>
            </a:r>
            <a:r>
              <a:rPr lang="fa-IR" sz="2200" dirty="0">
                <a:latin typeface="Georgia" pitchFamily="18" charset="0"/>
                <a:cs typeface="B Nazanin" pitchFamily="2" charset="-78"/>
              </a:rPr>
              <a:t>کاندید شده </a:t>
            </a:r>
            <a:r>
              <a:rPr lang="fa-IR" sz="2200" dirty="0" smtClean="0">
                <a:latin typeface="Georgia" pitchFamily="18" charset="0"/>
                <a:cs typeface="B Nazanin" pitchFamily="2" charset="-78"/>
              </a:rPr>
              <a:t>برای استفاده در استخر خورشیدی در شکل زیر نشان داده شده است.</a:t>
            </a:r>
          </a:p>
          <a:p>
            <a:pPr algn="just" rtl="1"/>
            <a:r>
              <a:rPr lang="fa-IR" sz="2200" dirty="0" smtClean="0">
                <a:latin typeface="Georgia" pitchFamily="18" charset="0"/>
                <a:cs typeface="B Nazanin" pitchFamily="2" charset="-78"/>
              </a:rPr>
              <a:t> </a:t>
            </a:r>
            <a:r>
              <a:rPr lang="fa-IR" sz="2200" dirty="0">
                <a:latin typeface="Georgia" pitchFamily="18" charset="0"/>
                <a:cs typeface="B Nazanin" pitchFamily="2" charset="-78"/>
              </a:rPr>
              <a:t>ضریب </a:t>
            </a:r>
            <a:r>
              <a:rPr lang="fa-IR" sz="2200" dirty="0" smtClean="0">
                <a:latin typeface="Georgia" pitchFamily="18" charset="0"/>
                <a:cs typeface="B Nazanin" pitchFamily="2" charset="-78"/>
              </a:rPr>
              <a:t>پخش (نفوذ) جرمی بالاتر </a:t>
            </a:r>
            <a:r>
              <a:rPr lang="fa-IR" sz="2200" dirty="0">
                <a:latin typeface="Georgia" pitchFamily="18" charset="0"/>
                <a:cs typeface="B Nazanin" pitchFamily="2" charset="-78"/>
              </a:rPr>
              <a:t>به معنی پاسخ سریعتر حوضچه به </a:t>
            </a:r>
            <a:r>
              <a:rPr lang="fa-IR" sz="2200" dirty="0" smtClean="0">
                <a:latin typeface="Georgia" pitchFamily="18" charset="0"/>
                <a:cs typeface="B Nazanin" pitchFamily="2" charset="-78"/>
              </a:rPr>
              <a:t>گرادیان غلظت نمک است</a:t>
            </a:r>
            <a:r>
              <a:rPr lang="fa-IR" sz="2200" dirty="0">
                <a:latin typeface="Georgia" pitchFamily="18" charset="0"/>
                <a:cs typeface="B Nazanin" pitchFamily="2" charset="-78"/>
              </a:rPr>
              <a:t>. </a:t>
            </a:r>
            <a:endParaRPr lang="fa-IR"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هدایت </a:t>
            </a:r>
            <a:r>
              <a:rPr lang="fa-IR" sz="2200" dirty="0">
                <a:latin typeface="Georgia" pitchFamily="18" charset="0"/>
                <a:cs typeface="B Nazanin" pitchFamily="2" charset="-78"/>
              </a:rPr>
              <a:t>حرارتی پایین تر به معنی کاهش تلفات حرارتی در اثر هدایت است</a:t>
            </a:r>
            <a:r>
              <a:rPr lang="fa-IR" sz="2200" dirty="0" smtClean="0">
                <a:latin typeface="Georgia" pitchFamily="18" charset="0"/>
                <a:cs typeface="B Nazanin" pitchFamily="2" charset="-78"/>
              </a:rPr>
              <a:t>. </a:t>
            </a:r>
          </a:p>
          <a:p>
            <a:pPr algn="just" rtl="1"/>
            <a:r>
              <a:rPr lang="fa-IR" sz="2200" dirty="0" smtClean="0">
                <a:latin typeface="Georgia" pitchFamily="18" charset="0"/>
                <a:cs typeface="B Nazanin" pitchFamily="2" charset="-78"/>
              </a:rPr>
              <a:t>بنابراین پتاسیم کلرداید نمک مناسبی برای استفاده در استخرهای خورشیدی می باشد.</a:t>
            </a: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046952"/>
            <a:ext cx="4318000" cy="281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800600" y="3505200"/>
            <a:ext cx="4191000" cy="2362185"/>
          </a:xfrm>
          <a:prstGeom prst="rect">
            <a:avLst/>
          </a:prstGeom>
          <a:noFill/>
        </p:spPr>
        <p:txBody>
          <a:bodyPr wrap="square" rtlCol="0">
            <a:spAutoFit/>
          </a:bodyPr>
          <a:lstStyle/>
          <a:p>
            <a:pPr marL="285750" indent="-285750" algn="just" rtl="1">
              <a:lnSpc>
                <a:spcPct val="150000"/>
              </a:lnSpc>
              <a:buClr>
                <a:srgbClr val="0070C0"/>
              </a:buClr>
              <a:buSzPct val="140000"/>
              <a:buFont typeface="Arial" panose="020B0604020202020204" pitchFamily="34" charset="0"/>
              <a:buChar char="•"/>
            </a:pPr>
            <a:r>
              <a:rPr lang="fa-IR" sz="2000" dirty="0" smtClean="0">
                <a:cs typeface="B Nazanin" panose="00000400000000000000" pitchFamily="2" charset="-78"/>
              </a:rPr>
              <a:t>در برخی از مناطق آفتابی، </a:t>
            </a:r>
            <a:r>
              <a:rPr lang="fa-IR" sz="2000" dirty="0">
                <a:cs typeface="B Nazanin" panose="00000400000000000000" pitchFamily="2" charset="-78"/>
              </a:rPr>
              <a:t>آب نمک </a:t>
            </a:r>
            <a:r>
              <a:rPr lang="fa-IR" sz="2000" dirty="0" smtClean="0">
                <a:cs typeface="B Nazanin" panose="00000400000000000000" pitchFamily="2" charset="-78"/>
              </a:rPr>
              <a:t>طبیعی مثل دریاچه های نمک طبیعی وجود دارد که در این موارد استفاده </a:t>
            </a:r>
            <a:r>
              <a:rPr lang="fa-IR" sz="2000" dirty="0">
                <a:cs typeface="B Nazanin" panose="00000400000000000000" pitchFamily="2" charset="-78"/>
              </a:rPr>
              <a:t>از </a:t>
            </a:r>
            <a:r>
              <a:rPr lang="fa-IR" sz="2000" dirty="0" smtClean="0">
                <a:cs typeface="B Nazanin" panose="00000400000000000000" pitchFamily="2" charset="-78"/>
              </a:rPr>
              <a:t>آنها به عنوان استخرهای خورشیدی توصیه می شود </a:t>
            </a:r>
            <a:r>
              <a:rPr lang="fa-IR" sz="2000" dirty="0">
                <a:cs typeface="B Nazanin" panose="00000400000000000000" pitchFamily="2" charset="-78"/>
              </a:rPr>
              <a:t>زیرا عواقب زیست </a:t>
            </a:r>
            <a:r>
              <a:rPr lang="fa-IR" sz="2000" dirty="0" smtClean="0">
                <a:cs typeface="B Nazanin" panose="00000400000000000000" pitchFamily="2" charset="-78"/>
              </a:rPr>
              <a:t>محیطی ندارد.</a:t>
            </a:r>
            <a:endParaRPr lang="fa-IR" sz="2000" dirty="0">
              <a:cs typeface="B Nazanin" panose="00000400000000000000" pitchFamily="2" charset="-78"/>
            </a:endParaRPr>
          </a:p>
        </p:txBody>
      </p:sp>
      <p:sp>
        <p:nvSpPr>
          <p:cNvPr id="7" name="Rectangle 6"/>
          <p:cNvSpPr/>
          <p:nvPr/>
        </p:nvSpPr>
        <p:spPr>
          <a:xfrm>
            <a:off x="1600200" y="5334000"/>
            <a:ext cx="457200" cy="13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3937165"/>
            <a:ext cx="1828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4267200"/>
            <a:ext cx="1600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1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برخی پارامترهای تاثیر گذار بر عملکرد استخر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راندمان حرارتی به ضخامت لایه های مختلف در استخر خورشیدی </a:t>
            </a:r>
            <a:r>
              <a:rPr lang="fa-IR" sz="2200" dirty="0">
                <a:latin typeface="Georgia" pitchFamily="18" charset="0"/>
                <a:cs typeface="B Nazanin" pitchFamily="2" charset="-78"/>
              </a:rPr>
              <a:t>بستگی دارد. افزایش ضخامت </a:t>
            </a:r>
            <a:r>
              <a:rPr lang="fa-IR" sz="2200" dirty="0" smtClean="0">
                <a:latin typeface="Georgia" pitchFamily="18" charset="0"/>
                <a:cs typeface="B Nazanin" pitchFamily="2" charset="-78"/>
              </a:rPr>
              <a:t>لایه بالایی</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باعث کاهش میزان انرژی خورشیدی </a:t>
            </a:r>
            <a:r>
              <a:rPr lang="fa-IR" sz="2200" dirty="0" smtClean="0">
                <a:latin typeface="Georgia" pitchFamily="18" charset="0"/>
                <a:cs typeface="B Nazanin" pitchFamily="2" charset="-78"/>
              </a:rPr>
              <a:t>دریافتی لایه پایینی (ناحیه ذخیره) </a:t>
            </a:r>
            <a:r>
              <a:rPr lang="fa-IR" sz="2200" dirty="0">
                <a:latin typeface="Georgia" pitchFamily="18" charset="0"/>
                <a:cs typeface="B Nazanin" pitchFamily="2" charset="-78"/>
              </a:rPr>
              <a:t>می شود. بنابراین ضخامت </a:t>
            </a:r>
            <a:r>
              <a:rPr lang="fa-IR" sz="2200" dirty="0" smtClean="0">
                <a:latin typeface="Georgia" pitchFamily="18" charset="0"/>
                <a:cs typeface="B Nazanin" pitchFamily="2" charset="-78"/>
              </a:rPr>
              <a:t>لایه بالایی</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باید </a:t>
            </a:r>
            <a:r>
              <a:rPr lang="fa-IR" sz="2200" dirty="0" smtClean="0">
                <a:latin typeface="Georgia" pitchFamily="18" charset="0"/>
                <a:cs typeface="B Nazanin" pitchFamily="2" charset="-78"/>
              </a:rPr>
              <a:t>کم </a:t>
            </a:r>
            <a:r>
              <a:rPr lang="fa-IR" sz="2200" dirty="0">
                <a:latin typeface="Georgia" pitchFamily="18" charset="0"/>
                <a:cs typeface="B Nazanin" pitchFamily="2" charset="-78"/>
              </a:rPr>
              <a:t>باشد</a:t>
            </a:r>
            <a:r>
              <a:rPr lang="fa-IR" sz="2200" dirty="0" smtClean="0">
                <a:latin typeface="Georgia" pitchFamily="18" charset="0"/>
                <a:cs typeface="B Nazanin" pitchFamily="2" charset="-78"/>
              </a:rPr>
              <a:t>.</a:t>
            </a:r>
            <a:r>
              <a:rPr lang="en-US" sz="2200" dirty="0" smtClean="0">
                <a:latin typeface="Georgia" pitchFamily="18" charset="0"/>
                <a:cs typeface="B Nazanin" pitchFamily="2" charset="-78"/>
              </a:rPr>
              <a:t> </a:t>
            </a:r>
            <a:r>
              <a:rPr lang="fa-IR" sz="2200" dirty="0" smtClean="0">
                <a:latin typeface="Georgia" pitchFamily="18" charset="0"/>
                <a:cs typeface="B Nazanin" pitchFamily="2" charset="-78"/>
              </a:rPr>
              <a:t>لایه میانی خیلی ضخیم باعث کاهش </a:t>
            </a:r>
            <a:r>
              <a:rPr lang="fa-IR" sz="2200" dirty="0">
                <a:latin typeface="Georgia" pitchFamily="18" charset="0"/>
                <a:cs typeface="B Nazanin" pitchFamily="2" charset="-78"/>
              </a:rPr>
              <a:t>میزان انرژی خورشیدی </a:t>
            </a:r>
            <a:r>
              <a:rPr lang="fa-IR" sz="2200" dirty="0" smtClean="0">
                <a:latin typeface="Georgia" pitchFamily="18" charset="0"/>
                <a:cs typeface="B Nazanin" pitchFamily="2" charset="-78"/>
              </a:rPr>
              <a:t>دریافتی لایه پایینی می شود. لایه میانی خیلی نازک باعث هدر رفتن حرارت از لایه پایینی به لایه بالایی می شود. </a:t>
            </a:r>
          </a:p>
          <a:p>
            <a:pPr algn="just" rtl="1">
              <a:lnSpc>
                <a:spcPct val="150000"/>
              </a:lnSpc>
            </a:pPr>
            <a:r>
              <a:rPr lang="fa-IR" sz="2200" dirty="0" smtClean="0">
                <a:latin typeface="Georgia" pitchFamily="18" charset="0"/>
                <a:cs typeface="B Nazanin" pitchFamily="2" charset="-78"/>
              </a:rPr>
              <a:t>ضخامت های لایه های مختلف بستگی به شرایط جغرافیای و کاربرد استخر خورشیدی دارد.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459896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اهمیت کنترل کدورت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عملکرد حرارتی یک استخر خورشیدی وابسته به میزان </a:t>
            </a:r>
            <a:r>
              <a:rPr lang="fa-IR" sz="2200" dirty="0" smtClean="0">
                <a:latin typeface="Georgia" pitchFamily="18" charset="0"/>
                <a:cs typeface="B Nazanin" pitchFamily="2" charset="-78"/>
              </a:rPr>
              <a:t>کدورت (کدر بودن) </a:t>
            </a:r>
            <a:r>
              <a:rPr lang="fa-IR" sz="2200" dirty="0">
                <a:latin typeface="Georgia" pitchFamily="18" charset="0"/>
                <a:cs typeface="B Nazanin" pitchFamily="2" charset="-78"/>
              </a:rPr>
              <a:t>محلول آن </a:t>
            </a:r>
            <a:r>
              <a:rPr lang="fa-IR" sz="2200" dirty="0" smtClean="0">
                <a:latin typeface="Georgia" pitchFamily="18" charset="0"/>
                <a:cs typeface="B Nazanin" pitchFamily="2" charset="-78"/>
              </a:rPr>
              <a:t>می باشد. کدورت </a:t>
            </a:r>
            <a:r>
              <a:rPr lang="fa-IR" sz="2200" dirty="0">
                <a:latin typeface="Georgia" pitchFamily="18" charset="0"/>
                <a:cs typeface="B Nazanin" pitchFamily="2" charset="-78"/>
              </a:rPr>
              <a:t>به عنوان </a:t>
            </a:r>
            <a:r>
              <a:rPr lang="fa-IR" sz="2200" dirty="0" smtClean="0">
                <a:latin typeface="Georgia" pitchFamily="18" charset="0"/>
                <a:cs typeface="B Nazanin" pitchFamily="2" charset="-78"/>
              </a:rPr>
              <a:t>یک خاصیت </a:t>
            </a:r>
            <a:r>
              <a:rPr lang="fa-IR" sz="2200" dirty="0">
                <a:latin typeface="Georgia" pitchFamily="18" charset="0"/>
                <a:cs typeface="B Nazanin" pitchFamily="2" charset="-78"/>
              </a:rPr>
              <a:t>نوری تعریف می شود که باعث می شود نور به جای </a:t>
            </a:r>
            <a:r>
              <a:rPr lang="fa-IR" sz="2200" dirty="0" smtClean="0">
                <a:latin typeface="Georgia" pitchFamily="18" charset="0"/>
                <a:cs typeface="B Nazanin" pitchFamily="2" charset="-78"/>
              </a:rPr>
              <a:t>انتقال در سیال، </a:t>
            </a:r>
            <a:r>
              <a:rPr lang="fa-IR" sz="2200" dirty="0">
                <a:latin typeface="Georgia" pitchFamily="18" charset="0"/>
                <a:cs typeface="B Nazanin" pitchFamily="2" charset="-78"/>
              </a:rPr>
              <a:t>پراکنده </a:t>
            </a:r>
            <a:r>
              <a:rPr lang="fa-IR" sz="2200" dirty="0" smtClean="0">
                <a:latin typeface="Georgia" pitchFamily="18" charset="0"/>
                <a:cs typeface="B Nazanin" pitchFamily="2" charset="-78"/>
              </a:rPr>
              <a:t>شود. مواد </a:t>
            </a:r>
            <a:r>
              <a:rPr lang="fa-IR" sz="2200" dirty="0">
                <a:latin typeface="Georgia" pitchFamily="18" charset="0"/>
                <a:cs typeface="B Nazanin" pitchFamily="2" charset="-78"/>
              </a:rPr>
              <a:t>جامد معلق در همه جهات (360 </a:t>
            </a:r>
            <a:r>
              <a:rPr lang="fa-IR" sz="2200" dirty="0" smtClean="0">
                <a:latin typeface="Georgia" pitchFamily="18" charset="0"/>
                <a:cs typeface="B Nazanin" pitchFamily="2" charset="-78"/>
              </a:rPr>
              <a:t>درجه) </a:t>
            </a:r>
            <a:r>
              <a:rPr lang="fa-IR" sz="2200" dirty="0">
                <a:latin typeface="Georgia" pitchFamily="18" charset="0"/>
                <a:cs typeface="B Nazanin" pitchFamily="2" charset="-78"/>
              </a:rPr>
              <a:t>نور را پراکنده می کنند. </a:t>
            </a:r>
            <a:r>
              <a:rPr lang="fa-IR" sz="2200" dirty="0" smtClean="0">
                <a:latin typeface="Georgia" pitchFamily="18" charset="0"/>
                <a:cs typeface="B Nazanin" pitchFamily="2" charset="-78"/>
              </a:rPr>
              <a:t>این پدیده می تواند باعث کاهش </a:t>
            </a:r>
            <a:r>
              <a:rPr lang="fa-IR" sz="2200" dirty="0">
                <a:latin typeface="Georgia" pitchFamily="18" charset="0"/>
                <a:cs typeface="B Nazanin" pitchFamily="2" charset="-78"/>
              </a:rPr>
              <a:t>شدت پرتو نور در </a:t>
            </a:r>
            <a:r>
              <a:rPr lang="fa-IR" sz="2200" dirty="0" smtClean="0">
                <a:latin typeface="Georgia" pitchFamily="18" charset="0"/>
                <a:cs typeface="B Nazanin" pitchFamily="2" charset="-78"/>
              </a:rPr>
              <a:t>لایه پایینی استخر خورشیدی شود. </a:t>
            </a:r>
          </a:p>
          <a:p>
            <a:pPr algn="just" rtl="1">
              <a:lnSpc>
                <a:spcPct val="150000"/>
              </a:lnSpc>
            </a:pPr>
            <a:r>
              <a:rPr lang="fa-IR" sz="2200" dirty="0" smtClean="0">
                <a:latin typeface="Georgia" pitchFamily="18" charset="0"/>
                <a:cs typeface="B Nazanin" pitchFamily="2" charset="-78"/>
              </a:rPr>
              <a:t>رشد جلبک و میکروب ها باعث افزایش کدورت در محلول می شوند که این </a:t>
            </a:r>
            <a:r>
              <a:rPr lang="fa-IR" sz="2200" dirty="0">
                <a:latin typeface="Georgia" pitchFamily="18" charset="0"/>
                <a:cs typeface="B Nazanin" pitchFamily="2" charset="-78"/>
              </a:rPr>
              <a:t>پدیده در استخرهای </a:t>
            </a:r>
            <a:r>
              <a:rPr lang="fa-IR" sz="2200" dirty="0" smtClean="0">
                <a:latin typeface="Georgia" pitchFamily="18" charset="0"/>
                <a:cs typeface="B Nazanin" pitchFamily="2" charset="-78"/>
              </a:rPr>
              <a:t>خورشیدی طبیعی بیشتر است. </a:t>
            </a:r>
          </a:p>
          <a:p>
            <a:pPr algn="just" rtl="1">
              <a:lnSpc>
                <a:spcPct val="150000"/>
              </a:lnSpc>
            </a:pPr>
            <a:r>
              <a:rPr lang="fa-IR" sz="2200" dirty="0" smtClean="0">
                <a:latin typeface="Georgia" pitchFamily="18" charset="0"/>
                <a:cs typeface="B Nazanin" pitchFamily="2" charset="-78"/>
              </a:rPr>
              <a:t>تحقیقات گذشته نشان داده است که با </a:t>
            </a:r>
            <a:r>
              <a:rPr lang="fa-IR" sz="2200" dirty="0">
                <a:latin typeface="Georgia" pitchFamily="18" charset="0"/>
                <a:cs typeface="B Nazanin" pitchFamily="2" charset="-78"/>
              </a:rPr>
              <a:t>افزایش کدورت </a:t>
            </a:r>
            <a:r>
              <a:rPr lang="fa-IR" sz="2200" dirty="0" smtClean="0">
                <a:latin typeface="Georgia" pitchFamily="18" charset="0"/>
                <a:cs typeface="B Nazanin" pitchFamily="2" charset="-78"/>
              </a:rPr>
              <a:t>محلول، </a:t>
            </a:r>
            <a:r>
              <a:rPr lang="fa-IR" sz="2200" dirty="0">
                <a:latin typeface="Georgia" pitchFamily="18" charset="0"/>
                <a:cs typeface="B Nazanin" pitchFamily="2" charset="-78"/>
              </a:rPr>
              <a:t>دمای </a:t>
            </a:r>
            <a:r>
              <a:rPr lang="fa-IR" sz="2200" dirty="0" smtClean="0">
                <a:latin typeface="Georgia" pitchFamily="18" charset="0"/>
                <a:cs typeface="B Nazanin" pitchFamily="2" charset="-78"/>
              </a:rPr>
              <a:t>لایه پایینی استخر خورشیدی</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به طرز چشمگیری کاهش می </a:t>
            </a:r>
            <a:r>
              <a:rPr lang="fa-IR" sz="2200" dirty="0" smtClean="0">
                <a:latin typeface="Georgia" pitchFamily="18" charset="0"/>
                <a:cs typeface="B Nazanin" pitchFamily="2" charset="-78"/>
              </a:rPr>
              <a:t>یابد.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368377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اهمیت کنترل کدورت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عملکرد حرارتی یک استخر خورشیدی وابسته به میزان </a:t>
            </a:r>
            <a:r>
              <a:rPr lang="fa-IR" sz="2200" dirty="0" smtClean="0">
                <a:latin typeface="Georgia" pitchFamily="18" charset="0"/>
                <a:cs typeface="B Nazanin" pitchFamily="2" charset="-78"/>
              </a:rPr>
              <a:t>کدورت (کدر بودن) </a:t>
            </a:r>
            <a:r>
              <a:rPr lang="fa-IR" sz="2200" dirty="0">
                <a:latin typeface="Georgia" pitchFamily="18" charset="0"/>
                <a:cs typeface="B Nazanin" pitchFamily="2" charset="-78"/>
              </a:rPr>
              <a:t>محلول آن </a:t>
            </a:r>
            <a:r>
              <a:rPr lang="fa-IR" sz="2200" dirty="0" smtClean="0">
                <a:latin typeface="Georgia" pitchFamily="18" charset="0"/>
                <a:cs typeface="B Nazanin" pitchFamily="2" charset="-78"/>
              </a:rPr>
              <a:t>می باشد. کدورت </a:t>
            </a:r>
            <a:r>
              <a:rPr lang="fa-IR" sz="2200" dirty="0">
                <a:latin typeface="Georgia" pitchFamily="18" charset="0"/>
                <a:cs typeface="B Nazanin" pitchFamily="2" charset="-78"/>
              </a:rPr>
              <a:t>به عنوان </a:t>
            </a:r>
            <a:r>
              <a:rPr lang="fa-IR" sz="2200" dirty="0" smtClean="0">
                <a:latin typeface="Georgia" pitchFamily="18" charset="0"/>
                <a:cs typeface="B Nazanin" pitchFamily="2" charset="-78"/>
              </a:rPr>
              <a:t>یک خاصیت </a:t>
            </a:r>
            <a:r>
              <a:rPr lang="fa-IR" sz="2200" dirty="0">
                <a:latin typeface="Georgia" pitchFamily="18" charset="0"/>
                <a:cs typeface="B Nazanin" pitchFamily="2" charset="-78"/>
              </a:rPr>
              <a:t>نوری تعریف می شود که باعث می شود نور به جای </a:t>
            </a:r>
            <a:r>
              <a:rPr lang="fa-IR" sz="2200" dirty="0" smtClean="0">
                <a:latin typeface="Georgia" pitchFamily="18" charset="0"/>
                <a:cs typeface="B Nazanin" pitchFamily="2" charset="-78"/>
              </a:rPr>
              <a:t>انتقال در سیال، </a:t>
            </a:r>
            <a:r>
              <a:rPr lang="fa-IR" sz="2200" dirty="0">
                <a:latin typeface="Georgia" pitchFamily="18" charset="0"/>
                <a:cs typeface="B Nazanin" pitchFamily="2" charset="-78"/>
              </a:rPr>
              <a:t>پراکنده </a:t>
            </a:r>
            <a:r>
              <a:rPr lang="fa-IR" sz="2200" dirty="0" smtClean="0">
                <a:latin typeface="Georgia" pitchFamily="18" charset="0"/>
                <a:cs typeface="B Nazanin" pitchFamily="2" charset="-78"/>
              </a:rPr>
              <a:t>شود. مواد </a:t>
            </a:r>
            <a:r>
              <a:rPr lang="fa-IR" sz="2200" dirty="0">
                <a:latin typeface="Georgia" pitchFamily="18" charset="0"/>
                <a:cs typeface="B Nazanin" pitchFamily="2" charset="-78"/>
              </a:rPr>
              <a:t>جامد معلق در همه جهات (360 </a:t>
            </a:r>
            <a:r>
              <a:rPr lang="fa-IR" sz="2200" dirty="0" smtClean="0">
                <a:latin typeface="Georgia" pitchFamily="18" charset="0"/>
                <a:cs typeface="B Nazanin" pitchFamily="2" charset="-78"/>
              </a:rPr>
              <a:t>درجه) </a:t>
            </a:r>
            <a:r>
              <a:rPr lang="fa-IR" sz="2200" dirty="0">
                <a:latin typeface="Georgia" pitchFamily="18" charset="0"/>
                <a:cs typeface="B Nazanin" pitchFamily="2" charset="-78"/>
              </a:rPr>
              <a:t>نور را پراکنده می کنند. </a:t>
            </a:r>
            <a:r>
              <a:rPr lang="fa-IR" sz="2200" dirty="0" smtClean="0">
                <a:latin typeface="Georgia" pitchFamily="18" charset="0"/>
                <a:cs typeface="B Nazanin" pitchFamily="2" charset="-78"/>
              </a:rPr>
              <a:t>این پدیده می تواند باعث کاهش </a:t>
            </a:r>
            <a:r>
              <a:rPr lang="fa-IR" sz="2200" dirty="0">
                <a:latin typeface="Georgia" pitchFamily="18" charset="0"/>
                <a:cs typeface="B Nazanin" pitchFamily="2" charset="-78"/>
              </a:rPr>
              <a:t>شدت پرتو نور در </a:t>
            </a:r>
            <a:r>
              <a:rPr lang="fa-IR" sz="2200" dirty="0" smtClean="0">
                <a:latin typeface="Georgia" pitchFamily="18" charset="0"/>
                <a:cs typeface="B Nazanin" pitchFamily="2" charset="-78"/>
              </a:rPr>
              <a:t>لایه پایینی استخر خورشیدی شود. </a:t>
            </a:r>
          </a:p>
          <a:p>
            <a:pPr algn="just" rtl="1">
              <a:lnSpc>
                <a:spcPct val="150000"/>
              </a:lnSpc>
            </a:pPr>
            <a:r>
              <a:rPr lang="fa-IR" sz="2200" dirty="0" smtClean="0">
                <a:latin typeface="Georgia" pitchFamily="18" charset="0"/>
                <a:cs typeface="B Nazanin" pitchFamily="2" charset="-78"/>
              </a:rPr>
              <a:t>رشد جلبک و میکروب ها باعث افزایش کدورت در محلول می شوند که این </a:t>
            </a:r>
            <a:r>
              <a:rPr lang="fa-IR" sz="2200" dirty="0">
                <a:latin typeface="Georgia" pitchFamily="18" charset="0"/>
                <a:cs typeface="B Nazanin" pitchFamily="2" charset="-78"/>
              </a:rPr>
              <a:t>پدیده در استخرهای </a:t>
            </a:r>
            <a:r>
              <a:rPr lang="fa-IR" sz="2200" dirty="0" smtClean="0">
                <a:latin typeface="Georgia" pitchFamily="18" charset="0"/>
                <a:cs typeface="B Nazanin" pitchFamily="2" charset="-78"/>
              </a:rPr>
              <a:t>خورشیدی طبیعی بیشتر است. </a:t>
            </a:r>
          </a:p>
          <a:p>
            <a:pPr algn="just" rtl="1">
              <a:lnSpc>
                <a:spcPct val="150000"/>
              </a:lnSpc>
            </a:pPr>
            <a:r>
              <a:rPr lang="fa-IR" sz="2200" dirty="0" smtClean="0">
                <a:latin typeface="Georgia" pitchFamily="18" charset="0"/>
                <a:cs typeface="B Nazanin" pitchFamily="2" charset="-78"/>
              </a:rPr>
              <a:t>تحقیقات گذشته نشان داده است که با </a:t>
            </a:r>
            <a:r>
              <a:rPr lang="fa-IR" sz="2200" dirty="0">
                <a:latin typeface="Georgia" pitchFamily="18" charset="0"/>
                <a:cs typeface="B Nazanin" pitchFamily="2" charset="-78"/>
              </a:rPr>
              <a:t>افزایش کدورت </a:t>
            </a:r>
            <a:r>
              <a:rPr lang="fa-IR" sz="2200" dirty="0" smtClean="0">
                <a:latin typeface="Georgia" pitchFamily="18" charset="0"/>
                <a:cs typeface="B Nazanin" pitchFamily="2" charset="-78"/>
              </a:rPr>
              <a:t>محلول، </a:t>
            </a:r>
            <a:r>
              <a:rPr lang="fa-IR" sz="2200" dirty="0">
                <a:latin typeface="Georgia" pitchFamily="18" charset="0"/>
                <a:cs typeface="B Nazanin" pitchFamily="2" charset="-78"/>
              </a:rPr>
              <a:t>دمای </a:t>
            </a:r>
            <a:r>
              <a:rPr lang="fa-IR" sz="2200" dirty="0" smtClean="0">
                <a:latin typeface="Georgia" pitchFamily="18" charset="0"/>
                <a:cs typeface="B Nazanin" pitchFamily="2" charset="-78"/>
              </a:rPr>
              <a:t>لایه پایینی استخر خورشیدی</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به طرز چشمگیری کاهش می </a:t>
            </a:r>
            <a:r>
              <a:rPr lang="fa-IR" sz="2200" dirty="0" smtClean="0">
                <a:latin typeface="Georgia" pitchFamily="18" charset="0"/>
                <a:cs typeface="B Nazanin" pitchFamily="2" charset="-78"/>
              </a:rPr>
              <a:t>یابد.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8092837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اهمیت کنترل کدورت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بنابراین کنترل کدورت در استخرهای </a:t>
            </a:r>
            <a:r>
              <a:rPr lang="fa-IR" sz="2200" dirty="0" smtClean="0">
                <a:latin typeface="Georgia" pitchFamily="18" charset="0"/>
                <a:cs typeface="B Nazanin" pitchFamily="2" charset="-78"/>
              </a:rPr>
              <a:t>خورشیدی از اهمیت ویژه ای برخوردار است.</a:t>
            </a:r>
          </a:p>
          <a:p>
            <a:pPr algn="just" rtl="1">
              <a:lnSpc>
                <a:spcPct val="150000"/>
              </a:lnSpc>
            </a:pPr>
            <a:r>
              <a:rPr lang="fa-IR" sz="2200" dirty="0" smtClean="0">
                <a:latin typeface="Georgia" pitchFamily="18" charset="0"/>
                <a:cs typeface="B Nazanin" pitchFamily="2" charset="-78"/>
              </a:rPr>
              <a:t>در برخی تحقیقات گذشته از افزودنی ها برای کنترل کدورت </a:t>
            </a:r>
            <a:r>
              <a:rPr lang="fa-IR" sz="2200" dirty="0">
                <a:latin typeface="Georgia" pitchFamily="18" charset="0"/>
                <a:cs typeface="B Nazanin" pitchFamily="2" charset="-78"/>
              </a:rPr>
              <a:t>در استخرهای خورشیدی </a:t>
            </a:r>
            <a:r>
              <a:rPr lang="fa-IR" sz="2200" dirty="0" smtClean="0">
                <a:latin typeface="Georgia" pitchFamily="18" charset="0"/>
                <a:cs typeface="B Nazanin" pitchFamily="2" charset="-78"/>
              </a:rPr>
              <a:t>استفاده نمودند. این افزودنی ها علاوه بر کنترل کدورت باید سازگار با محیط زیست، اقتصادی و غیر خورنده باشند. برای اطلاعات بیشتر در این زمینه به مقاله زیر مراجعه کنید:</a:t>
            </a:r>
          </a:p>
          <a:p>
            <a:pPr marL="82296" indent="0" algn="just">
              <a:lnSpc>
                <a:spcPct val="150000"/>
              </a:lnSpc>
              <a:buNone/>
            </a:pPr>
            <a:r>
              <a:rPr lang="en-US" sz="1800" dirty="0" smtClean="0">
                <a:latin typeface="Georgia" pitchFamily="18" charset="0"/>
                <a:cs typeface="B Nazanin" pitchFamily="2" charset="-78"/>
              </a:rPr>
              <a:t>A. </a:t>
            </a:r>
            <a:r>
              <a:rPr lang="en-US" sz="1800" dirty="0" err="1" smtClean="0">
                <a:latin typeface="Georgia" pitchFamily="18" charset="0"/>
                <a:cs typeface="B Nazanin" pitchFamily="2" charset="-78"/>
              </a:rPr>
              <a:t>Kasaeian</a:t>
            </a:r>
            <a:r>
              <a:rPr lang="en-US" sz="1800" dirty="0" smtClean="0">
                <a:latin typeface="Georgia" pitchFamily="18" charset="0"/>
                <a:cs typeface="B Nazanin" pitchFamily="2" charset="-78"/>
              </a:rPr>
              <a:t>, S. </a:t>
            </a:r>
            <a:r>
              <a:rPr lang="en-US" sz="1800" dirty="0" err="1" smtClean="0">
                <a:latin typeface="Georgia" pitchFamily="18" charset="0"/>
                <a:cs typeface="B Nazanin" pitchFamily="2" charset="-78"/>
              </a:rPr>
              <a:t>Shariﬁ</a:t>
            </a:r>
            <a:r>
              <a:rPr lang="en-US" sz="1800" dirty="0" smtClean="0">
                <a:latin typeface="Georgia" pitchFamily="18" charset="0"/>
                <a:cs typeface="B Nazanin" pitchFamily="2" charset="-78"/>
              </a:rPr>
              <a:t>, W.M. </a:t>
            </a:r>
            <a:r>
              <a:rPr lang="en-US" sz="1800" dirty="0">
                <a:latin typeface="Georgia" pitchFamily="18" charset="0"/>
                <a:cs typeface="B Nazanin" pitchFamily="2" charset="-78"/>
              </a:rPr>
              <a:t>Yan, Novel achievements in the development of solar ponds: A review, Solar Energy 174 (2018) </a:t>
            </a:r>
            <a:r>
              <a:rPr lang="en-US" sz="1800" dirty="0" smtClean="0">
                <a:latin typeface="Georgia" pitchFamily="18" charset="0"/>
                <a:cs typeface="B Nazanin" pitchFamily="2" charset="-78"/>
              </a:rPr>
              <a:t>189–206.</a:t>
            </a:r>
            <a:endParaRPr lang="fa-IR" sz="18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481036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انتخاب آستر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کاهش تلفات </a:t>
            </a:r>
            <a:r>
              <a:rPr lang="fa-IR" sz="2200" dirty="0" smtClean="0">
                <a:latin typeface="Georgia" pitchFamily="18" charset="0"/>
                <a:cs typeface="B Nazanin" pitchFamily="2" charset="-78"/>
              </a:rPr>
              <a:t>حرارتی، </a:t>
            </a:r>
            <a:r>
              <a:rPr lang="fa-IR" sz="2200" dirty="0">
                <a:latin typeface="Georgia" pitchFamily="18" charset="0"/>
                <a:cs typeface="B Nazanin" pitchFamily="2" charset="-78"/>
              </a:rPr>
              <a:t>روش </a:t>
            </a:r>
            <a:r>
              <a:rPr lang="fa-IR" sz="2200" dirty="0" smtClean="0">
                <a:latin typeface="Georgia" pitchFamily="18" charset="0"/>
                <a:cs typeface="B Nazanin" pitchFamily="2" charset="-78"/>
              </a:rPr>
              <a:t>موثر برای </a:t>
            </a:r>
            <a:r>
              <a:rPr lang="fa-IR" sz="2200" dirty="0">
                <a:latin typeface="Georgia" pitchFamily="18" charset="0"/>
                <a:cs typeface="B Nazanin" pitchFamily="2" charset="-78"/>
              </a:rPr>
              <a:t>بهبود </a:t>
            </a:r>
            <a:r>
              <a:rPr lang="fa-IR" sz="2200" dirty="0" smtClean="0">
                <a:latin typeface="Georgia" pitchFamily="18" charset="0"/>
                <a:cs typeface="B Nazanin" pitchFamily="2" charset="-78"/>
              </a:rPr>
              <a:t>عملکرد استخرهای خورشیدی می باشد. استفاده از آستر مناسب می تواند در این زمینه موثر باشد. </a:t>
            </a:r>
          </a:p>
          <a:p>
            <a:pPr algn="just" rtl="1">
              <a:lnSpc>
                <a:spcPct val="150000"/>
              </a:lnSpc>
            </a:pPr>
            <a:r>
              <a:rPr lang="fa-IR" sz="2200" dirty="0">
                <a:latin typeface="Georgia" pitchFamily="18" charset="0"/>
                <a:cs typeface="B Nazanin" pitchFamily="2" charset="-78"/>
              </a:rPr>
              <a:t>آستر </a:t>
            </a:r>
            <a:r>
              <a:rPr lang="fa-IR" sz="2200" dirty="0" smtClean="0">
                <a:latin typeface="Georgia" pitchFamily="18" charset="0"/>
                <a:cs typeface="B Nazanin" pitchFamily="2" charset="-78"/>
              </a:rPr>
              <a:t>مناسب باید </a:t>
            </a:r>
            <a:r>
              <a:rPr lang="fa-IR" sz="2200" dirty="0">
                <a:latin typeface="Georgia" pitchFamily="18" charset="0"/>
                <a:cs typeface="B Nazanin" pitchFamily="2" charset="-78"/>
              </a:rPr>
              <a:t>دارای چندین ویژگی از قبیل </a:t>
            </a:r>
            <a:r>
              <a:rPr lang="fa-IR" sz="2200" dirty="0" smtClean="0">
                <a:latin typeface="Georgia" pitchFamily="18" charset="0"/>
                <a:cs typeface="B Nazanin" pitchFamily="2" charset="-78"/>
              </a:rPr>
              <a:t>استحکام بالا، طول </a:t>
            </a:r>
            <a:r>
              <a:rPr lang="fa-IR" sz="2200" dirty="0">
                <a:latin typeface="Georgia" pitchFamily="18" charset="0"/>
                <a:cs typeface="B Nazanin" pitchFamily="2" charset="-78"/>
              </a:rPr>
              <a:t>عمر </a:t>
            </a:r>
            <a:r>
              <a:rPr lang="fa-IR" sz="2200" dirty="0" smtClean="0">
                <a:latin typeface="Georgia" pitchFamily="18" charset="0"/>
                <a:cs typeface="B Nazanin" pitchFamily="2" charset="-78"/>
              </a:rPr>
              <a:t>بالا، مقرون </a:t>
            </a:r>
            <a:r>
              <a:rPr lang="fa-IR" sz="2200" dirty="0">
                <a:latin typeface="Georgia" pitchFamily="18" charset="0"/>
                <a:cs typeface="B Nazanin" pitchFamily="2" charset="-78"/>
              </a:rPr>
              <a:t>به </a:t>
            </a:r>
            <a:r>
              <a:rPr lang="fa-IR" sz="2200" dirty="0" smtClean="0">
                <a:latin typeface="Georgia" pitchFamily="18" charset="0"/>
                <a:cs typeface="B Nazanin" pitchFamily="2" charset="-78"/>
              </a:rPr>
              <a:t>صرفه بودن و سازگاری با محیط زیست باشد. استفاده </a:t>
            </a:r>
            <a:r>
              <a:rPr lang="fa-IR" sz="2200" dirty="0">
                <a:latin typeface="Georgia" pitchFamily="18" charset="0"/>
                <a:cs typeface="B Nazanin" pitchFamily="2" charset="-78"/>
              </a:rPr>
              <a:t>از </a:t>
            </a:r>
            <a:r>
              <a:rPr lang="fa-IR" sz="2200" dirty="0" smtClean="0">
                <a:latin typeface="Georgia" pitchFamily="18" charset="0"/>
                <a:cs typeface="B Nazanin" pitchFamily="2" charset="-78"/>
              </a:rPr>
              <a:t>خاک رس اشباع </a:t>
            </a:r>
            <a:r>
              <a:rPr lang="fa-IR" sz="2200" dirty="0">
                <a:latin typeface="Georgia" pitchFamily="18" charset="0"/>
                <a:cs typeface="B Nazanin" pitchFamily="2" charset="-78"/>
              </a:rPr>
              <a:t>و فشرده به عنوان آستر می تواند این نیازها را برآورده سازد</a:t>
            </a:r>
            <a:r>
              <a:rPr lang="fa-IR" sz="2200" dirty="0" smtClean="0">
                <a:latin typeface="Georgia" pitchFamily="18" charset="0"/>
                <a:cs typeface="B Nazanin" pitchFamily="2" charset="-78"/>
              </a:rPr>
              <a:t>. همچنین چون آستر نقش عایق را دارد باید داری هدایت حرارتی کم و ضخامت مناسب باشد. برای اطلاعات بیشتر در این زمینه به مقاله زیر مراجعه کنید:</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7600" b="17333"/>
          <a:stretch/>
        </p:blipFill>
        <p:spPr bwMode="auto">
          <a:xfrm>
            <a:off x="25399" y="4114800"/>
            <a:ext cx="421598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19600" y="4609237"/>
            <a:ext cx="4216400" cy="1754326"/>
          </a:xfrm>
          <a:prstGeom prst="rect">
            <a:avLst/>
          </a:prstGeom>
        </p:spPr>
        <p:txBody>
          <a:bodyPr wrap="square">
            <a:spAutoFit/>
          </a:bodyPr>
          <a:lstStyle/>
          <a:p>
            <a:pPr marL="82296" indent="0" algn="just">
              <a:lnSpc>
                <a:spcPct val="150000"/>
              </a:lnSpc>
              <a:buNone/>
            </a:pPr>
            <a:r>
              <a:rPr lang="en-US" dirty="0">
                <a:latin typeface="Georgia" pitchFamily="18" charset="0"/>
                <a:cs typeface="B Nazanin" pitchFamily="2" charset="-78"/>
              </a:rPr>
              <a:t>A. </a:t>
            </a:r>
            <a:r>
              <a:rPr lang="en-US" dirty="0" err="1">
                <a:latin typeface="Georgia" pitchFamily="18" charset="0"/>
                <a:cs typeface="B Nazanin" pitchFamily="2" charset="-78"/>
              </a:rPr>
              <a:t>Kasaeian</a:t>
            </a:r>
            <a:r>
              <a:rPr lang="en-US" dirty="0">
                <a:latin typeface="Georgia" pitchFamily="18" charset="0"/>
                <a:cs typeface="B Nazanin" pitchFamily="2" charset="-78"/>
              </a:rPr>
              <a:t>, S. </a:t>
            </a:r>
            <a:r>
              <a:rPr lang="en-US" dirty="0" err="1">
                <a:latin typeface="Georgia" pitchFamily="18" charset="0"/>
                <a:cs typeface="B Nazanin" pitchFamily="2" charset="-78"/>
              </a:rPr>
              <a:t>Shariﬁ</a:t>
            </a:r>
            <a:r>
              <a:rPr lang="en-US" dirty="0">
                <a:latin typeface="Georgia" pitchFamily="18" charset="0"/>
                <a:cs typeface="B Nazanin" pitchFamily="2" charset="-78"/>
              </a:rPr>
              <a:t>, W.M. Yan, Novel achievements in the development of solar ponds: A review, Solar Energy 174 (2018) 189–206.</a:t>
            </a:r>
            <a:endParaRPr lang="fa-IR" dirty="0">
              <a:latin typeface="Georgia" pitchFamily="18" charset="0"/>
              <a:cs typeface="B Nazanin" pitchFamily="2" charset="-78"/>
            </a:endParaRPr>
          </a:p>
        </p:txBody>
      </p:sp>
    </p:spTree>
    <p:extLst>
      <p:ext uri="{BB962C8B-B14F-4D97-AF65-F5344CB8AC3E}">
        <p14:creationId xmlns:p14="http://schemas.microsoft.com/office/powerpoint/2010/main" val="30341937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استخراج گرما از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lnSpcReduction="10000"/>
          </a:bodyPr>
          <a:lstStyle/>
          <a:p>
            <a:pPr algn="just" rtl="1">
              <a:lnSpc>
                <a:spcPct val="150000"/>
              </a:lnSpc>
            </a:pPr>
            <a:r>
              <a:rPr lang="fa-IR" sz="2200" dirty="0">
                <a:latin typeface="Georgia" pitchFamily="18" charset="0"/>
                <a:cs typeface="B Nazanin" pitchFamily="2" charset="-78"/>
              </a:rPr>
              <a:t>هدف نهایی از طراحی و ساخت استخرهای خورشیدی استخراج حرارت ذخیره شده برای برخی از اهداف مانند گرمایش فضا و تولید برق است</a:t>
            </a:r>
            <a:r>
              <a:rPr lang="fa-IR" sz="2200" dirty="0" smtClean="0">
                <a:latin typeface="Georgia" pitchFamily="18" charset="0"/>
                <a:cs typeface="B Nazanin" pitchFamily="2" charset="-78"/>
              </a:rPr>
              <a:t>.</a:t>
            </a:r>
            <a:endParaRPr lang="en-US" sz="2200" dirty="0" smtClean="0">
              <a:latin typeface="Georgia" pitchFamily="18" charset="0"/>
              <a:cs typeface="B Nazanin" pitchFamily="2" charset="-78"/>
            </a:endParaRPr>
          </a:p>
          <a:p>
            <a:pPr algn="just" rtl="1">
              <a:lnSpc>
                <a:spcPct val="150000"/>
              </a:lnSpc>
            </a:pPr>
            <a:r>
              <a:rPr lang="fa-IR" sz="2200" dirty="0">
                <a:latin typeface="Georgia" pitchFamily="18" charset="0"/>
                <a:cs typeface="B Nazanin" pitchFamily="2" charset="-78"/>
              </a:rPr>
              <a:t>استخراج حرارت از استخرهای خورشیدی به دو دسته استخراج مستقیم </a:t>
            </a:r>
            <a:r>
              <a:rPr lang="fa-IR" sz="2200" dirty="0" smtClean="0">
                <a:latin typeface="Georgia" pitchFamily="18" charset="0"/>
                <a:cs typeface="B Nazanin" pitchFamily="2" charset="-78"/>
              </a:rPr>
              <a:t>حرارت و </a:t>
            </a:r>
            <a:r>
              <a:rPr lang="fa-IR" sz="2200" dirty="0">
                <a:latin typeface="Georgia" pitchFamily="18" charset="0"/>
                <a:cs typeface="B Nazanin" pitchFamily="2" charset="-78"/>
              </a:rPr>
              <a:t>استخراج </a:t>
            </a:r>
            <a:r>
              <a:rPr lang="fa-IR" sz="2200" dirty="0" smtClean="0">
                <a:latin typeface="Georgia" pitchFamily="18" charset="0"/>
                <a:cs typeface="B Nazanin" pitchFamily="2" charset="-78"/>
              </a:rPr>
              <a:t>غیر مستقیم </a:t>
            </a:r>
            <a:r>
              <a:rPr lang="fa-IR" sz="2200" dirty="0">
                <a:latin typeface="Georgia" pitchFamily="18" charset="0"/>
                <a:cs typeface="B Nazanin" pitchFamily="2" charset="-78"/>
              </a:rPr>
              <a:t>حرارت </a:t>
            </a:r>
            <a:r>
              <a:rPr lang="fa-IR" sz="2200" dirty="0" smtClean="0">
                <a:latin typeface="Georgia" pitchFamily="18" charset="0"/>
                <a:cs typeface="B Nazanin" pitchFamily="2" charset="-78"/>
              </a:rPr>
              <a:t>طبقه </a:t>
            </a:r>
            <a:r>
              <a:rPr lang="fa-IR" sz="2200" dirty="0">
                <a:latin typeface="Georgia" pitchFamily="18" charset="0"/>
                <a:cs typeface="B Nazanin" pitchFamily="2" charset="-78"/>
              </a:rPr>
              <a:t>بندی می </a:t>
            </a:r>
            <a:r>
              <a:rPr lang="fa-IR" sz="2200" dirty="0" smtClean="0">
                <a:latin typeface="Georgia" pitchFamily="18" charset="0"/>
                <a:cs typeface="B Nazanin" pitchFamily="2" charset="-78"/>
              </a:rPr>
              <a:t>شود.</a:t>
            </a:r>
            <a:endParaRPr lang="fa-IR" sz="2200" dirty="0">
              <a:latin typeface="Georgia" pitchFamily="18" charset="0"/>
              <a:cs typeface="B Nazanin" pitchFamily="2" charset="-78"/>
            </a:endParaRPr>
          </a:p>
          <a:p>
            <a:pPr algn="just" rtl="1">
              <a:lnSpc>
                <a:spcPct val="150000"/>
              </a:lnSpc>
            </a:pPr>
            <a:r>
              <a:rPr lang="fa-IR" sz="2200" dirty="0" smtClean="0">
                <a:latin typeface="Georgia" pitchFamily="18" charset="0"/>
                <a:cs typeface="B Nazanin" pitchFamily="2" charset="-78"/>
              </a:rPr>
              <a:t>در استخراج مستقیم، آب </a:t>
            </a:r>
            <a:r>
              <a:rPr lang="fa-IR" sz="2200" dirty="0">
                <a:latin typeface="Georgia" pitchFamily="18" charset="0"/>
                <a:cs typeface="B Nazanin" pitchFamily="2" charset="-78"/>
              </a:rPr>
              <a:t>نمک </a:t>
            </a:r>
            <a:r>
              <a:rPr lang="fa-IR" sz="2200" dirty="0" smtClean="0">
                <a:latin typeface="Georgia" pitchFamily="18" charset="0"/>
                <a:cs typeface="B Nazanin" pitchFamily="2" charset="-78"/>
              </a:rPr>
              <a:t>به خارج پمپ شده </a:t>
            </a:r>
            <a:r>
              <a:rPr lang="fa-IR" sz="2200" dirty="0">
                <a:latin typeface="Georgia" pitchFamily="18" charset="0"/>
                <a:cs typeface="B Nazanin" pitchFamily="2" charset="-78"/>
              </a:rPr>
              <a:t>و فرایند </a:t>
            </a:r>
            <a:r>
              <a:rPr lang="fa-IR" sz="2200" dirty="0" smtClean="0">
                <a:latin typeface="Georgia" pitchFamily="18" charset="0"/>
                <a:cs typeface="B Nazanin" pitchFamily="2" charset="-78"/>
              </a:rPr>
              <a:t>استخراج گرما </a:t>
            </a:r>
            <a:r>
              <a:rPr lang="fa-IR" sz="2200" dirty="0">
                <a:latin typeface="Georgia" pitchFamily="18" charset="0"/>
                <a:cs typeface="B Nazanin" pitchFamily="2" charset="-78"/>
              </a:rPr>
              <a:t>در خارج از </a:t>
            </a:r>
            <a:r>
              <a:rPr lang="fa-IR" sz="2200" dirty="0" smtClean="0">
                <a:latin typeface="Georgia" pitchFamily="18" charset="0"/>
                <a:cs typeface="B Nazanin" pitchFamily="2" charset="-78"/>
              </a:rPr>
              <a:t>استخر خورشیدی انجام </a:t>
            </a:r>
            <a:r>
              <a:rPr lang="fa-IR" sz="2200" dirty="0">
                <a:latin typeface="Georgia" pitchFamily="18" charset="0"/>
                <a:cs typeface="B Nazanin" pitchFamily="2" charset="-78"/>
              </a:rPr>
              <a:t>می </a:t>
            </a:r>
            <a:r>
              <a:rPr lang="fa-IR" sz="2200" dirty="0" smtClean="0">
                <a:latin typeface="Georgia" pitchFamily="18" charset="0"/>
                <a:cs typeface="B Nazanin" pitchFamily="2" charset="-78"/>
              </a:rPr>
              <a:t>شود و آب نمک سرد شده دوباره به استخر بر می گردد. در استخراج غیر مستقیم، </a:t>
            </a:r>
            <a:r>
              <a:rPr lang="fa-IR" sz="2200" dirty="0">
                <a:latin typeface="Georgia" pitchFamily="18" charset="0"/>
                <a:cs typeface="B Nazanin" pitchFamily="2" charset="-78"/>
              </a:rPr>
              <a:t>گرما </a:t>
            </a:r>
            <a:r>
              <a:rPr lang="fa-IR" sz="2200" dirty="0" smtClean="0">
                <a:latin typeface="Georgia" pitchFamily="18" charset="0"/>
                <a:cs typeface="B Nazanin" pitchFamily="2" charset="-78"/>
              </a:rPr>
              <a:t>به یک سیال در حال </a:t>
            </a:r>
            <a:r>
              <a:rPr lang="fa-IR" sz="2200" dirty="0">
                <a:latin typeface="Georgia" pitchFamily="18" charset="0"/>
                <a:cs typeface="B Nazanin" pitchFamily="2" charset="-78"/>
              </a:rPr>
              <a:t>گردش در یک سری از لوله </a:t>
            </a:r>
            <a:r>
              <a:rPr lang="fa-IR" sz="2200" dirty="0" smtClean="0">
                <a:latin typeface="Georgia" pitchFamily="18" charset="0"/>
                <a:cs typeface="B Nazanin" pitchFamily="2" charset="-78"/>
              </a:rPr>
              <a:t>های </a:t>
            </a:r>
            <a:r>
              <a:rPr lang="fa-IR" sz="2200" dirty="0">
                <a:latin typeface="Georgia" pitchFamily="18" charset="0"/>
                <a:cs typeface="B Nazanin" pitchFamily="2" charset="-78"/>
              </a:rPr>
              <a:t>نصب شده در </a:t>
            </a:r>
            <a:r>
              <a:rPr lang="fa-IR" sz="2200" dirty="0" smtClean="0">
                <a:latin typeface="Georgia" pitchFamily="18" charset="0"/>
                <a:cs typeface="B Nazanin" pitchFamily="2" charset="-78"/>
              </a:rPr>
              <a:t>استخر منتقل </a:t>
            </a:r>
            <a:r>
              <a:rPr lang="fa-IR" sz="2200" dirty="0">
                <a:latin typeface="Georgia" pitchFamily="18" charset="0"/>
                <a:cs typeface="B Nazanin" pitchFamily="2" charset="-78"/>
              </a:rPr>
              <a:t>می شود. در این </a:t>
            </a:r>
            <a:r>
              <a:rPr lang="fa-IR" sz="2200" dirty="0" smtClean="0">
                <a:latin typeface="Georgia" pitchFamily="18" charset="0"/>
                <a:cs typeface="B Nazanin" pitchFamily="2" charset="-78"/>
              </a:rPr>
              <a:t>روش، </a:t>
            </a:r>
            <a:r>
              <a:rPr lang="fa-IR" sz="2200" dirty="0">
                <a:latin typeface="Georgia" pitchFamily="18" charset="0"/>
                <a:cs typeface="B Nazanin" pitchFamily="2" charset="-78"/>
              </a:rPr>
              <a:t>آب نمک گرم به طور مستقیم در </a:t>
            </a:r>
            <a:r>
              <a:rPr lang="fa-IR" sz="2200" dirty="0" smtClean="0">
                <a:latin typeface="Georgia" pitchFamily="18" charset="0"/>
                <a:cs typeface="B Nazanin" pitchFamily="2" charset="-78"/>
              </a:rPr>
              <a:t>مبدل</a:t>
            </a:r>
            <a:r>
              <a:rPr lang="en-US" sz="2200" dirty="0" smtClean="0">
                <a:latin typeface="Georgia" pitchFamily="18" charset="0"/>
                <a:cs typeface="B Nazanin" pitchFamily="2" charset="-78"/>
              </a:rPr>
              <a:t> </a:t>
            </a:r>
            <a:r>
              <a:rPr lang="fa-IR" sz="2200" dirty="0">
                <a:latin typeface="Georgia" pitchFamily="18" charset="0"/>
                <a:cs typeface="B Nazanin" pitchFamily="2" charset="-78"/>
              </a:rPr>
              <a:t>استفاده نمی </a:t>
            </a:r>
            <a:r>
              <a:rPr lang="fa-IR" sz="2200" dirty="0" smtClean="0">
                <a:latin typeface="Georgia" pitchFamily="18" charset="0"/>
                <a:cs typeface="B Nazanin" pitchFamily="2" charset="-78"/>
              </a:rPr>
              <a:t>شود، </a:t>
            </a:r>
            <a:r>
              <a:rPr lang="fa-IR" sz="2200" dirty="0">
                <a:latin typeface="Georgia" pitchFamily="18" charset="0"/>
                <a:cs typeface="B Nazanin" pitchFamily="2" charset="-78"/>
              </a:rPr>
              <a:t>بنابراین به </a:t>
            </a:r>
            <a:r>
              <a:rPr lang="fa-IR" sz="2200" dirty="0" smtClean="0">
                <a:latin typeface="Georgia" pitchFamily="18" charset="0"/>
                <a:cs typeface="B Nazanin" pitchFamily="2" charset="-78"/>
              </a:rPr>
              <a:t>این روش، </a:t>
            </a:r>
            <a:r>
              <a:rPr lang="fa-IR" sz="2200" dirty="0">
                <a:latin typeface="Georgia" pitchFamily="18" charset="0"/>
                <a:cs typeface="B Nazanin" pitchFamily="2" charset="-78"/>
              </a:rPr>
              <a:t>روش استخراج گرمای غیرمستقیم </a:t>
            </a:r>
            <a:r>
              <a:rPr lang="fa-IR" sz="2200" dirty="0" smtClean="0">
                <a:latin typeface="Georgia" pitchFamily="18" charset="0"/>
                <a:cs typeface="B Nazanin" pitchFamily="2" charset="-78"/>
              </a:rPr>
              <a:t>می گویند.</a:t>
            </a:r>
          </a:p>
          <a:p>
            <a:pPr algn="just" rtl="1">
              <a:lnSpc>
                <a:spcPct val="150000"/>
              </a:lnSpc>
            </a:pPr>
            <a:r>
              <a:rPr lang="fa-IR" sz="2200" dirty="0">
                <a:latin typeface="Georgia" pitchFamily="18" charset="0"/>
                <a:cs typeface="B Nazanin" pitchFamily="2" charset="-78"/>
              </a:rPr>
              <a:t>روش استخراج مستقیم معمول تر است. در روش غیر مستقیم معایبی همچون نیاز تعداد بالای لوله، موقعیت یابی نصب لوله ها، سختی تعمیرات، خوردگی لوله ها و.... وجود دارند.</a:t>
            </a:r>
          </a:p>
          <a:p>
            <a:pPr algn="just" rtl="1">
              <a:lnSpc>
                <a:spcPct val="150000"/>
              </a:lnSpc>
            </a:pPr>
            <a:endParaRPr lang="fa-IR"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3620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1143000"/>
          </a:xfrm>
        </p:spPr>
        <p:txBody>
          <a:bodyPr>
            <a:noAutofit/>
          </a:bodyPr>
          <a:lstStyle/>
          <a:p>
            <a:pPr algn="r" rtl="1"/>
            <a:r>
              <a:rPr lang="fa-IR" sz="3800" dirty="0" smtClean="0">
                <a:latin typeface="Georgia" pitchFamily="18" charset="0"/>
                <a:cs typeface="B Nazanin" pitchFamily="2" charset="-78"/>
              </a:rPr>
              <a:t>سهم انرژی های تجدیدپذیر در تولید برق در جهان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سهم انرژی های تجدیدپذیر در تولید </a:t>
            </a:r>
            <a:r>
              <a:rPr lang="fa-IR" sz="2200" dirty="0" smtClean="0">
                <a:latin typeface="Georgia" pitchFamily="18" charset="0"/>
                <a:cs typeface="B Nazanin" pitchFamily="2" charset="-78"/>
              </a:rPr>
              <a:t>برق در جهان در سال های 1994 تا 2014 با تفکیک مناطق در شکل زیر نمایش داده شده است:</a:t>
            </a:r>
            <a:endParaRPr lang="fa-IR" sz="2200" dirty="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84092"/>
            <a:ext cx="5100638" cy="486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2800" y="4114800"/>
            <a:ext cx="441146" cy="400110"/>
          </a:xfrm>
          <a:prstGeom prst="rect">
            <a:avLst/>
          </a:prstGeom>
          <a:noFill/>
        </p:spPr>
        <p:txBody>
          <a:bodyPr wrap="none" rtlCol="0">
            <a:spAutoFit/>
          </a:bodyPr>
          <a:lstStyle/>
          <a:p>
            <a:r>
              <a:rPr lang="en-GB" sz="2000" b="1" dirty="0" smtClean="0">
                <a:latin typeface="Times New Roman" pitchFamily="18" charset="0"/>
                <a:cs typeface="Times New Roman" pitchFamily="18" charset="0"/>
              </a:rPr>
              <a:t>%</a:t>
            </a:r>
            <a:endParaRPr lang="en-GB" sz="2000" b="1" dirty="0">
              <a:latin typeface="Times New Roman" pitchFamily="18" charset="0"/>
              <a:cs typeface="Times New Roman" pitchFamily="18" charset="0"/>
            </a:endParaRPr>
          </a:p>
        </p:txBody>
      </p:sp>
      <p:sp>
        <p:nvSpPr>
          <p:cNvPr id="9" name="TextBox 8"/>
          <p:cNvSpPr txBox="1"/>
          <p:nvPr/>
        </p:nvSpPr>
        <p:spPr>
          <a:xfrm>
            <a:off x="4419600" y="6553200"/>
            <a:ext cx="646395" cy="369332"/>
          </a:xfrm>
          <a:prstGeom prst="rect">
            <a:avLst/>
          </a:prstGeom>
          <a:noFill/>
        </p:spPr>
        <p:txBody>
          <a:bodyPr wrap="none" rtlCol="0">
            <a:spAutoFit/>
          </a:bodyPr>
          <a:lstStyle/>
          <a:p>
            <a:r>
              <a:rPr lang="en-GB" b="1" dirty="0" smtClean="0">
                <a:latin typeface="Times New Roman" pitchFamily="18" charset="0"/>
                <a:cs typeface="Times New Roman" pitchFamily="18" charset="0"/>
              </a:rPr>
              <a:t>Year</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7420169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استفاده از پوشش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از مزیای استفاده از پوشش میتوان به افزایش تشعشع دریافتی، جلوگیری </a:t>
            </a:r>
            <a:r>
              <a:rPr lang="fa-IR" sz="2200" dirty="0">
                <a:latin typeface="Georgia" pitchFamily="18" charset="0"/>
                <a:cs typeface="B Nazanin" pitchFamily="2" charset="-78"/>
              </a:rPr>
              <a:t>از اتلاف </a:t>
            </a:r>
            <a:r>
              <a:rPr lang="fa-IR" sz="2200" dirty="0" smtClean="0">
                <a:latin typeface="Georgia" pitchFamily="18" charset="0"/>
                <a:cs typeface="B Nazanin" pitchFamily="2" charset="-78"/>
              </a:rPr>
              <a:t>گرما، افزایش تشعشع دریافتی و </a:t>
            </a:r>
            <a:r>
              <a:rPr lang="fa-IR" sz="2200" dirty="0">
                <a:latin typeface="Georgia" pitchFamily="18" charset="0"/>
                <a:cs typeface="B Nazanin" pitchFamily="2" charset="-78"/>
              </a:rPr>
              <a:t>جلوگیری از ورود گرد و </a:t>
            </a:r>
            <a:r>
              <a:rPr lang="fa-IR" sz="2200" dirty="0" smtClean="0">
                <a:latin typeface="Georgia" pitchFamily="18" charset="0"/>
                <a:cs typeface="B Nazanin" pitchFamily="2" charset="-78"/>
              </a:rPr>
              <a:t>غبار اشاره نمود. </a:t>
            </a:r>
          </a:p>
          <a:p>
            <a:pPr algn="just" rtl="1">
              <a:lnSpc>
                <a:spcPct val="150000"/>
              </a:lnSpc>
            </a:pPr>
            <a:r>
              <a:rPr lang="fa-IR" sz="2200" dirty="0" smtClean="0">
                <a:latin typeface="Georgia" pitchFamily="18" charset="0"/>
                <a:cs typeface="B Nazanin" pitchFamily="2" charset="-78"/>
              </a:rPr>
              <a:t>تحقیقات گذشته نشان داده است که استفاده از آینه به صورت پوشش تا 25 درصد راندمان را افزایش می دهد.</a:t>
            </a:r>
          </a:p>
          <a:p>
            <a:pPr algn="just" rtl="1">
              <a:lnSpc>
                <a:spcPct val="150000"/>
              </a:lnSpc>
            </a:pPr>
            <a:endParaRPr lang="fa-IR"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19487"/>
            <a:ext cx="4681537" cy="330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621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600" dirty="0" smtClean="0">
                <a:latin typeface="Georgia" pitchFamily="18" charset="0"/>
                <a:cs typeface="B Nazanin" pitchFamily="2" charset="-78"/>
              </a:rPr>
              <a:t>استفاده از پوشش در استخرهای خورشیدی</a:t>
            </a:r>
            <a:endParaRPr lang="en-GB" sz="36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smtClean="0">
                <a:latin typeface="Georgia" pitchFamily="18" charset="0"/>
                <a:cs typeface="B Nazanin" pitchFamily="2" charset="-78"/>
              </a:rPr>
              <a:t>همچنین استفاده از پوشش شیشه ای در استخرهای خورشیدی توصیه می شود. استفاده از این روش علاوه بر مزایای قبلی، می تواند موجب کاهش تبخیر از سطح استخر شود. </a:t>
            </a:r>
          </a:p>
          <a:p>
            <a:pPr algn="just" rtl="1">
              <a:lnSpc>
                <a:spcPct val="150000"/>
              </a:lnSpc>
            </a:pPr>
            <a:endParaRPr lang="fa-IR" sz="2200" dirty="0" smtClean="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568575"/>
            <a:ext cx="6889011"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1600" y="5257800"/>
            <a:ext cx="7086600"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Cover of the solar pond with (a) ﬂoating hemispheres, (b) ﬂoating discs </a:t>
            </a:r>
          </a:p>
        </p:txBody>
      </p:sp>
    </p:spTree>
    <p:extLst>
      <p:ext uri="{BB962C8B-B14F-4D97-AF65-F5344CB8AC3E}">
        <p14:creationId xmlns:p14="http://schemas.microsoft.com/office/powerpoint/2010/main" val="197579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200" dirty="0" smtClean="0">
                <a:latin typeface="Georgia" pitchFamily="18" charset="0"/>
                <a:cs typeface="B Nazanin" pitchFamily="2" charset="-78"/>
              </a:rPr>
              <a:t>آنالیز اقتصادی در سیستم های </a:t>
            </a:r>
            <a:r>
              <a:rPr lang="fa-IR" sz="3200" dirty="0">
                <a:latin typeface="Georgia" pitchFamily="18" charset="0"/>
                <a:cs typeface="B Nazanin" pitchFamily="2" charset="-78"/>
              </a:rPr>
              <a:t>تبدیل و ذخیره انرژی خورشیدی</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معمولاً در طراحی یک </a:t>
            </a:r>
            <a:r>
              <a:rPr lang="fa-IR" sz="2200" dirty="0" smtClean="0">
                <a:latin typeface="Georgia" pitchFamily="18" charset="0"/>
                <a:cs typeface="B Nazanin" pitchFamily="2" charset="-78"/>
              </a:rPr>
              <a:t>سیستم تبدیل و ذخیره انرژی خورشیدی </a:t>
            </a:r>
            <a:r>
              <a:rPr lang="fa-IR" sz="2200" dirty="0">
                <a:latin typeface="Georgia" pitchFamily="18" charset="0"/>
                <a:cs typeface="B Nazanin" pitchFamily="2" charset="-78"/>
              </a:rPr>
              <a:t>هدف اصلی نگه‌داشتن هزینه در کمترین حد ممکن است. </a:t>
            </a:r>
            <a:endParaRPr lang="en-GB" sz="2200" dirty="0" smtClean="0">
              <a:latin typeface="Georgia" pitchFamily="18" charset="0"/>
              <a:cs typeface="B Nazanin" pitchFamily="2" charset="-78"/>
            </a:endParaRPr>
          </a:p>
          <a:p>
            <a:pPr algn="just" rtl="1"/>
            <a:r>
              <a:rPr lang="fa-IR" sz="2200" dirty="0" smtClean="0">
                <a:latin typeface="Georgia" pitchFamily="18" charset="0"/>
                <a:cs typeface="B Nazanin" pitchFamily="2" charset="-78"/>
              </a:rPr>
              <a:t>بنابراین برای ارزیابی اینکه یک </a:t>
            </a:r>
            <a:r>
              <a:rPr lang="fa-IR" sz="2200" dirty="0">
                <a:latin typeface="Georgia" pitchFamily="18" charset="0"/>
                <a:cs typeface="B Nazanin" pitchFamily="2" charset="-78"/>
              </a:rPr>
              <a:t>سیستم تبدیل و ذخیره انرژی خورشیدی </a:t>
            </a:r>
            <a:r>
              <a:rPr lang="fa-IR" sz="2200" dirty="0" smtClean="0">
                <a:latin typeface="Georgia" pitchFamily="18" charset="0"/>
                <a:cs typeface="B Nazanin" pitchFamily="2" charset="-78"/>
              </a:rPr>
              <a:t>مقرون به صرفه است یا نه، انجام آنالیز اقتصادی ضروری به نظر می رسد.</a:t>
            </a:r>
          </a:p>
          <a:p>
            <a:pPr algn="just" rtl="1"/>
            <a:r>
              <a:rPr lang="fa-IR" sz="2200" dirty="0" smtClean="0">
                <a:latin typeface="Georgia" pitchFamily="18" charset="0"/>
                <a:cs typeface="B Nazanin" pitchFamily="2" charset="-78"/>
              </a:rPr>
              <a:t>معمولا در این آنالیز هزینه اولیه ساخت دستگاه مشخص و بعد با توجه به تورم و عمر دستگاه، هزینه ثابت سالانه محاسبه می شود. هزینه تعمیر و نگهداری سالانه نیز به این هزینه اضافه می شود. بعد ارزش اسقاط که درصدی از ارزش اولیه می باشد و بستگی به نرخ تورم و عمر مفید دستگاه هم دارد از این هزینه کم می شود. به این ترتیب هزینه کل سالانه دستگاه محاسبه می شود. </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610578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rtl="1"/>
            <a:r>
              <a:rPr lang="fa-IR" sz="3200" dirty="0" smtClean="0">
                <a:latin typeface="Georgia" pitchFamily="18" charset="0"/>
                <a:cs typeface="B Nazanin" pitchFamily="2" charset="-78"/>
              </a:rPr>
              <a:t>آنالیز اقتصادی در سیستم های خورشیدی</a:t>
            </a:r>
            <a:endParaRPr lang="en-GB" sz="32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جدول </a:t>
            </a:r>
            <a:r>
              <a:rPr lang="fa-IR" sz="2200" dirty="0">
                <a:latin typeface="Georgia" pitchFamily="18" charset="0"/>
                <a:cs typeface="B Nazanin" pitchFamily="2" charset="-78"/>
              </a:rPr>
              <a:t>زیر آنالیز اقتصادی </a:t>
            </a:r>
            <a:r>
              <a:rPr lang="fa-IR" sz="2200" dirty="0" smtClean="0">
                <a:latin typeface="Georgia" pitchFamily="18" charset="0"/>
                <a:cs typeface="B Nazanin" pitchFamily="2" charset="-78"/>
              </a:rPr>
              <a:t>برای یک آب شیرین کن خورشیدی معمولی و اصلاح شده با ماده متخلخل را نشان می دهد.</a:t>
            </a:r>
          </a:p>
          <a:p>
            <a:pPr algn="just" rtl="1"/>
            <a:r>
              <a:rPr lang="fa-IR" sz="2200" dirty="0" smtClean="0">
                <a:latin typeface="Georgia" pitchFamily="18" charset="0"/>
                <a:cs typeface="B Nazanin" pitchFamily="2" charset="-78"/>
              </a:rPr>
              <a:t>همانطوریکه از این جدول مشاهده می شود هزینه تولید یک لیتر آب توسط سیستم اصلاح شده با وجود قیمت تمام شده بیشتر آن کمتر است که نشان می دهد که آب شیرین کن اصلاح شده این هزینه را از محل تولید آب بیشتر جبران کرده است.</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446884556"/>
              </p:ext>
            </p:extLst>
          </p:nvPr>
        </p:nvGraphicFramePr>
        <p:xfrm>
          <a:off x="76200" y="3581400"/>
          <a:ext cx="9067800" cy="1468120"/>
        </p:xfrm>
        <a:graphic>
          <a:graphicData uri="http://schemas.openxmlformats.org/drawingml/2006/table">
            <a:tbl>
              <a:tblPr firstRow="1" bandRow="1">
                <a:tableStyleId>{5940675A-B579-460E-94D1-54222C63F5DA}</a:tableStyleId>
              </a:tblPr>
              <a:tblGrid>
                <a:gridCol w="1066801"/>
                <a:gridCol w="952193"/>
                <a:gridCol w="677854"/>
                <a:gridCol w="1046886"/>
                <a:gridCol w="897330"/>
                <a:gridCol w="897330"/>
                <a:gridCol w="837412"/>
                <a:gridCol w="747775"/>
                <a:gridCol w="598221"/>
                <a:gridCol w="672999"/>
                <a:gridCol w="672999"/>
              </a:tblGrid>
              <a:tr h="370840">
                <a:tc>
                  <a:txBody>
                    <a:bodyPr/>
                    <a:lstStyle/>
                    <a:p>
                      <a:pPr algn="ctr" rtl="1"/>
                      <a:r>
                        <a:rPr lang="fa-IR" sz="1200" b="0" dirty="0" smtClean="0">
                          <a:cs typeface="B Nazanin" panose="00000400000000000000" pitchFamily="2" charset="-78"/>
                        </a:rPr>
                        <a:t>هزینه تولید یک لیتر آب</a:t>
                      </a:r>
                      <a:r>
                        <a:rPr lang="en-US" sz="1200" b="0" dirty="0" smtClean="0">
                          <a:cs typeface="B Nazanin" panose="00000400000000000000" pitchFamily="2" charset="-78"/>
                        </a:rPr>
                        <a:t> </a:t>
                      </a:r>
                      <a:r>
                        <a:rPr kumimoji="0"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($/L/m</a:t>
                      </a:r>
                      <a:r>
                        <a:rPr kumimoji="0" lang="en-US" sz="1200" b="0" kern="1200" baseline="30000" dirty="0" smtClean="0">
                          <a:solidFill>
                            <a:schemeClr val="tx1"/>
                          </a:solidFill>
                          <a:effectLst/>
                          <a:latin typeface="Times New Roman" panose="02020603050405020304" pitchFamily="18" charset="0"/>
                          <a:ea typeface="+mn-ea"/>
                          <a:cs typeface="Times New Roman" panose="02020603050405020304" pitchFamily="18" charset="0"/>
                        </a:rPr>
                        <a:t>2</a:t>
                      </a:r>
                      <a:r>
                        <a:rPr kumimoji="0" lang="en-US" sz="1200" b="0" kern="1200" dirty="0" smtClean="0">
                          <a:solidFill>
                            <a:schemeClr val="tx1"/>
                          </a:solidFill>
                          <a:effectLst/>
                          <a:latin typeface="+mn-lt"/>
                          <a:ea typeface="+mn-ea"/>
                          <a:cs typeface="+mn-cs"/>
                        </a:rPr>
                        <a:t>)</a:t>
                      </a:r>
                      <a:endParaRPr lang="en-US" sz="1200" b="0" dirty="0">
                        <a:cs typeface="B Nazanin" panose="00000400000000000000" pitchFamily="2" charset="-78"/>
                      </a:endParaRPr>
                    </a:p>
                  </a:txBody>
                  <a:tcPr/>
                </a:tc>
                <a:tc>
                  <a:txBody>
                    <a:bodyPr/>
                    <a:lstStyle/>
                    <a:p>
                      <a:pPr algn="ctr" rtl="1"/>
                      <a:r>
                        <a:rPr lang="fa-IR" sz="1200" b="0" dirty="0" smtClean="0">
                          <a:cs typeface="B Nazanin" panose="00000400000000000000" pitchFamily="2" charset="-78"/>
                        </a:rPr>
                        <a:t>میزان تولید آب </a:t>
                      </a:r>
                      <a:r>
                        <a:rPr kumimoji="0" lang="en-US" sz="1200" b="0" kern="1200" dirty="0" smtClean="0">
                          <a:solidFill>
                            <a:schemeClr val="tx1"/>
                          </a:solidFill>
                          <a:effectLst/>
                          <a:latin typeface="+mn-lt"/>
                          <a:ea typeface="+mn-ea"/>
                          <a:cs typeface="+mn-cs"/>
                        </a:rPr>
                        <a:t>(</a:t>
                      </a:r>
                      <a:r>
                        <a:rPr kumimoji="0"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L/m</a:t>
                      </a:r>
                      <a:r>
                        <a:rPr kumimoji="0" lang="en-US" sz="1200" b="0" kern="1200" baseline="30000" dirty="0" smtClean="0">
                          <a:solidFill>
                            <a:schemeClr val="tx1"/>
                          </a:solidFill>
                          <a:effectLst/>
                          <a:latin typeface="Times New Roman" panose="02020603050405020304" pitchFamily="18" charset="0"/>
                          <a:ea typeface="+mn-ea"/>
                          <a:cs typeface="Times New Roman" panose="02020603050405020304" pitchFamily="18" charset="0"/>
                        </a:rPr>
                        <a:t>2</a:t>
                      </a:r>
                      <a:r>
                        <a:rPr kumimoji="0"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.year</a:t>
                      </a:r>
                      <a:r>
                        <a:rPr kumimoji="0" lang="en-US" sz="1200" b="0" kern="1200" dirty="0" smtClean="0">
                          <a:solidFill>
                            <a:schemeClr val="tx1"/>
                          </a:solidFill>
                          <a:effectLst/>
                          <a:latin typeface="+mn-lt"/>
                          <a:ea typeface="+mn-ea"/>
                          <a:cs typeface="+mn-cs"/>
                        </a:rPr>
                        <a:t>)</a:t>
                      </a:r>
                      <a:endParaRPr lang="en-US" sz="1200" b="0"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هزینه کل سالیانه</a:t>
                      </a:r>
                      <a:endParaRPr lang="en-US" sz="1200" b="1"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هزینه تعمیر و نگهداری سالیانه</a:t>
                      </a:r>
                      <a:endParaRPr lang="en-US" sz="1200" b="1" dirty="0">
                        <a:cs typeface="B Nazanin"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b="1" dirty="0" smtClean="0">
                          <a:cs typeface="B Nazanin" panose="00000400000000000000" pitchFamily="2" charset="-78"/>
                        </a:rPr>
                        <a:t>ارزش اسقاط سالیانه</a:t>
                      </a:r>
                      <a:endParaRPr lang="en-US" sz="1200" b="1" dirty="0" smtClean="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هزینه ساخت سالانه</a:t>
                      </a:r>
                    </a:p>
                  </a:txBody>
                  <a:tcPr/>
                </a:tc>
                <a:tc>
                  <a:txBody>
                    <a:bodyPr/>
                    <a:lstStyle/>
                    <a:p>
                      <a:pPr algn="ctr" rtl="1"/>
                      <a:r>
                        <a:rPr lang="fa-IR" sz="1200" b="1" dirty="0" smtClean="0">
                          <a:cs typeface="B Nazanin" panose="00000400000000000000" pitchFamily="2" charset="-78"/>
                        </a:rPr>
                        <a:t>ارزش اسقاط اولیه</a:t>
                      </a:r>
                      <a:endParaRPr lang="en-US" sz="1200" b="1"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هزینه</a:t>
                      </a:r>
                      <a:r>
                        <a:rPr lang="fa-IR" sz="1200" b="1" baseline="0" dirty="0" smtClean="0">
                          <a:cs typeface="B Nazanin" panose="00000400000000000000" pitchFamily="2" charset="-78"/>
                        </a:rPr>
                        <a:t> اولیه ساخت</a:t>
                      </a:r>
                      <a:endParaRPr lang="en-US" sz="1200" b="1"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نرخ بهره</a:t>
                      </a:r>
                      <a:endParaRPr lang="en-US" sz="1200" b="1"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عمر دستگاه</a:t>
                      </a:r>
                      <a:endParaRPr lang="en-US" sz="1200" b="1" dirty="0">
                        <a:cs typeface="B Nazanin" panose="00000400000000000000" pitchFamily="2" charset="-78"/>
                      </a:endParaRPr>
                    </a:p>
                  </a:txBody>
                  <a:tcPr/>
                </a:tc>
                <a:tc>
                  <a:txBody>
                    <a:bodyPr/>
                    <a:lstStyle/>
                    <a:p>
                      <a:pPr algn="ctr" rtl="1"/>
                      <a:r>
                        <a:rPr lang="fa-IR" sz="1200" b="1" dirty="0" smtClean="0">
                          <a:cs typeface="B Nazanin" panose="00000400000000000000" pitchFamily="2" charset="-78"/>
                        </a:rPr>
                        <a:t>نوع دستگاه</a:t>
                      </a:r>
                      <a:endParaRPr lang="en-US" sz="1200" b="1" dirty="0">
                        <a:cs typeface="B Nazanin" panose="00000400000000000000" pitchFamily="2" charset="-78"/>
                      </a:endParaRPr>
                    </a:p>
                  </a:txBody>
                  <a:tcPr/>
                </a:tc>
              </a:tr>
              <a:tr h="370840">
                <a:tc>
                  <a:txBody>
                    <a:bodyPr/>
                    <a:lstStyle/>
                    <a:p>
                      <a:pPr algn="ctr" rtl="1"/>
                      <a:r>
                        <a:rPr lang="fa-IR" sz="1200" dirty="0" smtClean="0">
                          <a:cs typeface="B Nazanin" panose="00000400000000000000" pitchFamily="2" charset="-78"/>
                        </a:rPr>
                        <a:t>0/0111</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1397/6</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15/57</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2/09</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0/46</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13/94</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11/62</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58/11</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0/20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اصلاح</a:t>
                      </a:r>
                      <a:r>
                        <a:rPr lang="fa-IR" sz="1200" baseline="0" dirty="0" smtClean="0">
                          <a:cs typeface="B Nazanin" panose="00000400000000000000" pitchFamily="2" charset="-78"/>
                        </a:rPr>
                        <a:t> شده</a:t>
                      </a:r>
                      <a:endParaRPr lang="en-US" sz="1200" dirty="0">
                        <a:cs typeface="B Nazanin" panose="00000400000000000000" pitchFamily="2" charset="-78"/>
                      </a:endParaRPr>
                    </a:p>
                  </a:txBody>
                  <a:tcPr/>
                </a:tc>
              </a:tr>
              <a:tr h="370840">
                <a:tc>
                  <a:txBody>
                    <a:bodyPr/>
                    <a:lstStyle/>
                    <a:p>
                      <a:pPr algn="ctr" rtl="1"/>
                      <a:r>
                        <a:rPr lang="fa-IR" sz="1200" dirty="0" smtClean="0">
                          <a:cs typeface="B Nazanin" panose="00000400000000000000" pitchFamily="2" charset="-78"/>
                        </a:rPr>
                        <a:t>0/01247</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1191</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14/85</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1/99</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0/44</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13/30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11/10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55/41</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0/20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10</a:t>
                      </a:r>
                      <a:endParaRPr lang="en-US" sz="1200" dirty="0">
                        <a:cs typeface="B Nazanin" panose="00000400000000000000" pitchFamily="2" charset="-78"/>
                      </a:endParaRPr>
                    </a:p>
                  </a:txBody>
                  <a:tcPr/>
                </a:tc>
                <a:tc>
                  <a:txBody>
                    <a:bodyPr/>
                    <a:lstStyle/>
                    <a:p>
                      <a:pPr algn="ctr" rtl="1"/>
                      <a:r>
                        <a:rPr lang="fa-IR" sz="1200" dirty="0" smtClean="0">
                          <a:cs typeface="B Nazanin" panose="00000400000000000000" pitchFamily="2" charset="-78"/>
                        </a:rPr>
                        <a:t>معمولی</a:t>
                      </a:r>
                      <a:endParaRPr lang="en-US" sz="1200"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2636048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noAutofit/>
          </a:bodyPr>
          <a:lstStyle/>
          <a:p>
            <a:pPr algn="just" rtl="1"/>
            <a:r>
              <a:rPr lang="fa-IR" sz="3000" dirty="0">
                <a:latin typeface="Georgia" pitchFamily="18" charset="0"/>
                <a:cs typeface="B Nazanin" pitchFamily="2" charset="-78"/>
              </a:rPr>
              <a:t>ارزیابی چرخه حیات </a:t>
            </a:r>
            <a:r>
              <a:rPr lang="fa-IR" sz="3000" dirty="0" smtClean="0">
                <a:latin typeface="Georgia" pitchFamily="18" charset="0"/>
                <a:cs typeface="B Nazanin" pitchFamily="2" charset="-78"/>
              </a:rPr>
              <a:t>برای بررسی سیستم های تبدیل و ذخیره انرژی خورشیدی از دیدگاه زیست محیطی</a:t>
            </a:r>
            <a:endParaRPr lang="en-GB" sz="30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ارزیابی </a:t>
            </a:r>
            <a:r>
              <a:rPr lang="fa-IR" sz="2200" dirty="0">
                <a:latin typeface="Georgia" pitchFamily="18" charset="0"/>
                <a:cs typeface="B Nazanin" pitchFamily="2" charset="-78"/>
              </a:rPr>
              <a:t>چرخه حیات </a:t>
            </a:r>
            <a:r>
              <a:rPr lang="fa-IR" sz="2200" dirty="0" smtClean="0">
                <a:latin typeface="Georgia" pitchFamily="18" charset="0"/>
                <a:cs typeface="B Nazanin" pitchFamily="2" charset="-78"/>
              </a:rPr>
              <a:t>امکان </a:t>
            </a:r>
            <a:r>
              <a:rPr lang="fa-IR" sz="2200" dirty="0">
                <a:latin typeface="Georgia" pitchFamily="18" charset="0"/>
                <a:cs typeface="B Nazanin" pitchFamily="2" charset="-78"/>
              </a:rPr>
              <a:t>تخمین اثرات زیست محیطی </a:t>
            </a:r>
            <a:r>
              <a:rPr lang="fa-IR" sz="2200" dirty="0" smtClean="0">
                <a:latin typeface="Georgia" pitchFamily="18" charset="0"/>
                <a:cs typeface="B Nazanin" pitchFamily="2" charset="-78"/>
              </a:rPr>
              <a:t>ناشی </a:t>
            </a:r>
            <a:r>
              <a:rPr lang="fa-IR" sz="2200" dirty="0">
                <a:latin typeface="Georgia" pitchFamily="18" charset="0"/>
                <a:cs typeface="B Nazanin" pitchFamily="2" charset="-78"/>
              </a:rPr>
              <a:t>از همه مراحل چرخه حیات محصول را فراهم می آورد. </a:t>
            </a:r>
            <a:endParaRPr lang="fa-IR" sz="2200" dirty="0" smtClean="0">
              <a:latin typeface="Georgia" pitchFamily="18" charset="0"/>
              <a:cs typeface="B Nazanin" pitchFamily="2" charset="-78"/>
            </a:endParaRPr>
          </a:p>
          <a:p>
            <a:pPr algn="just" rtl="1"/>
            <a:r>
              <a:rPr lang="fa-IR" sz="2200" dirty="0">
                <a:latin typeface="Georgia" pitchFamily="18" charset="0"/>
                <a:cs typeface="B Nazanin" pitchFamily="2" charset="-78"/>
              </a:rPr>
              <a:t>این چرخه با جمع آوری مواد خام از زمین برای تولید محصول شروع می شود و با برگشت محصول مصرف شده به زمین به پایان می رسد</a:t>
            </a:r>
            <a:r>
              <a:rPr lang="fa-IR" sz="2200" dirty="0" smtClean="0">
                <a:latin typeface="Georgia" pitchFamily="18" charset="0"/>
                <a:cs typeface="B Nazanin" pitchFamily="2" charset="-78"/>
              </a:rPr>
              <a:t>.</a:t>
            </a:r>
          </a:p>
          <a:p>
            <a:pPr algn="just" rtl="1"/>
            <a:r>
              <a:rPr lang="fa-IR" sz="2200" dirty="0" smtClean="0">
                <a:latin typeface="Georgia" pitchFamily="18" charset="0"/>
                <a:cs typeface="B Nazanin" pitchFamily="2" charset="-78"/>
              </a:rPr>
              <a:t>در این چرخه</a:t>
            </a:r>
            <a:r>
              <a:rPr lang="fa-IR" sz="2200" dirty="0">
                <a:latin typeface="Georgia" pitchFamily="18" charset="0"/>
                <a:cs typeface="B Nazanin" pitchFamily="2" charset="-78"/>
              </a:rPr>
              <a:t>، </a:t>
            </a:r>
            <a:r>
              <a:rPr lang="fa-IR" sz="2200" dirty="0" smtClean="0">
                <a:latin typeface="Georgia" pitchFamily="18" charset="0"/>
                <a:cs typeface="B Nazanin" pitchFamily="2" charset="-78"/>
              </a:rPr>
              <a:t>ابتدا یک </a:t>
            </a:r>
            <a:r>
              <a:rPr lang="fa-IR" sz="2200" dirty="0">
                <a:latin typeface="Georgia" pitchFamily="18" charset="0"/>
                <a:cs typeface="B Nazanin" pitchFamily="2" charset="-78"/>
              </a:rPr>
              <a:t>فهرست </a:t>
            </a:r>
            <a:r>
              <a:rPr lang="fa-IR" sz="2200" dirty="0" smtClean="0">
                <a:latin typeface="Georgia" pitchFamily="18" charset="0"/>
                <a:cs typeface="B Nazanin" pitchFamily="2" charset="-78"/>
              </a:rPr>
              <a:t>از </a:t>
            </a:r>
            <a:r>
              <a:rPr lang="fa-IR" sz="2200" dirty="0">
                <a:latin typeface="Georgia" pitchFamily="18" charset="0"/>
                <a:cs typeface="B Nazanin" pitchFamily="2" charset="-78"/>
              </a:rPr>
              <a:t>ورودی های </a:t>
            </a:r>
            <a:r>
              <a:rPr lang="fa-IR" sz="2200" dirty="0" smtClean="0">
                <a:latin typeface="Georgia" pitchFamily="18" charset="0"/>
                <a:cs typeface="B Nazanin" pitchFamily="2" charset="-78"/>
              </a:rPr>
              <a:t>انرژی، مواد </a:t>
            </a:r>
            <a:r>
              <a:rPr lang="fa-IR" sz="2200" dirty="0">
                <a:latin typeface="Georgia" pitchFamily="18" charset="0"/>
                <a:cs typeface="B Nazanin" pitchFamily="2" charset="-78"/>
              </a:rPr>
              <a:t>و </a:t>
            </a:r>
            <a:r>
              <a:rPr lang="fa-IR" sz="2200" dirty="0" smtClean="0">
                <a:latin typeface="Georgia" pitchFamily="18" charset="0"/>
                <a:cs typeface="B Nazanin" pitchFamily="2" charset="-78"/>
              </a:rPr>
              <a:t>انتشار آلودگی </a:t>
            </a:r>
            <a:r>
              <a:rPr lang="fa-IR" sz="2200" dirty="0">
                <a:latin typeface="Georgia" pitchFamily="18" charset="0"/>
                <a:cs typeface="B Nazanin" pitchFamily="2" charset="-78"/>
              </a:rPr>
              <a:t>به محیط زیست گردآوری می </a:t>
            </a:r>
            <a:r>
              <a:rPr lang="fa-IR" sz="2200" dirty="0" smtClean="0">
                <a:latin typeface="Georgia" pitchFamily="18" charset="0"/>
                <a:cs typeface="B Nazanin" pitchFamily="2" charset="-78"/>
              </a:rPr>
              <a:t>شود. سپس </a:t>
            </a:r>
            <a:r>
              <a:rPr lang="fa-IR" sz="2200" dirty="0">
                <a:latin typeface="Georgia" pitchFamily="18" charset="0"/>
                <a:cs typeface="B Nazanin" pitchFamily="2" charset="-78"/>
              </a:rPr>
              <a:t>اثرات بالقوه زیست محیطی همراه با ورودی های تعریف شده و انتشار به محیط زیست برای این ورودی های انرژی ارزیابی شده و نتایج برای کمک به فرآیند </a:t>
            </a:r>
            <a:r>
              <a:rPr lang="fa-IR" sz="2200" dirty="0" smtClean="0">
                <a:latin typeface="Georgia" pitchFamily="18" charset="0"/>
                <a:cs typeface="B Nazanin" pitchFamily="2" charset="-78"/>
              </a:rPr>
              <a:t>تصمیم گیری تفسیر می شوند.</a:t>
            </a:r>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AutoShape 2" descr="Related image"/>
          <p:cNvSpPr>
            <a:spLocks noChangeAspect="1" noChangeArrowheads="1"/>
          </p:cNvSpPr>
          <p:nvPr/>
        </p:nvSpPr>
        <p:spPr bwMode="auto">
          <a:xfrm>
            <a:off x="155575" y="-1554163"/>
            <a:ext cx="333375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lenovo\Desktop\16el010_manuf_process_lr.jpg"/>
          <p:cNvPicPr>
            <a:picLocks noChangeAspect="1" noChangeArrowheads="1"/>
          </p:cNvPicPr>
          <p:nvPr/>
        </p:nvPicPr>
        <p:blipFill rotWithShape="1">
          <a:blip r:embed="rId2">
            <a:extLst>
              <a:ext uri="{28A0092B-C50C-407E-A947-70E740481C1C}">
                <a14:useLocalDpi xmlns:a14="http://schemas.microsoft.com/office/drawing/2010/main" val="0"/>
              </a:ext>
            </a:extLst>
          </a:blip>
          <a:srcRect l="4000" t="4314" r="4571" b="5882"/>
          <a:stretch/>
        </p:blipFill>
        <p:spPr bwMode="auto">
          <a:xfrm>
            <a:off x="0" y="3604895"/>
            <a:ext cx="3352800" cy="319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907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100" dirty="0" smtClean="0">
                <a:latin typeface="Georgia" pitchFamily="18" charset="0"/>
                <a:cs typeface="B Nazanin" pitchFamily="2" charset="-78"/>
              </a:rPr>
              <a:t>تاثیر نانوسیالات بر گردآورنده</a:t>
            </a:r>
            <a:r>
              <a:rPr lang="en-GB" sz="3100" dirty="0" smtClean="0">
                <a:latin typeface="Georgia" pitchFamily="18" charset="0"/>
                <a:cs typeface="B Nazanin" pitchFamily="2" charset="-78"/>
              </a:rPr>
              <a:t> </a:t>
            </a:r>
            <a:r>
              <a:rPr lang="fa-IR" sz="3100" dirty="0" smtClean="0">
                <a:latin typeface="Georgia" pitchFamily="18" charset="0"/>
                <a:cs typeface="B Nazanin" pitchFamily="2" charset="-78"/>
              </a:rPr>
              <a:t>های خورشیدی از منظر زیست محیطی</a:t>
            </a:r>
            <a:endParaRPr lang="en-GB" sz="31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شکل زیر دو </a:t>
            </a:r>
            <a:r>
              <a:rPr lang="fa-IR" sz="2200" dirty="0">
                <a:latin typeface="Georgia" pitchFamily="18" charset="0"/>
                <a:cs typeface="B Nazanin" pitchFamily="2" charset="-78"/>
              </a:rPr>
              <a:t>گردآورنده خورشیدی </a:t>
            </a:r>
            <a:r>
              <a:rPr lang="fa-IR" sz="2200" dirty="0" smtClean="0">
                <a:latin typeface="Georgia" pitchFamily="18" charset="0"/>
                <a:cs typeface="B Nazanin" pitchFamily="2" charset="-78"/>
              </a:rPr>
              <a:t>معمولی </a:t>
            </a:r>
            <a:r>
              <a:rPr lang="fa-IR" sz="2200" dirty="0">
                <a:latin typeface="Georgia" pitchFamily="18" charset="0"/>
                <a:cs typeface="B Nazanin" pitchFamily="2" charset="-78"/>
              </a:rPr>
              <a:t>و </a:t>
            </a:r>
            <a:r>
              <a:rPr lang="fa-IR" sz="2200" dirty="0" smtClean="0">
                <a:latin typeface="Georgia" pitchFamily="18" charset="0"/>
                <a:cs typeface="B Nazanin" pitchFamily="2" charset="-78"/>
              </a:rPr>
              <a:t>اصلاح </a:t>
            </a:r>
            <a:r>
              <a:rPr lang="fa-IR" sz="2200" dirty="0">
                <a:latin typeface="Georgia" pitchFamily="18" charset="0"/>
                <a:cs typeface="B Nazanin" pitchFamily="2" charset="-78"/>
              </a:rPr>
              <a:t>شده با نانوسیال را </a:t>
            </a:r>
            <a:r>
              <a:rPr lang="fa-IR" sz="2200" dirty="0" smtClean="0">
                <a:latin typeface="Georgia" pitchFamily="18" charset="0"/>
                <a:cs typeface="B Nazanin" pitchFamily="2" charset="-78"/>
              </a:rPr>
              <a:t>نشان می دهد.</a:t>
            </a:r>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981200"/>
            <a:ext cx="5019675"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2045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100" dirty="0" smtClean="0">
                <a:latin typeface="Georgia" pitchFamily="18" charset="0"/>
                <a:cs typeface="B Nazanin" pitchFamily="2" charset="-78"/>
              </a:rPr>
              <a:t>تاثیر نانوسیالات بر گردآورنده</a:t>
            </a:r>
            <a:r>
              <a:rPr lang="en-GB" sz="3100" dirty="0" smtClean="0">
                <a:latin typeface="Georgia" pitchFamily="18" charset="0"/>
                <a:cs typeface="B Nazanin" pitchFamily="2" charset="-78"/>
              </a:rPr>
              <a:t> </a:t>
            </a:r>
            <a:r>
              <a:rPr lang="fa-IR" sz="3100" dirty="0" smtClean="0">
                <a:latin typeface="Georgia" pitchFamily="18" charset="0"/>
                <a:cs typeface="B Nazanin" pitchFamily="2" charset="-78"/>
              </a:rPr>
              <a:t>های خورشیدی از منظر زیست محیطی</a:t>
            </a:r>
            <a:endParaRPr lang="en-GB" sz="31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smtClean="0">
                <a:latin typeface="Georgia" pitchFamily="18" charset="0"/>
                <a:cs typeface="B Nazanin" pitchFamily="2" charset="-78"/>
              </a:rPr>
              <a:t>جدول زیر مقدار و انرژی مصرف شده برای ساخت قسمت های </a:t>
            </a:r>
            <a:r>
              <a:rPr lang="fa-IR" sz="2200" dirty="0">
                <a:latin typeface="Georgia" pitchFamily="18" charset="0"/>
                <a:cs typeface="B Nazanin" pitchFamily="2" charset="-78"/>
              </a:rPr>
              <a:t>مختلف گردآورنده های خورشیدی  </a:t>
            </a:r>
            <a:r>
              <a:rPr lang="fa-IR" sz="2200" dirty="0" smtClean="0">
                <a:latin typeface="Georgia" pitchFamily="18" charset="0"/>
                <a:cs typeface="B Nazanin" pitchFamily="2" charset="-78"/>
              </a:rPr>
              <a:t>معمولی </a:t>
            </a:r>
            <a:r>
              <a:rPr lang="fa-IR" sz="2200" dirty="0">
                <a:latin typeface="Georgia" pitchFamily="18" charset="0"/>
                <a:cs typeface="B Nazanin" pitchFamily="2" charset="-78"/>
              </a:rPr>
              <a:t>و </a:t>
            </a:r>
            <a:r>
              <a:rPr lang="fa-IR" sz="2200" dirty="0" smtClean="0">
                <a:latin typeface="Georgia" pitchFamily="18" charset="0"/>
                <a:cs typeface="B Nazanin" pitchFamily="2" charset="-78"/>
              </a:rPr>
              <a:t>اصلاح </a:t>
            </a:r>
            <a:r>
              <a:rPr lang="fa-IR" sz="2200" dirty="0">
                <a:latin typeface="Georgia" pitchFamily="18" charset="0"/>
                <a:cs typeface="B Nazanin" pitchFamily="2" charset="-78"/>
              </a:rPr>
              <a:t>شده با </a:t>
            </a:r>
            <a:r>
              <a:rPr lang="fa-IR" sz="2200" dirty="0" smtClean="0">
                <a:latin typeface="Georgia" pitchFamily="18" charset="0"/>
                <a:cs typeface="B Nazanin" pitchFamily="2" charset="-78"/>
              </a:rPr>
              <a:t>نانوسیال را نشان می دهد.</a:t>
            </a:r>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4039000859"/>
              </p:ext>
            </p:extLst>
          </p:nvPr>
        </p:nvGraphicFramePr>
        <p:xfrm>
          <a:off x="76200" y="1752600"/>
          <a:ext cx="8991600" cy="4643910"/>
        </p:xfrm>
        <a:graphic>
          <a:graphicData uri="http://schemas.openxmlformats.org/drawingml/2006/table">
            <a:tbl>
              <a:tblPr firstRow="1" firstCol="1" bandRow="1">
                <a:tableStyleId>{21E4AEA4-8DFA-4A89-87EB-49C32662AFE0}</a:tableStyleId>
              </a:tblPr>
              <a:tblGrid>
                <a:gridCol w="1423670"/>
                <a:gridCol w="1873250"/>
                <a:gridCol w="1198880"/>
                <a:gridCol w="1648460"/>
                <a:gridCol w="1348740"/>
                <a:gridCol w="1498600"/>
              </a:tblGrid>
              <a:tr h="501108">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800"/>
                        </a:spcAft>
                      </a:pPr>
                      <a:r>
                        <a:rPr lang="fa-IR" sz="1400" dirty="0" smtClean="0">
                          <a:effectLst/>
                          <a:latin typeface="Times New Roman" panose="02020603050405020304" pitchFamily="18" charset="0"/>
                          <a:ea typeface="+mn-ea"/>
                          <a:cs typeface="Times New Roman" panose="02020603050405020304" pitchFamily="18" charset="0"/>
                        </a:rPr>
                        <a:t>گرداورنده</a:t>
                      </a:r>
                      <a:r>
                        <a:rPr lang="fa-IR" sz="1400" baseline="0" dirty="0" smtClean="0">
                          <a:effectLst/>
                          <a:latin typeface="Times New Roman" panose="02020603050405020304" pitchFamily="18" charset="0"/>
                          <a:ea typeface="+mn-ea"/>
                          <a:cs typeface="Times New Roman" panose="02020603050405020304" pitchFamily="18" charset="0"/>
                        </a:rPr>
                        <a:t> ساده</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800"/>
                        </a:spcAft>
                      </a:pPr>
                      <a:r>
                        <a:rPr lang="fa-IR" sz="1400" dirty="0" smtClean="0">
                          <a:effectLst/>
                          <a:latin typeface="Times New Roman" panose="02020603050405020304" pitchFamily="18" charset="0"/>
                          <a:ea typeface="+mn-ea"/>
                          <a:cs typeface="Times New Roman" panose="02020603050405020304" pitchFamily="18" charset="0"/>
                        </a:rPr>
                        <a:t>گرداورنده</a:t>
                      </a:r>
                      <a:r>
                        <a:rPr lang="fa-IR" sz="1400" baseline="0" dirty="0" smtClean="0">
                          <a:effectLst/>
                          <a:latin typeface="Times New Roman" panose="02020603050405020304" pitchFamily="18" charset="0"/>
                          <a:ea typeface="+mn-ea"/>
                          <a:cs typeface="Times New Roman" panose="02020603050405020304" pitchFamily="18" charset="0"/>
                        </a:rPr>
                        <a:t> اصلاح شده با نانوسیال</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n-US"/>
                    </a:p>
                  </a:txBody>
                  <a:tcPr/>
                </a:tc>
              </a:tr>
              <a:tr h="612620">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Description</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انرژی مصرف شده در چرخه حیات یک کیلوگرم مواد مصرفی </a:t>
                      </a:r>
                      <a:r>
                        <a:rPr lang="en-US" sz="1400" dirty="0" smtClean="0">
                          <a:effectLst/>
                          <a:latin typeface="Times New Roman" panose="02020603050405020304" pitchFamily="18" charset="0"/>
                          <a:cs typeface="Times New Roman" panose="02020603050405020304" pitchFamily="18" charset="0"/>
                        </a:rPr>
                        <a:t>(MJ/kg)</a:t>
                      </a:r>
                      <a:r>
                        <a:rPr lang="fa-IR" sz="1400" dirty="0" smtClean="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جرم ماده مصرف شده در گردآورنده </a:t>
                      </a:r>
                      <a:r>
                        <a:rPr lang="en-US" sz="1400" dirty="0" smtClean="0">
                          <a:effectLst/>
                          <a:latin typeface="Times New Roman" panose="02020603050405020304" pitchFamily="18" charset="0"/>
                          <a:cs typeface="Times New Roman" panose="02020603050405020304" pitchFamily="18" charset="0"/>
                        </a:rPr>
                        <a:t>(kg)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انرژی مصرف شده در چرخه حیات مقدار ماده استفاده شده در گردآورنده </a:t>
                      </a:r>
                      <a:r>
                        <a:rPr lang="en-US" sz="1400" dirty="0" smtClean="0">
                          <a:effectLst/>
                          <a:latin typeface="Times New Roman" panose="02020603050405020304" pitchFamily="18" charset="0"/>
                          <a:cs typeface="Times New Roman" panose="02020603050405020304" pitchFamily="18" charset="0"/>
                        </a:rPr>
                        <a:t>(MJ)</a:t>
                      </a:r>
                      <a:r>
                        <a:rPr lang="fa-IR" sz="1400" dirty="0" smtClean="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جرم ماده مصرف شده در گردآورنده </a:t>
                      </a:r>
                      <a:r>
                        <a:rPr lang="en-US" sz="1400" dirty="0" smtClean="0">
                          <a:effectLst/>
                          <a:latin typeface="Times New Roman" panose="02020603050405020304" pitchFamily="18" charset="0"/>
                          <a:cs typeface="Times New Roman" panose="02020603050405020304" pitchFamily="18" charset="0"/>
                        </a:rPr>
                        <a:t>(kg)</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انرژی مصرف شده در چرخه حیات مقدار ماده استفاده شده در گردآورنده </a:t>
                      </a:r>
                      <a:r>
                        <a:rPr lang="en-US" sz="1400" dirty="0" smtClean="0">
                          <a:effectLst/>
                          <a:latin typeface="Times New Roman" panose="02020603050405020304" pitchFamily="18" charset="0"/>
                          <a:cs typeface="Times New Roman" panose="02020603050405020304" pitchFamily="18" charset="0"/>
                        </a:rPr>
                        <a:t>(MJ)</a:t>
                      </a:r>
                      <a:r>
                        <a:rPr lang="fa-IR" sz="1400" dirty="0" smtClean="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2620">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Insulation</a:t>
                      </a:r>
                    </a:p>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polyester</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53.7</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1.74</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93.22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1.74</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93.22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Fiberglass</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30.3</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3.26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98.75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3.26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98.75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Glass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15.9</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14.20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225.76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14.20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225.76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Copper pipe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70.6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4.97</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350.72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01108">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Aluminum </a:t>
                      </a:r>
                      <a:r>
                        <a:rPr lang="en-US" sz="1400" dirty="0" err="1">
                          <a:effectLst/>
                          <a:latin typeface="Times New Roman" panose="02020603050405020304" pitchFamily="18" charset="0"/>
                          <a:cs typeface="Times New Roman" panose="02020603050405020304" pitchFamily="18" charset="0"/>
                        </a:rPr>
                        <a:t>backplate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199.0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2.12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421.75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2.12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421.75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Steel </a:t>
                      </a:r>
                      <a:r>
                        <a:rPr lang="en-US" sz="1400" dirty="0" err="1">
                          <a:effectLst/>
                          <a:latin typeface="Times New Roman" panose="02020603050405020304" pitchFamily="18" charset="0"/>
                          <a:cs typeface="Times New Roman" panose="02020603050405020304" pitchFamily="18" charset="0"/>
                        </a:rPr>
                        <a:t>backplate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34.8</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5.97</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207.65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2620">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Nanoparticles</a:t>
                      </a:r>
                    </a:p>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thermal ﬂuid</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246.8</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0.06</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15.55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Steel frame</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34.8</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1044.00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30.00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1044.00</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50554">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Total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fa-IR" sz="1400" dirty="0" smtClean="0">
                          <a:effectLst/>
                          <a:latin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56.29</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2234.2</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57.35</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cs typeface="Times New Roman" panose="02020603050405020304" pitchFamily="18" charset="0"/>
                        </a:rPr>
                        <a:t>2106.68</a:t>
                      </a:r>
                      <a:endParaRPr lang="en-US"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03441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1143000"/>
          </a:xfrm>
        </p:spPr>
        <p:txBody>
          <a:bodyPr>
            <a:noAutofit/>
          </a:bodyPr>
          <a:lstStyle/>
          <a:p>
            <a:pPr algn="r" rtl="1"/>
            <a:r>
              <a:rPr lang="fa-IR" sz="3100" dirty="0" smtClean="0">
                <a:latin typeface="Georgia" pitchFamily="18" charset="0"/>
                <a:cs typeface="B Nazanin" pitchFamily="2" charset="-78"/>
              </a:rPr>
              <a:t>تاثیر نانوسیالات بر گردآورنده</a:t>
            </a:r>
            <a:r>
              <a:rPr lang="en-GB" sz="3100" dirty="0" smtClean="0">
                <a:latin typeface="Georgia" pitchFamily="18" charset="0"/>
                <a:cs typeface="B Nazanin" pitchFamily="2" charset="-78"/>
              </a:rPr>
              <a:t> </a:t>
            </a:r>
            <a:r>
              <a:rPr lang="fa-IR" sz="3100" dirty="0" smtClean="0">
                <a:latin typeface="Georgia" pitchFamily="18" charset="0"/>
                <a:cs typeface="B Nazanin" pitchFamily="2" charset="-78"/>
              </a:rPr>
              <a:t>های خورشیدی از منظر زیست محیطی</a:t>
            </a:r>
            <a:endParaRPr lang="en-GB" sz="31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lnSpcReduction="10000"/>
          </a:bodyPr>
          <a:lstStyle/>
          <a:p>
            <a:pPr algn="just" rtl="1"/>
            <a:r>
              <a:rPr lang="fa-IR" sz="2200" dirty="0" smtClean="0">
                <a:latin typeface="Georgia" pitchFamily="18" charset="0"/>
                <a:cs typeface="B Nazanin" pitchFamily="2" charset="-78"/>
              </a:rPr>
              <a:t>جدول زیر آلودگی تولیدی برای ساخت گردآورنده های </a:t>
            </a:r>
            <a:r>
              <a:rPr lang="fa-IR" sz="2200" dirty="0">
                <a:latin typeface="Georgia" pitchFamily="18" charset="0"/>
                <a:cs typeface="B Nazanin" pitchFamily="2" charset="-78"/>
              </a:rPr>
              <a:t>خورشیدی معمولی </a:t>
            </a:r>
            <a:r>
              <a:rPr lang="fa-IR" sz="2200" dirty="0" smtClean="0">
                <a:latin typeface="Georgia" pitchFamily="18" charset="0"/>
                <a:cs typeface="B Nazanin" pitchFamily="2" charset="-78"/>
              </a:rPr>
              <a:t>و اصلاح شده با نانوسیال را نشان می دهد.</a:t>
            </a:r>
          </a:p>
          <a:p>
            <a:pPr algn="just" rtl="1"/>
            <a:r>
              <a:rPr lang="fa-IR" sz="2200" dirty="0" smtClean="0">
                <a:latin typeface="Georgia" pitchFamily="18" charset="0"/>
                <a:cs typeface="B Nazanin" pitchFamily="2" charset="-78"/>
              </a:rPr>
              <a:t>همانطوری که ملاحظه می شود، </a:t>
            </a:r>
            <a:r>
              <a:rPr lang="fa-IR" sz="2200" dirty="0">
                <a:latin typeface="Georgia" pitchFamily="18" charset="0"/>
                <a:cs typeface="B Nazanin" pitchFamily="2" charset="-78"/>
              </a:rPr>
              <a:t>گردآورنده </a:t>
            </a:r>
            <a:r>
              <a:rPr lang="fa-IR" sz="2200" dirty="0" smtClean="0">
                <a:latin typeface="Georgia" pitchFamily="18" charset="0"/>
                <a:cs typeface="B Nazanin" pitchFamily="2" charset="-78"/>
              </a:rPr>
              <a:t>خورشیدی </a:t>
            </a:r>
            <a:r>
              <a:rPr lang="fa-IR" sz="2200" dirty="0">
                <a:latin typeface="Georgia" pitchFamily="18" charset="0"/>
                <a:cs typeface="B Nazanin" pitchFamily="2" charset="-78"/>
              </a:rPr>
              <a:t>اصلاح شده با </a:t>
            </a:r>
            <a:r>
              <a:rPr lang="fa-IR" sz="2200" dirty="0" smtClean="0">
                <a:latin typeface="Georgia" pitchFamily="18" charset="0"/>
                <a:cs typeface="B Nazanin" pitchFamily="2" charset="-78"/>
              </a:rPr>
              <a:t>نانوسیال آلودگی کمتری نسبت به </a:t>
            </a:r>
            <a:r>
              <a:rPr lang="fa-IR" sz="2200" dirty="0">
                <a:latin typeface="Georgia" pitchFamily="18" charset="0"/>
                <a:cs typeface="B Nazanin" pitchFamily="2" charset="-78"/>
              </a:rPr>
              <a:t>گردآورنده خورشیدی معمولی </a:t>
            </a:r>
            <a:r>
              <a:rPr lang="fa-IR" sz="2200" dirty="0" smtClean="0">
                <a:latin typeface="Georgia" pitchFamily="18" charset="0"/>
                <a:cs typeface="B Nazanin" pitchFamily="2" charset="-78"/>
              </a:rPr>
              <a:t>ایجاد می کند. </a:t>
            </a:r>
          </a:p>
          <a:p>
            <a:pPr algn="just" rtl="1"/>
            <a:r>
              <a:rPr lang="fa-IR" sz="2200" dirty="0" smtClean="0">
                <a:latin typeface="Georgia" pitchFamily="18" charset="0"/>
                <a:cs typeface="B Nazanin" pitchFamily="2" charset="-78"/>
              </a:rPr>
              <a:t>به </a:t>
            </a:r>
            <a:r>
              <a:rPr lang="fa-IR" sz="2200" dirty="0">
                <a:latin typeface="Georgia" pitchFamily="18" charset="0"/>
                <a:cs typeface="B Nazanin" pitchFamily="2" charset="-78"/>
              </a:rPr>
              <a:t>طور مثال، ساخت گردآورنده خورشیدی اصلاح شده با نانوسیال </a:t>
            </a:r>
            <a:r>
              <a:rPr lang="fa-IR" sz="2200" dirty="0" smtClean="0">
                <a:latin typeface="Georgia" pitchFamily="18" charset="0"/>
                <a:cs typeface="B Nazanin" pitchFamily="2" charset="-78"/>
              </a:rPr>
              <a:t>آلودگی دی اکسید کربن در حدود 34 کیلوگرم کمتر نسبت </a:t>
            </a:r>
            <a:r>
              <a:rPr lang="fa-IR" sz="2200" dirty="0">
                <a:latin typeface="Georgia" pitchFamily="18" charset="0"/>
                <a:cs typeface="B Nazanin" pitchFamily="2" charset="-78"/>
              </a:rPr>
              <a:t>به گردآورنده خورشیدی معمولی </a:t>
            </a:r>
            <a:r>
              <a:rPr lang="fa-IR" sz="2200" dirty="0" smtClean="0">
                <a:latin typeface="Georgia" pitchFamily="18" charset="0"/>
                <a:cs typeface="B Nazanin" pitchFamily="2" charset="-78"/>
              </a:rPr>
              <a:t>تولید می کند. همچنین حدود 50 کیلوگرم در سال آلودگی </a:t>
            </a:r>
            <a:r>
              <a:rPr lang="fa-IR" sz="2200" dirty="0">
                <a:latin typeface="Georgia" pitchFamily="18" charset="0"/>
                <a:cs typeface="B Nazanin" pitchFamily="2" charset="-78"/>
              </a:rPr>
              <a:t>دی اکسید کربن </a:t>
            </a:r>
            <a:r>
              <a:rPr lang="fa-IR" sz="2200" dirty="0" smtClean="0">
                <a:latin typeface="Georgia" pitchFamily="18" charset="0"/>
                <a:cs typeface="B Nazanin" pitchFamily="2" charset="-78"/>
              </a:rPr>
              <a:t>کمتری به علت استفاده از انرژی خورشید تولید می شود که با تخمین عمر 15 سال برای </a:t>
            </a:r>
            <a:r>
              <a:rPr lang="fa-IR" sz="2200" dirty="0">
                <a:latin typeface="Georgia" pitchFamily="18" charset="0"/>
                <a:cs typeface="B Nazanin" pitchFamily="2" charset="-78"/>
              </a:rPr>
              <a:t>گردآورنده حدود </a:t>
            </a:r>
            <a:r>
              <a:rPr lang="fa-IR" sz="2200" dirty="0" smtClean="0">
                <a:latin typeface="Georgia" pitchFamily="18" charset="0"/>
                <a:cs typeface="B Nazanin" pitchFamily="2" charset="-78"/>
              </a:rPr>
              <a:t>750 کیلوگرم </a:t>
            </a:r>
            <a:r>
              <a:rPr lang="fa-IR" sz="2200" dirty="0">
                <a:latin typeface="Georgia" pitchFamily="18" charset="0"/>
                <a:cs typeface="B Nazanin" pitchFamily="2" charset="-78"/>
              </a:rPr>
              <a:t>دی اکسید کربن کمتری به علت استفاده از انرژی </a:t>
            </a:r>
            <a:r>
              <a:rPr lang="fa-IR" sz="2200" dirty="0" smtClean="0">
                <a:latin typeface="Georgia" pitchFamily="18" charset="0"/>
                <a:cs typeface="B Nazanin" pitchFamily="2" charset="-78"/>
              </a:rPr>
              <a:t>خورشید برای </a:t>
            </a:r>
            <a:r>
              <a:rPr lang="fa-IR" sz="2200" dirty="0">
                <a:latin typeface="Georgia" pitchFamily="18" charset="0"/>
                <a:cs typeface="B Nazanin" pitchFamily="2" charset="-78"/>
              </a:rPr>
              <a:t>گردآورنده خورشیدی اصلاح شده با </a:t>
            </a:r>
            <a:r>
              <a:rPr lang="fa-IR" sz="2200" dirty="0" smtClean="0">
                <a:latin typeface="Georgia" pitchFamily="18" charset="0"/>
                <a:cs typeface="B Nazanin" pitchFamily="2" charset="-78"/>
              </a:rPr>
              <a:t>نانوسیال تولید می شود.</a:t>
            </a: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endParaRPr lang="fa-IR" sz="2200" dirty="0" smtClean="0">
              <a:latin typeface="Georgia" pitchFamily="18" charset="0"/>
              <a:cs typeface="B Nazanin" pitchFamily="2" charset="-78"/>
            </a:endParaRPr>
          </a:p>
          <a:p>
            <a:pPr algn="just" rtl="1"/>
            <a:endParaRPr lang="fa-IR" sz="2200" dirty="0">
              <a:latin typeface="Georgia" pitchFamily="18" charset="0"/>
              <a:cs typeface="B Nazanin" pitchFamily="2" charset="-78"/>
            </a:endParaRPr>
          </a:p>
          <a:p>
            <a:pPr algn="just" rtl="1"/>
            <a:r>
              <a:rPr lang="en-US" sz="2200" dirty="0" err="1" smtClean="0">
                <a:latin typeface="Times New Roman" panose="02020603050405020304" pitchFamily="18" charset="0"/>
                <a:cs typeface="B Nazanin" panose="00000400000000000000" pitchFamily="2" charset="-78"/>
              </a:rPr>
              <a:t>SimaPro</a:t>
            </a:r>
            <a:r>
              <a:rPr lang="fa-IR" sz="2200" dirty="0" smtClean="0">
                <a:latin typeface="Times New Roman" panose="02020603050405020304" pitchFamily="18" charset="0"/>
                <a:cs typeface="B Nazanin" panose="00000400000000000000" pitchFamily="2" charset="-78"/>
              </a:rPr>
              <a:t> و </a:t>
            </a:r>
            <a:r>
              <a:rPr lang="en-US" sz="2200" dirty="0">
                <a:latin typeface="Times New Roman" panose="02020603050405020304" pitchFamily="18" charset="0"/>
                <a:cs typeface="B Nazanin" panose="00000400000000000000" pitchFamily="2" charset="-78"/>
              </a:rPr>
              <a:t>Open </a:t>
            </a:r>
            <a:r>
              <a:rPr lang="en-US" sz="2200" dirty="0" smtClean="0">
                <a:latin typeface="Times New Roman" panose="02020603050405020304" pitchFamily="18" charset="0"/>
                <a:cs typeface="B Nazanin" panose="00000400000000000000" pitchFamily="2" charset="-78"/>
              </a:rPr>
              <a:t>LCA</a:t>
            </a:r>
            <a:r>
              <a:rPr lang="fa-IR" sz="2200" dirty="0" smtClean="0">
                <a:latin typeface="Times New Roman" panose="02020603050405020304" pitchFamily="18" charset="0"/>
                <a:cs typeface="B Nazanin" panose="00000400000000000000" pitchFamily="2" charset="-78"/>
              </a:rPr>
              <a:t> دو نرم افزار شناخته شده برای انجام ارزیابی چرخه حیات هستند.</a:t>
            </a:r>
            <a:endParaRPr lang="fa-IR" sz="2200" dirty="0">
              <a:latin typeface="Times New Roman" panose="02020603050405020304" pitchFamily="18" charset="0"/>
              <a:cs typeface="B Nazanin" panose="00000400000000000000"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1" t="6140" r="1294"/>
          <a:stretch/>
        </p:blipFill>
        <p:spPr bwMode="auto">
          <a:xfrm>
            <a:off x="215900" y="4191000"/>
            <a:ext cx="89281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730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143000"/>
          </a:xfrm>
        </p:spPr>
        <p:txBody>
          <a:bodyPr>
            <a:noAutofit/>
          </a:bodyPr>
          <a:lstStyle/>
          <a:p>
            <a:pPr algn="r" rtl="1"/>
            <a:r>
              <a:rPr lang="fa-IR" sz="3800" dirty="0" smtClean="0">
                <a:latin typeface="Georgia" pitchFamily="18" charset="0"/>
                <a:cs typeface="B Nazanin" pitchFamily="2" charset="-78"/>
              </a:rPr>
              <a:t>نقاط قوت و فرصت های انرژی های </a:t>
            </a:r>
            <a:r>
              <a:rPr lang="fa-IR" sz="3800" dirty="0">
                <a:latin typeface="Georgia" pitchFamily="18" charset="0"/>
                <a:cs typeface="B Nazanin" pitchFamily="2" charset="-78"/>
              </a:rPr>
              <a:t>تجدیدپذیر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fontScale="92500" lnSpcReduction="10000"/>
          </a:bodyPr>
          <a:lstStyle/>
          <a:p>
            <a:pPr algn="just" rtl="1">
              <a:lnSpc>
                <a:spcPct val="150000"/>
              </a:lnSpc>
            </a:pPr>
            <a:r>
              <a:rPr lang="fa-IR" sz="2200" dirty="0">
                <a:latin typeface="Georgia" pitchFamily="18" charset="0"/>
                <a:cs typeface="B Nazanin" pitchFamily="2" charset="-78"/>
              </a:rPr>
              <a:t>از جمله نقاط قوت ایران در استفاده از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خصوصا انرژی خورشیدی </a:t>
            </a:r>
            <a:r>
              <a:rPr lang="fa-IR" sz="2200" dirty="0" smtClean="0">
                <a:latin typeface="Georgia" pitchFamily="18" charset="0"/>
                <a:cs typeface="B Nazanin" pitchFamily="2" charset="-78"/>
              </a:rPr>
              <a:t>میتوان </a:t>
            </a:r>
            <a:r>
              <a:rPr lang="fa-IR" sz="2200" dirty="0">
                <a:latin typeface="Georgia" pitchFamily="18" charset="0"/>
                <a:cs typeface="B Nazanin" pitchFamily="2" charset="-78"/>
              </a:rPr>
              <a:t>به موارد زیر اشاره نمود:</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وجود </a:t>
            </a:r>
            <a:r>
              <a:rPr lang="fa-IR" sz="2200" dirty="0">
                <a:latin typeface="Georgia" pitchFamily="18" charset="0"/>
                <a:cs typeface="B Nazanin" pitchFamily="2" charset="-78"/>
              </a:rPr>
              <a:t>پتانسیل بالای انرژی خورشیدی در ایران</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تکنولوژی </a:t>
            </a:r>
            <a:r>
              <a:rPr lang="fa-IR" sz="2200" dirty="0">
                <a:latin typeface="Georgia" pitchFamily="18" charset="0"/>
                <a:cs typeface="B Nazanin" pitchFamily="2" charset="-78"/>
              </a:rPr>
              <a:t>مناسب برای مناطق دورافتاده و روستاها با جمعیت پراکنده</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کاهش </a:t>
            </a:r>
            <a:r>
              <a:rPr lang="fa-IR" sz="2200" dirty="0">
                <a:latin typeface="Georgia" pitchFamily="18" charset="0"/>
                <a:cs typeface="B Nazanin" pitchFamily="2" charset="-78"/>
              </a:rPr>
              <a:t>آلودگی محیط زیست</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تکنولوژی </a:t>
            </a:r>
            <a:r>
              <a:rPr lang="fa-IR" sz="2200" dirty="0">
                <a:latin typeface="Georgia" pitchFamily="18" charset="0"/>
                <a:cs typeface="B Nazanin" pitchFamily="2" charset="-78"/>
              </a:rPr>
              <a:t>مناسب برای مصارف خانگی با هزینه نگهداری اندک و استهلاک کم</a:t>
            </a:r>
          </a:p>
          <a:p>
            <a:pPr algn="just" rtl="1">
              <a:lnSpc>
                <a:spcPct val="150000"/>
              </a:lnSpc>
            </a:pPr>
            <a:r>
              <a:rPr lang="fa-IR" sz="2200" dirty="0" smtClean="0">
                <a:latin typeface="Georgia" pitchFamily="18" charset="0"/>
                <a:cs typeface="B Nazanin" pitchFamily="2" charset="-78"/>
              </a:rPr>
              <a:t>فرصت های </a:t>
            </a:r>
            <a:r>
              <a:rPr lang="fa-IR" sz="2200" dirty="0">
                <a:latin typeface="Georgia" pitchFamily="18" charset="0"/>
                <a:cs typeface="B Nazanin" pitchFamily="2" charset="-78"/>
              </a:rPr>
              <a:t>ایران در استفاده از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شامل موارد زیر هستند:</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وارد </a:t>
            </a:r>
            <a:r>
              <a:rPr lang="fa-IR" sz="2200" dirty="0">
                <a:latin typeface="Georgia" pitchFamily="18" charset="0"/>
                <a:cs typeface="B Nazanin" pitchFamily="2" charset="-78"/>
              </a:rPr>
              <a:t>شدن و توسعه بخش خصوصی</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توسعه </a:t>
            </a:r>
            <a:r>
              <a:rPr lang="fa-IR" sz="2200" dirty="0">
                <a:latin typeface="Georgia" pitchFamily="18" charset="0"/>
                <a:cs typeface="B Nazanin" pitchFamily="2" charset="-78"/>
              </a:rPr>
              <a:t>اقتصادی و ایجاد توسعه پایدار و جلوگیری از خروج ارز</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ایجاد </a:t>
            </a:r>
            <a:r>
              <a:rPr lang="fa-IR" sz="2200" dirty="0">
                <a:latin typeface="Georgia" pitchFamily="18" charset="0"/>
                <a:cs typeface="B Nazanin" pitchFamily="2" charset="-78"/>
              </a:rPr>
              <a:t>بازار بالقوه برای مواد اولیه</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کاهش </a:t>
            </a:r>
            <a:r>
              <a:rPr lang="fa-IR" sz="2200" dirty="0">
                <a:latin typeface="Georgia" pitchFamily="18" charset="0"/>
                <a:cs typeface="B Nazanin" pitchFamily="2" charset="-78"/>
              </a:rPr>
              <a:t>وابستگی به سوخت های فسیلی</a:t>
            </a:r>
          </a:p>
          <a:p>
            <a:pPr algn="just" rtl="1">
              <a:lnSpc>
                <a:spcPct val="150000"/>
              </a:lnSpc>
              <a:buFont typeface="Wingdings" panose="05000000000000000000" pitchFamily="2" charset="2"/>
              <a:buChar char="Ø"/>
            </a:pPr>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919314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143000"/>
          </a:xfrm>
        </p:spPr>
        <p:txBody>
          <a:bodyPr>
            <a:noAutofit/>
          </a:bodyPr>
          <a:lstStyle/>
          <a:p>
            <a:pPr algn="r" rtl="1"/>
            <a:r>
              <a:rPr lang="fa-IR" sz="3800" dirty="0" smtClean="0">
                <a:latin typeface="Georgia" pitchFamily="18" charset="0"/>
                <a:cs typeface="B Nazanin" pitchFamily="2" charset="-78"/>
              </a:rPr>
              <a:t>نقاط ضعف و چالش های انرژی های </a:t>
            </a:r>
            <a:r>
              <a:rPr lang="fa-IR" sz="3800" dirty="0">
                <a:latin typeface="Georgia" pitchFamily="18" charset="0"/>
                <a:cs typeface="B Nazanin" pitchFamily="2" charset="-78"/>
              </a:rPr>
              <a:t>تجدیدپذیر در ایران</a:t>
            </a:r>
            <a:endParaRPr lang="en-GB" sz="3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lnSpc>
                <a:spcPct val="150000"/>
              </a:lnSpc>
            </a:pPr>
            <a:r>
              <a:rPr lang="fa-IR" sz="2200" dirty="0">
                <a:latin typeface="Georgia" pitchFamily="18" charset="0"/>
                <a:cs typeface="B Nazanin" pitchFamily="2" charset="-78"/>
              </a:rPr>
              <a:t>از جمله نقاط ضعف ایران در استفاده از </a:t>
            </a:r>
            <a:r>
              <a:rPr lang="fa-IR" sz="2200" dirty="0" smtClean="0">
                <a:latin typeface="Georgia" pitchFamily="18" charset="0"/>
                <a:cs typeface="B Nazanin" pitchFamily="2" charset="-78"/>
              </a:rPr>
              <a:t>انرژیهای </a:t>
            </a:r>
            <a:r>
              <a:rPr lang="fa-IR" sz="2200" dirty="0">
                <a:latin typeface="Georgia" pitchFamily="18" charset="0"/>
                <a:cs typeface="B Nazanin" pitchFamily="2" charset="-78"/>
              </a:rPr>
              <a:t>تجدیدپذیر به موارد زیر </a:t>
            </a:r>
            <a:r>
              <a:rPr lang="fa-IR" sz="2200" dirty="0" smtClean="0">
                <a:latin typeface="Georgia" pitchFamily="18" charset="0"/>
                <a:cs typeface="B Nazanin" pitchFamily="2" charset="-78"/>
              </a:rPr>
              <a:t>میتوان </a:t>
            </a:r>
            <a:r>
              <a:rPr lang="fa-IR" sz="2200" dirty="0">
                <a:latin typeface="Georgia" pitchFamily="18" charset="0"/>
                <a:cs typeface="B Nazanin" pitchFamily="2" charset="-78"/>
              </a:rPr>
              <a:t>اشاره نمود:</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بالا </a:t>
            </a:r>
            <a:r>
              <a:rPr lang="fa-IR" sz="2200" dirty="0">
                <a:latin typeface="Georgia" pitchFamily="18" charset="0"/>
                <a:cs typeface="B Nazanin" pitchFamily="2" charset="-78"/>
              </a:rPr>
              <a:t>بودن هزینه اولیه</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فقدان </a:t>
            </a:r>
            <a:r>
              <a:rPr lang="fa-IR" sz="2200" dirty="0">
                <a:latin typeface="Georgia" pitchFamily="18" charset="0"/>
                <a:cs typeface="B Nazanin" pitchFamily="2" charset="-78"/>
              </a:rPr>
              <a:t>انگیزه برای وارد شدن بخش خصوصی</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فقدان </a:t>
            </a:r>
            <a:r>
              <a:rPr lang="fa-IR" sz="2200" dirty="0">
                <a:latin typeface="Georgia" pitchFamily="18" charset="0"/>
                <a:cs typeface="B Nazanin" pitchFamily="2" charset="-78"/>
              </a:rPr>
              <a:t>سیاست های موثر و ارایه مشوق ها</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فقدان </a:t>
            </a:r>
            <a:r>
              <a:rPr lang="fa-IR" sz="2200" dirty="0">
                <a:latin typeface="Georgia" pitchFamily="18" charset="0"/>
                <a:cs typeface="B Nazanin" pitchFamily="2" charset="-78"/>
              </a:rPr>
              <a:t>همکاری موثر بین بخش دولتی، خصوصی، صنعتی و پژوهشی</a:t>
            </a:r>
          </a:p>
          <a:p>
            <a:pPr algn="just" rtl="1">
              <a:lnSpc>
                <a:spcPct val="150000"/>
              </a:lnSpc>
            </a:pPr>
            <a:r>
              <a:rPr lang="fa-IR" sz="2200" dirty="0" smtClean="0">
                <a:latin typeface="Georgia" pitchFamily="18" charset="0"/>
                <a:cs typeface="B Nazanin" pitchFamily="2" charset="-78"/>
              </a:rPr>
              <a:t>چالش های های </a:t>
            </a:r>
            <a:r>
              <a:rPr lang="fa-IR" sz="2200" dirty="0">
                <a:latin typeface="Georgia" pitchFamily="18" charset="0"/>
                <a:cs typeface="B Nazanin" pitchFamily="2" charset="-78"/>
              </a:rPr>
              <a:t>ایران در استفاده از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تجدیدپذیر شامل موارد زیر هستند:</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ارزان </a:t>
            </a:r>
            <a:r>
              <a:rPr lang="fa-IR" sz="2200" dirty="0">
                <a:latin typeface="Georgia" pitchFamily="18" charset="0"/>
                <a:cs typeface="B Nazanin" pitchFamily="2" charset="-78"/>
              </a:rPr>
              <a:t>بودن سوخت های فسیلی و حامل های انرژی</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عدم </a:t>
            </a:r>
            <a:r>
              <a:rPr lang="fa-IR" sz="2200" dirty="0">
                <a:latin typeface="Georgia" pitchFamily="18" charset="0"/>
                <a:cs typeface="B Nazanin" pitchFamily="2" charset="-78"/>
              </a:rPr>
              <a:t>درک ضرورت توسط سیاست مداران</a:t>
            </a:r>
          </a:p>
          <a:p>
            <a:pPr algn="just" rtl="1">
              <a:lnSpc>
                <a:spcPct val="150000"/>
              </a:lnSpc>
              <a:buFont typeface="Wingdings" panose="05000000000000000000" pitchFamily="2" charset="2"/>
              <a:buChar char="Ø"/>
            </a:pPr>
            <a:r>
              <a:rPr lang="fa-IR" sz="2200" dirty="0" smtClean="0">
                <a:latin typeface="Georgia" pitchFamily="18" charset="0"/>
                <a:cs typeface="B Nazanin" pitchFamily="2" charset="-78"/>
              </a:rPr>
              <a:t>عدم </a:t>
            </a:r>
            <a:r>
              <a:rPr lang="fa-IR" sz="2200" dirty="0">
                <a:latin typeface="Georgia" pitchFamily="18" charset="0"/>
                <a:cs typeface="B Nazanin" pitchFamily="2" charset="-78"/>
              </a:rPr>
              <a:t>آگاهی اجتماعی</a:t>
            </a:r>
          </a:p>
          <a:p>
            <a:pPr algn="just" rtl="1">
              <a:lnSpc>
                <a:spcPct val="150000"/>
              </a:lnSpc>
              <a:buFont typeface="Wingdings" panose="05000000000000000000" pitchFamily="2" charset="2"/>
              <a:buChar char="Ø"/>
            </a:pPr>
            <a:endParaRPr lang="fa-IR" sz="2200" dirty="0" smtClean="0">
              <a:latin typeface="Georgia" pitchFamily="18" charset="0"/>
              <a:cs typeface="B Nazanin" pitchFamily="2" charset="-78"/>
            </a:endParaRPr>
          </a:p>
          <a:p>
            <a:pPr algn="just" rtl="1">
              <a:lnSpc>
                <a:spcPct val="150000"/>
              </a:lnSpc>
            </a:pP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8374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just" rtl="1"/>
            <a:r>
              <a:rPr lang="fa-IR" sz="2800" dirty="0" smtClean="0">
                <a:latin typeface="Georgia" pitchFamily="18" charset="0"/>
                <a:cs typeface="B Nazanin" pitchFamily="2" charset="-78"/>
              </a:rPr>
              <a:t>ملزومات </a:t>
            </a:r>
            <a:r>
              <a:rPr lang="fa-IR" sz="2800" dirty="0">
                <a:latin typeface="Georgia" pitchFamily="18" charset="0"/>
                <a:cs typeface="B Nazanin" pitchFamily="2" charset="-78"/>
              </a:rPr>
              <a:t>ایران برای انتقال از </a:t>
            </a:r>
            <a:r>
              <a:rPr lang="fa-IR" sz="2800" dirty="0" smtClean="0">
                <a:latin typeface="Georgia" pitchFamily="18" charset="0"/>
                <a:cs typeface="B Nazanin" pitchFamily="2" charset="-78"/>
              </a:rPr>
              <a:t>سوخت های </a:t>
            </a:r>
            <a:r>
              <a:rPr lang="fa-IR" sz="2800" dirty="0">
                <a:latin typeface="Georgia" pitchFamily="18" charset="0"/>
                <a:cs typeface="B Nazanin" pitchFamily="2" charset="-78"/>
              </a:rPr>
              <a:t>فسیلی به </a:t>
            </a:r>
            <a:r>
              <a:rPr lang="fa-IR" sz="2800" dirty="0" smtClean="0">
                <a:latin typeface="Georgia" pitchFamily="18" charset="0"/>
                <a:cs typeface="B Nazanin" pitchFamily="2" charset="-78"/>
              </a:rPr>
              <a:t>انرژی های تجدیدپذیر</a:t>
            </a:r>
            <a:endParaRPr lang="en-GB" sz="2800" dirty="0">
              <a:latin typeface="Georgia" pitchFamily="18" charset="0"/>
              <a:cs typeface="B Nazanin" pitchFamily="2" charset="-78"/>
            </a:endParaRPr>
          </a:p>
        </p:txBody>
      </p:sp>
      <p:sp>
        <p:nvSpPr>
          <p:cNvPr id="3" name="Content Placeholder 2"/>
          <p:cNvSpPr>
            <a:spLocks noGrp="1"/>
          </p:cNvSpPr>
          <p:nvPr>
            <p:ph idx="1"/>
          </p:nvPr>
        </p:nvSpPr>
        <p:spPr>
          <a:xfrm>
            <a:off x="990600" y="914400"/>
            <a:ext cx="8077200" cy="5791200"/>
          </a:xfrm>
        </p:spPr>
        <p:txBody>
          <a:bodyPr>
            <a:normAutofit/>
          </a:bodyPr>
          <a:lstStyle/>
          <a:p>
            <a:pPr algn="just" rtl="1"/>
            <a:r>
              <a:rPr lang="fa-IR" sz="2200" dirty="0">
                <a:latin typeface="Georgia" pitchFamily="18" charset="0"/>
                <a:cs typeface="B Nazanin" pitchFamily="2" charset="-78"/>
              </a:rPr>
              <a:t>اولین ضرورت برای انتقال ایران از </a:t>
            </a:r>
            <a:r>
              <a:rPr lang="fa-IR" sz="2200" dirty="0" smtClean="0">
                <a:latin typeface="Georgia" pitchFamily="18" charset="0"/>
                <a:cs typeface="B Nazanin" pitchFamily="2" charset="-78"/>
              </a:rPr>
              <a:t>سوخت های </a:t>
            </a:r>
            <a:r>
              <a:rPr lang="fa-IR" sz="2200" dirty="0">
                <a:latin typeface="Georgia" pitchFamily="18" charset="0"/>
                <a:cs typeface="B Nazanin" pitchFamily="2" charset="-78"/>
              </a:rPr>
              <a:t>فسیلی به </a:t>
            </a:r>
            <a:r>
              <a:rPr lang="fa-IR" sz="2200" dirty="0" smtClean="0">
                <a:latin typeface="Georgia" pitchFamily="18" charset="0"/>
                <a:cs typeface="B Nazanin" pitchFamily="2" charset="-78"/>
              </a:rPr>
              <a:t>انرژی های </a:t>
            </a:r>
            <a:r>
              <a:rPr lang="fa-IR" sz="2200" dirty="0">
                <a:latin typeface="Georgia" pitchFamily="18" charset="0"/>
                <a:cs typeface="B Nazanin" pitchFamily="2" charset="-78"/>
              </a:rPr>
              <a:t>تجدید پذیر، بحث </a:t>
            </a:r>
            <a:r>
              <a:rPr lang="fa-IR" sz="2200" dirty="0" smtClean="0">
                <a:latin typeface="Georgia" pitchFamily="18" charset="0"/>
                <a:cs typeface="B Nazanin" pitchFamily="2" charset="-78"/>
              </a:rPr>
              <a:t>آلودگی های </a:t>
            </a:r>
            <a:r>
              <a:rPr lang="fa-IR" sz="2200" dirty="0">
                <a:latin typeface="Georgia" pitchFamily="18" charset="0"/>
                <a:cs typeface="B Nazanin" pitchFamily="2" charset="-78"/>
              </a:rPr>
              <a:t>زیست محیطی </a:t>
            </a:r>
            <a:r>
              <a:rPr lang="fa-IR" sz="2200" dirty="0" smtClean="0">
                <a:latin typeface="Georgia" pitchFamily="18" charset="0"/>
                <a:cs typeface="B Nazanin" pitchFamily="2" charset="-78"/>
              </a:rPr>
              <a:t>سوخت های </a:t>
            </a:r>
            <a:r>
              <a:rPr lang="fa-IR" sz="2200" dirty="0">
                <a:latin typeface="Georgia" pitchFamily="18" charset="0"/>
                <a:cs typeface="B Nazanin" pitchFamily="2" charset="-78"/>
              </a:rPr>
              <a:t>فسیلی و انتشار گازهای </a:t>
            </a:r>
            <a:r>
              <a:rPr lang="fa-IR" sz="2200" dirty="0" smtClean="0">
                <a:latin typeface="Georgia" pitchFamily="18" charset="0"/>
                <a:cs typeface="B Nazanin" pitchFamily="2" charset="-78"/>
              </a:rPr>
              <a:t>گلخانه ای </a:t>
            </a:r>
            <a:r>
              <a:rPr lang="fa-IR" sz="2200" dirty="0">
                <a:latin typeface="Georgia" pitchFamily="18" charset="0"/>
                <a:cs typeface="B Nazanin" pitchFamily="2" charset="-78"/>
              </a:rPr>
              <a:t>توسط این </a:t>
            </a:r>
            <a:r>
              <a:rPr lang="fa-IR" sz="2200" dirty="0" smtClean="0">
                <a:latin typeface="Georgia" pitchFamily="18" charset="0"/>
                <a:cs typeface="B Nazanin" pitchFamily="2" charset="-78"/>
              </a:rPr>
              <a:t>سوخت ها می باشد.</a:t>
            </a:r>
          </a:p>
          <a:p>
            <a:pPr algn="just" rtl="1"/>
            <a:r>
              <a:rPr lang="fa-IR" sz="2200" dirty="0">
                <a:latin typeface="Georgia" pitchFamily="18" charset="0"/>
                <a:cs typeface="B Nazanin" pitchFamily="2" charset="-78"/>
              </a:rPr>
              <a:t>بخش انرژی مهمترین و بزرگترین بخش انتشار گازهای </a:t>
            </a:r>
            <a:r>
              <a:rPr lang="fa-IR" sz="2200" dirty="0" smtClean="0">
                <a:latin typeface="Georgia" pitchFamily="18" charset="0"/>
                <a:cs typeface="B Nazanin" pitchFamily="2" charset="-78"/>
              </a:rPr>
              <a:t>گلخانه ای </a:t>
            </a:r>
            <a:r>
              <a:rPr lang="fa-IR" sz="2200" dirty="0">
                <a:latin typeface="Georgia" pitchFamily="18" charset="0"/>
                <a:cs typeface="B Nazanin" pitchFamily="2" charset="-78"/>
              </a:rPr>
              <a:t>در ایران </a:t>
            </a:r>
            <a:r>
              <a:rPr lang="fa-IR" sz="2200" dirty="0" smtClean="0">
                <a:latin typeface="Georgia" pitchFamily="18" charset="0"/>
                <a:cs typeface="B Nazanin" pitchFamily="2" charset="-78"/>
              </a:rPr>
              <a:t>می باشد. در </a:t>
            </a:r>
            <a:r>
              <a:rPr lang="fa-IR" sz="2200" dirty="0">
                <a:latin typeface="Georgia" pitchFamily="18" charset="0"/>
                <a:cs typeface="B Nazanin" pitchFamily="2" charset="-78"/>
              </a:rPr>
              <a:t>طول 20 سال گذشته، افزایش زیاد مصرف انرژی </a:t>
            </a:r>
            <a:r>
              <a:rPr lang="fa-IR" sz="2200" dirty="0" smtClean="0">
                <a:latin typeface="Georgia" pitchFamily="18" charset="0"/>
                <a:cs typeface="B Nazanin" pitchFamily="2" charset="-78"/>
              </a:rPr>
              <a:t>به طور </a:t>
            </a:r>
            <a:r>
              <a:rPr lang="fa-IR" sz="2200" dirty="0">
                <a:latin typeface="Georgia" pitchFamily="18" charset="0"/>
                <a:cs typeface="B Nazanin" pitchFamily="2" charset="-78"/>
              </a:rPr>
              <a:t>قابل توجهی موجب افزایش سطح آلودگی شده است </a:t>
            </a:r>
            <a:r>
              <a:rPr lang="fa-IR" sz="2200" dirty="0" smtClean="0">
                <a:latin typeface="Georgia" pitchFamily="18" charset="0"/>
                <a:cs typeface="B Nazanin" pitchFamily="2" charset="-78"/>
              </a:rPr>
              <a:t>به طوری که </a:t>
            </a:r>
            <a:r>
              <a:rPr lang="fa-IR" sz="2200" dirty="0">
                <a:latin typeface="Georgia" pitchFamily="18" charset="0"/>
                <a:cs typeface="B Nazanin" pitchFamily="2" charset="-78"/>
              </a:rPr>
              <a:t>انتشار کربن در این مدت سه برابر شده </a:t>
            </a:r>
            <a:r>
              <a:rPr lang="fa-IR" sz="2200" dirty="0" smtClean="0">
                <a:latin typeface="Georgia" pitchFamily="18" charset="0"/>
                <a:cs typeface="B Nazanin" pitchFamily="2" charset="-78"/>
              </a:rPr>
              <a:t>است. در </a:t>
            </a:r>
            <a:r>
              <a:rPr lang="fa-IR" sz="2200" dirty="0">
                <a:latin typeface="Georgia" pitchFamily="18" charset="0"/>
                <a:cs typeface="B Nazanin" pitchFamily="2" charset="-78"/>
              </a:rPr>
              <a:t>ایران تولید 1 کیلووات ساعت برق باعث انتشار 0.63 کیلوگرم </a:t>
            </a:r>
            <a:r>
              <a:rPr lang="en-US" sz="2200" dirty="0">
                <a:latin typeface="Georgia" pitchFamily="18" charset="0"/>
                <a:cs typeface="B Nazanin" pitchFamily="2" charset="-78"/>
              </a:rPr>
              <a:t>CO</a:t>
            </a:r>
            <a:r>
              <a:rPr lang="en-US" sz="1800" dirty="0">
                <a:latin typeface="Georgia" pitchFamily="18" charset="0"/>
                <a:cs typeface="B Nazanin" pitchFamily="2" charset="-78"/>
              </a:rPr>
              <a:t>2</a:t>
            </a:r>
            <a:r>
              <a:rPr lang="en-US" sz="2200" dirty="0">
                <a:latin typeface="Georgia" pitchFamily="18" charset="0"/>
                <a:cs typeface="B Nazanin" pitchFamily="2" charset="-78"/>
              </a:rPr>
              <a:t> </a:t>
            </a:r>
            <a:r>
              <a:rPr lang="fa-IR" sz="2200" dirty="0" smtClean="0">
                <a:latin typeface="Georgia" pitchFamily="18" charset="0"/>
                <a:cs typeface="B Nazanin" pitchFamily="2" charset="-78"/>
              </a:rPr>
              <a:t> می شود. ایران </a:t>
            </a:r>
            <a:r>
              <a:rPr lang="fa-IR" sz="2200" dirty="0">
                <a:latin typeface="Georgia" pitchFamily="18" charset="0"/>
                <a:cs typeface="B Nazanin" pitchFamily="2" charset="-78"/>
              </a:rPr>
              <a:t>با انتشار 552.4 میلیون تن </a:t>
            </a:r>
            <a:r>
              <a:rPr lang="en-US" sz="2200" dirty="0">
                <a:latin typeface="Georgia" pitchFamily="18" charset="0"/>
                <a:cs typeface="B Nazanin" pitchFamily="2" charset="-78"/>
              </a:rPr>
              <a:t>CO2 </a:t>
            </a:r>
            <a:r>
              <a:rPr lang="fa-IR" sz="2200" dirty="0" smtClean="0">
                <a:latin typeface="Georgia" pitchFamily="18" charset="0"/>
                <a:cs typeface="B Nazanin" pitchFamily="2" charset="-78"/>
              </a:rPr>
              <a:t> در </a:t>
            </a:r>
            <a:r>
              <a:rPr lang="fa-IR" sz="2200" dirty="0">
                <a:latin typeface="Georgia" pitchFamily="18" charset="0"/>
                <a:cs typeface="B Nazanin" pitchFamily="2" charset="-78"/>
              </a:rPr>
              <a:t>سال 2015 در میان 10 کشور دنیا از نظر میزان بالای انتشار گازهای </a:t>
            </a:r>
            <a:r>
              <a:rPr lang="fa-IR" sz="2200" dirty="0" smtClean="0">
                <a:latin typeface="Georgia" pitchFamily="18" charset="0"/>
                <a:cs typeface="B Nazanin" pitchFamily="2" charset="-78"/>
              </a:rPr>
              <a:t>گلخانه ای </a:t>
            </a:r>
            <a:r>
              <a:rPr lang="fa-IR" sz="2200" dirty="0">
                <a:latin typeface="Georgia" pitchFamily="18" charset="0"/>
                <a:cs typeface="B Nazanin" pitchFamily="2" charset="-78"/>
              </a:rPr>
              <a:t>قرار دارد (شکل </a:t>
            </a:r>
            <a:r>
              <a:rPr lang="fa-IR" sz="2200" dirty="0" smtClean="0">
                <a:latin typeface="Georgia" pitchFamily="18" charset="0"/>
                <a:cs typeface="B Nazanin" pitchFamily="2" charset="-78"/>
              </a:rPr>
              <a:t>زیر). اگر </a:t>
            </a:r>
            <a:r>
              <a:rPr lang="fa-IR" sz="2200" dirty="0">
                <a:latin typeface="Georgia" pitchFamily="18" charset="0"/>
                <a:cs typeface="B Nazanin" pitchFamily="2" charset="-78"/>
              </a:rPr>
              <a:t>روند فعلی مصرف انرژی همچنان در کشور ادامه داشته باشد، انتشار گاز دی اکسید کربن تا سال 2030 به 960 میلیون تن افزایش خواهد </a:t>
            </a:r>
            <a:r>
              <a:rPr lang="fa-IR" sz="2200" dirty="0" smtClean="0">
                <a:latin typeface="Georgia" pitchFamily="18" charset="0"/>
                <a:cs typeface="B Nazanin" pitchFamily="2" charset="-78"/>
              </a:rPr>
              <a:t>یافت. </a:t>
            </a:r>
          </a:p>
          <a:p>
            <a:pPr algn="just" rtl="1"/>
            <a:r>
              <a:rPr lang="fa-IR" sz="2200" dirty="0" smtClean="0">
                <a:latin typeface="Georgia" pitchFamily="18" charset="0"/>
                <a:cs typeface="B Nazanin" pitchFamily="2" charset="-78"/>
              </a:rPr>
              <a:t>به </a:t>
            </a:r>
            <a:r>
              <a:rPr lang="fa-IR" sz="2200" dirty="0">
                <a:latin typeface="Georgia" pitchFamily="18" charset="0"/>
                <a:cs typeface="B Nazanin" pitchFamily="2" charset="-78"/>
              </a:rPr>
              <a:t>موجب "موافقت نامه پاریس"، </a:t>
            </a:r>
            <a:r>
              <a:rPr lang="fa-IR" sz="2200" dirty="0" smtClean="0">
                <a:latin typeface="Georgia" pitchFamily="18" charset="0"/>
                <a:cs typeface="B Nazanin" pitchFamily="2" charset="-78"/>
              </a:rPr>
              <a:t>ایران </a:t>
            </a:r>
            <a:r>
              <a:rPr lang="fa-IR" sz="2200" dirty="0">
                <a:latin typeface="Georgia" pitchFamily="18" charset="0"/>
                <a:cs typeface="B Nazanin" pitchFamily="2" charset="-78"/>
              </a:rPr>
              <a:t>متعهد شده </a:t>
            </a:r>
            <a:r>
              <a:rPr lang="fa-IR" sz="2200" dirty="0" smtClean="0">
                <a:latin typeface="Georgia" pitchFamily="18" charset="0"/>
                <a:cs typeface="B Nazanin" pitchFamily="2" charset="-78"/>
              </a:rPr>
              <a:t>است که</a:t>
            </a:r>
          </a:p>
          <a:p>
            <a:pPr marL="82296" indent="0" algn="just" rtl="1">
              <a:buNone/>
            </a:pPr>
            <a:r>
              <a:rPr lang="fa-IR" sz="2200" dirty="0">
                <a:latin typeface="Georgia" pitchFamily="18" charset="0"/>
                <a:cs typeface="B Nazanin" pitchFamily="2" charset="-78"/>
              </a:rPr>
              <a:t> </a:t>
            </a:r>
            <a:r>
              <a:rPr lang="fa-IR" sz="2200" dirty="0" smtClean="0">
                <a:latin typeface="Georgia" pitchFamily="18" charset="0"/>
                <a:cs typeface="B Nazanin" pitchFamily="2" charset="-78"/>
              </a:rPr>
              <a:t>   </a:t>
            </a:r>
            <a:r>
              <a:rPr lang="fa-IR" sz="2200" dirty="0">
                <a:latin typeface="Georgia" pitchFamily="18" charset="0"/>
                <a:cs typeface="B Nazanin" pitchFamily="2" charset="-78"/>
              </a:rPr>
              <a:t>انتشار کربن کشور را در سال 2030 به میزان 4 درصد </a:t>
            </a:r>
            <a:r>
              <a:rPr lang="fa-IR" sz="2200" dirty="0" smtClean="0">
                <a:latin typeface="Georgia" pitchFamily="18" charset="0"/>
                <a:cs typeface="B Nazanin" pitchFamily="2" charset="-78"/>
              </a:rPr>
              <a:t>کاهش</a:t>
            </a:r>
          </a:p>
          <a:p>
            <a:pPr marL="82296" indent="0" algn="just" rtl="1">
              <a:buNone/>
            </a:pPr>
            <a:r>
              <a:rPr lang="fa-IR" sz="2200" dirty="0" smtClean="0">
                <a:latin typeface="Georgia" pitchFamily="18" charset="0"/>
                <a:cs typeface="B Nazanin" pitchFamily="2" charset="-78"/>
              </a:rPr>
              <a:t>    دهد.</a:t>
            </a:r>
            <a:endParaRPr lang="fa-IR" sz="2200" dirty="0">
              <a:latin typeface="Georgia" pitchFamily="18" charset="0"/>
              <a:cs typeface="B Nazanin" pitchFamily="2" charset="-78"/>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2"/>
          <a:stretch>
            <a:fillRect/>
          </a:stretch>
        </p:blipFill>
        <p:spPr>
          <a:xfrm>
            <a:off x="0" y="4343400"/>
            <a:ext cx="3124200" cy="2438400"/>
          </a:xfrm>
          <a:prstGeom prst="rect">
            <a:avLst/>
          </a:prstGeom>
        </p:spPr>
      </p:pic>
      <p:sp>
        <p:nvSpPr>
          <p:cNvPr id="4" name="Rectangle 3"/>
          <p:cNvSpPr/>
          <p:nvPr/>
        </p:nvSpPr>
        <p:spPr>
          <a:xfrm>
            <a:off x="4343400" y="5943600"/>
            <a:ext cx="4052713" cy="369332"/>
          </a:xfrm>
          <a:prstGeom prst="rect">
            <a:avLst/>
          </a:prstGeom>
        </p:spPr>
        <p:txBody>
          <a:bodyPr wrap="none">
            <a:spAutoFit/>
          </a:bodyPr>
          <a:lstStyle/>
          <a:p>
            <a:r>
              <a:rPr lang="fa-IR" b="1" dirty="0">
                <a:cs typeface="B Nazanin" panose="00000400000000000000" pitchFamily="2" charset="-78"/>
              </a:rPr>
              <a:t>سهم کشورهای مختلف از تولید گازهای گلخانه­ای </a:t>
            </a:r>
            <a:endParaRPr lang="en-US" b="1" dirty="0">
              <a:cs typeface="B Nazanin" panose="00000400000000000000" pitchFamily="2" charset="-78"/>
            </a:endParaRPr>
          </a:p>
        </p:txBody>
      </p:sp>
      <p:sp>
        <p:nvSpPr>
          <p:cNvPr id="9" name="Right Arrow 8"/>
          <p:cNvSpPr/>
          <p:nvPr/>
        </p:nvSpPr>
        <p:spPr>
          <a:xfrm>
            <a:off x="3584575" y="5943600"/>
            <a:ext cx="568325" cy="369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055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19396</TotalTime>
  <Words>10183</Words>
  <Application>Microsoft Office PowerPoint</Application>
  <PresentationFormat>On-screen Show (4:3)</PresentationFormat>
  <Paragraphs>605</Paragraphs>
  <Slides>89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Solstice</vt:lpstr>
      <vt:lpstr>Equation</vt:lpstr>
      <vt:lpstr>سیستم های تبدیل و ذخیره انرژی خورشیدی</vt:lpstr>
      <vt:lpstr>فهرست مطالب</vt:lpstr>
      <vt:lpstr>فهرست مطالب</vt:lpstr>
      <vt:lpstr>وضعیت مصرف انرژی در ایران</vt:lpstr>
      <vt:lpstr>وضعیت مصرف انرژی برق در ایران</vt:lpstr>
      <vt:lpstr>روش های تولید انرژی برق در ایران</vt:lpstr>
      <vt:lpstr>انرژی های تجدیدپذیر</vt:lpstr>
      <vt:lpstr>سهم انرژی های تجدیدپذیر در تولید برق در جهان</vt:lpstr>
      <vt:lpstr>ملزومات ایران برای انتقال از سوخت های فسیلی به انرژی های تجدیدپذیر</vt:lpstr>
      <vt:lpstr>ملزومات ایران برای انتقال از سوخت های فسیلی به انرژی های تجدیدپذیر</vt:lpstr>
      <vt:lpstr>ملزومات ایران برای انتقال از سوخت های فسیلی به انرژی های تجدیدپذیر</vt:lpstr>
      <vt:lpstr>پتانسیل های اشتغال زایی انرژی های تجدیدپذیر</vt:lpstr>
      <vt:lpstr>پتانسیل های اشتغال زایی انرژی های تجدیدپذیر</vt:lpstr>
      <vt:lpstr>پتانسیل های اشتغال زایی انرژی های تجدیدپذیر</vt:lpstr>
      <vt:lpstr>پتانسیل های اشتغال زایی انرژی های تجدیدپذیر</vt:lpstr>
      <vt:lpstr>پتانسیل های اشتغال زایی انرژی های تجدیدپذیر</vt:lpstr>
      <vt:lpstr>مقایسه پتانسیل انرژی های تجدیدپذیر</vt:lpstr>
      <vt:lpstr>ویژگی های خورشید</vt:lpstr>
      <vt:lpstr>پتانسیل انرژی خورشیدی در ایران</vt:lpstr>
      <vt:lpstr>پتانسیل انرژی خورشیدی در ایران</vt:lpstr>
      <vt:lpstr>تبدیل انرژی خورشیدی</vt:lpstr>
      <vt:lpstr>انواع اصلی سیستم های تبدیل انرژی خورشیدی</vt:lpstr>
      <vt:lpstr>انواع اصلی سیستم های انرژی خورشیدی</vt:lpstr>
      <vt:lpstr>مصرف جهانی انرژی خورشیدی به تفکیک کاربرد در سال 2013:</vt:lpstr>
      <vt:lpstr>آبگرمکن های خورشیدی</vt:lpstr>
      <vt:lpstr>آبگرمکن های خورشیدی</vt:lpstr>
      <vt:lpstr>مقایسه استفاده از آبگرمکن های خورشیدی در ایران و دیگر کشورها</vt:lpstr>
      <vt:lpstr>روند رو به­ رشد استفاده از آبگرمکن­های خورشیدی در دنیا</vt:lpstr>
      <vt:lpstr>روند رو به­ رشد استفاده از آبگرمکن­های خورشیدی در دنیا</vt:lpstr>
      <vt:lpstr>انواع آبگرمکن های خورشیدی</vt:lpstr>
      <vt:lpstr>انواع آبگرمکن های خورشیدی فعال</vt:lpstr>
      <vt:lpstr>انواع آب گرمکن های خورشیدی فعال</vt:lpstr>
      <vt:lpstr>انواع آبگرمکن های خورشیدی غیرفعال</vt:lpstr>
      <vt:lpstr>انواع آبگرمکن های خورشیدی غیرفعال</vt:lpstr>
      <vt:lpstr>سیال کاری آبگرمکن های خورشیدی</vt:lpstr>
      <vt:lpstr>سیال کاری آبگرمکن های خورشیدی</vt:lpstr>
      <vt:lpstr>تانک ذخیره آبگرمکن های خورشیدی</vt:lpstr>
      <vt:lpstr>تانک ذخیره آبگرمکن های خورشیدی</vt:lpstr>
      <vt:lpstr>تانک ذخیره آبگرمکن های خورشیدی</vt:lpstr>
      <vt:lpstr>راندمان آبگرمکن های خورشیدی</vt:lpstr>
      <vt:lpstr>گردآورنده های حرارتی خورشیدی</vt:lpstr>
      <vt:lpstr>انواع گردآورنده های حرارتی خورشیدی</vt:lpstr>
      <vt:lpstr>انواع گردآورنده های حرارتی خورشیدی</vt:lpstr>
      <vt:lpstr>اجزا اصلی گردآورنده صفحه تخت</vt:lpstr>
      <vt:lpstr>اجزا اصلی گردآورنده صفحه تخت</vt:lpstr>
      <vt:lpstr>انواع گردآورنده های خورشیدی</vt:lpstr>
      <vt:lpstr>انواع گردآورنده های خورشیدی</vt:lpstr>
      <vt:lpstr>انواع گردآورنده های حرارتی خورشیدی</vt:lpstr>
      <vt:lpstr>انواع گردآورنده های خورشیدی</vt:lpstr>
      <vt:lpstr>انواع گردآورنده های خورشیدی</vt:lpstr>
      <vt:lpstr>نیروگاه های متمرکز کننده خورشیدی ایران</vt:lpstr>
      <vt:lpstr>نیروگاه های متمرکز کننده خورشیدی ایران</vt:lpstr>
      <vt:lpstr>انواع گردآورنده های خورشیدی</vt:lpstr>
      <vt:lpstr>انواع گردآورنده های خورشیدی</vt:lpstr>
      <vt:lpstr>انواع گردآورنده های خورشیدی</vt:lpstr>
      <vt:lpstr>رنج دمای کاری انواع گردآورنده های خورشیدی</vt:lpstr>
      <vt:lpstr>پوشش مناسب برای صفحه جاذب</vt:lpstr>
      <vt:lpstr>آب شیرین کن های خورشیدی</vt:lpstr>
      <vt:lpstr>انواع آب شیرین کن های خورشیدی</vt:lpstr>
      <vt:lpstr>فاکتورهای موثر بر عملکرد آب شیرین کن های خورشیدی</vt:lpstr>
      <vt:lpstr>فاکتورهای موثر بر عملکرد آب شیرین کن های خورشیدی</vt:lpstr>
      <vt:lpstr>فاکتورهای موثر بر عملکرد آب شیرین کن های خورشیدی</vt:lpstr>
      <vt:lpstr>فاکتورهای موثر بر عملکرد آب شیرین کن های خورشیدی</vt:lpstr>
      <vt:lpstr>دودکش خورشیدی</vt:lpstr>
      <vt:lpstr>دودکش خورشیدی</vt:lpstr>
      <vt:lpstr>توان خروجی (توان الکتریکی) توربین در دودکش خورشیدی </vt:lpstr>
      <vt:lpstr>تاثیر پارامترهای مختلف بر عملکرد دودکش خورشیدی</vt:lpstr>
      <vt:lpstr>تاثیر پارامترهای مختلف بر عملکرد دودکش خورشیدی</vt:lpstr>
      <vt:lpstr>جنس خاک دودکش خورشیدی</vt:lpstr>
      <vt:lpstr>جنس خاک دودکش خورشیدی</vt:lpstr>
      <vt:lpstr>استخرهای خورشیدی</vt:lpstr>
      <vt:lpstr>شیوه کار استخرهای خورشیدی</vt:lpstr>
      <vt:lpstr>ویژگی های نمک مورد استفاده در استخرهای خورشیدی</vt:lpstr>
      <vt:lpstr>برخی پارامترهای تاثیر گذار بر عملکرد استخر خورشیدی</vt:lpstr>
      <vt:lpstr>اهمیت کنترل کدورت در استخرهای خورشیدی</vt:lpstr>
      <vt:lpstr>اهمیت کنترل کدورت در استخرهای خورشیدی</vt:lpstr>
      <vt:lpstr>اهمیت کنترل کدورت در استخرهای خورشیدی</vt:lpstr>
      <vt:lpstr>انتخاب آستر در استخرهای خورشیدی</vt:lpstr>
      <vt:lpstr>استخراج گرما از استخرهای خورشیدی</vt:lpstr>
      <vt:lpstr>استفاده از پوشش در استخرهای خورشیدی</vt:lpstr>
      <vt:lpstr>استفاده از پوشش در استخرهای خورشیدی</vt:lpstr>
      <vt:lpstr>آنالیز اقتصادی در سیستم های تبدیل و ذخیره انرژی خورشیدی</vt:lpstr>
      <vt:lpstr>آنالیز اقتصادی در سیستم های خورشیدی</vt:lpstr>
      <vt:lpstr>ارزیابی چرخه حیات برای بررسی سیستم های تبدیل و ذخیره انرژی خورشیدی از دیدگاه زیست محیطی</vt:lpstr>
      <vt:lpstr>تاثیر نانوسیالات بر گردآورنده های خورشیدی از منظر زیست محیطی</vt:lpstr>
      <vt:lpstr>تاثیر نانوسیالات بر گردآورنده های خورشیدی از منظر زیست محیطی</vt:lpstr>
      <vt:lpstr>تاثیر نانوسیالات بر گردآورنده های خورشیدی از منظر زیست محیطی</vt:lpstr>
      <vt:lpstr>نقاط قوت و فرصت های انرژی های تجدیدپذیر در ایران</vt:lpstr>
      <vt:lpstr>نقاط ضعف و چالش های انرژی های تجدیدپذیر در ایران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nanoﬂuids</dc:title>
  <dc:creator>lenovo</dc:creator>
  <cp:lastModifiedBy>Saman Rashidi</cp:lastModifiedBy>
  <cp:revision>728</cp:revision>
  <dcterms:created xsi:type="dcterms:W3CDTF">2006-08-16T00:00:00Z</dcterms:created>
  <dcterms:modified xsi:type="dcterms:W3CDTF">2020-04-06T16:49:40Z</dcterms:modified>
</cp:coreProperties>
</file>