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477" r:id="rId2"/>
    <p:sldId id="478" r:id="rId3"/>
    <p:sldId id="479" r:id="rId4"/>
    <p:sldId id="480" r:id="rId5"/>
    <p:sldId id="481" r:id="rId6"/>
    <p:sldId id="482"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443" r:id="rId33"/>
    <p:sldId id="446" r:id="rId34"/>
    <p:sldId id="444" r:id="rId35"/>
    <p:sldId id="445" r:id="rId36"/>
    <p:sldId id="395" r:id="rId37"/>
    <p:sldId id="396" r:id="rId38"/>
    <p:sldId id="397" r:id="rId39"/>
    <p:sldId id="398" r:id="rId40"/>
    <p:sldId id="399" r:id="rId41"/>
    <p:sldId id="400" r:id="rId42"/>
    <p:sldId id="402" r:id="rId43"/>
    <p:sldId id="416" r:id="rId44"/>
    <p:sldId id="417" r:id="rId45"/>
    <p:sldId id="418" r:id="rId46"/>
    <p:sldId id="420" r:id="rId47"/>
    <p:sldId id="421" r:id="rId48"/>
    <p:sldId id="423" r:id="rId49"/>
    <p:sldId id="422"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1" r:id="rId66"/>
    <p:sldId id="472" r:id="rId67"/>
    <p:sldId id="473" r:id="rId68"/>
    <p:sldId id="474" r:id="rId69"/>
    <p:sldId id="475" r:id="rId70"/>
    <p:sldId id="47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1993" autoAdjust="0"/>
  </p:normalViewPr>
  <p:slideViewPr>
    <p:cSldViewPr>
      <p:cViewPr varScale="1">
        <p:scale>
          <a:sx n="72" d="100"/>
          <a:sy n="72" d="100"/>
        </p:scale>
        <p:origin x="11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D7DCA-4394-407F-892D-0F7FD81210E0}" type="datetimeFigureOut">
              <a:rPr lang="en-US" smtClean="0"/>
              <a:t>6/19/2020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0F9A4-FCE5-49B5-8427-E45430F54E1F}" type="slidenum">
              <a:rPr lang="en-US" smtClean="0"/>
              <a:t>‹#›</a:t>
            </a:fld>
            <a:endParaRPr lang="en-US"/>
          </a:p>
        </p:txBody>
      </p:sp>
    </p:spTree>
    <p:extLst>
      <p:ext uri="{BB962C8B-B14F-4D97-AF65-F5344CB8AC3E}">
        <p14:creationId xmlns:p14="http://schemas.microsoft.com/office/powerpoint/2010/main" val="155256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0F9A4-FCE5-49B5-8427-E45430F54E1F}" type="slidenum">
              <a:rPr lang="en-US" smtClean="0"/>
              <a:t>52</a:t>
            </a:fld>
            <a:endParaRPr lang="en-US"/>
          </a:p>
        </p:txBody>
      </p:sp>
    </p:spTree>
    <p:extLst>
      <p:ext uri="{BB962C8B-B14F-4D97-AF65-F5344CB8AC3E}">
        <p14:creationId xmlns:p14="http://schemas.microsoft.com/office/powerpoint/2010/main" val="167663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6/19/2020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0.gif"/><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gif"/><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9.wmf"/></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14600"/>
            <a:ext cx="7406640" cy="786384"/>
          </a:xfrm>
        </p:spPr>
        <p:txBody>
          <a:bodyPr>
            <a:normAutofit/>
          </a:bodyPr>
          <a:lstStyle/>
          <a:p>
            <a:pPr algn="ctr" rtl="1"/>
            <a:r>
              <a:rPr lang="fa-IR" b="1" dirty="0" smtClean="0">
                <a:latin typeface="Georgia" pitchFamily="18" charset="0"/>
                <a:cs typeface="B Nazanin" pitchFamily="2" charset="-78"/>
              </a:rPr>
              <a:t>انرژی بادی</a:t>
            </a:r>
            <a:endParaRPr lang="en-GB" b="1" dirty="0">
              <a:latin typeface="Georgia" pitchFamily="18" charset="0"/>
              <a:cs typeface="B Nazanin" pitchFamily="2" charset="-78"/>
            </a:endParaRPr>
          </a:p>
        </p:txBody>
      </p:sp>
    </p:spTree>
    <p:extLst>
      <p:ext uri="{BB962C8B-B14F-4D97-AF65-F5344CB8AC3E}">
        <p14:creationId xmlns:p14="http://schemas.microsoft.com/office/powerpoint/2010/main" val="875759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پتانسیل استفاده از انرژی بادی در مناطق مختلف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بر اساس استانداردهای موجود، مناطق با </a:t>
            </a:r>
            <a:r>
              <a:rPr lang="fa-IR" sz="2000" dirty="0">
                <a:cs typeface="B Nazanin" panose="00000400000000000000" pitchFamily="2" charset="-78"/>
              </a:rPr>
              <a:t>چگالی توان </a:t>
            </a:r>
            <a:r>
              <a:rPr lang="fa-IR" sz="2000" dirty="0" smtClean="0">
                <a:latin typeface="Georgia" pitchFamily="18" charset="0"/>
                <a:cs typeface="B Nazanin" pitchFamily="2" charset="-78"/>
              </a:rPr>
              <a:t>بزرگتر از 700 وات بر متر مربع برای نصب تجهیزات تبدیل انرژی باد مناسب هستند: </a:t>
            </a: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بر اساس اطلاعات اطلس های ارائه شده، نواحی شرقی و شمال غربی ایران مستعد برای استفاده از انرژی باد هستند. نواحی مرکزی و جنوبی ایران مستعد برای استفاده از انرژی باد نیستند.</a:t>
            </a:r>
            <a:endParaRPr lang="en-US" sz="20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318012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6112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انرژی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همانطور که قبلا هم بحث شد خورشید قادر به تولید 120000 تراوات انرژی می باشد و بیشتر انرژی های تجدید پذیر مانند انرژی باد هم از این انرژی بوجود می آیند. </a:t>
            </a:r>
            <a:endParaRPr lang="en-US" sz="20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حدود 1 تا 2 درصد انرژی </a:t>
            </a:r>
            <a:r>
              <a:rPr lang="fa-IR" sz="2000" dirty="0" smtClean="0">
                <a:latin typeface="Georgia" pitchFamily="18" charset="0"/>
                <a:cs typeface="B Nazanin" pitchFamily="2" charset="-78"/>
              </a:rPr>
              <a:t>خورشید </a:t>
            </a:r>
            <a:r>
              <a:rPr lang="fa-IR" sz="2000" dirty="0">
                <a:latin typeface="Georgia" pitchFamily="18" charset="0"/>
                <a:cs typeface="B Nazanin" pitchFamily="2" charset="-78"/>
              </a:rPr>
              <a:t>به انرژی باد تبدیل می </a:t>
            </a:r>
            <a:r>
              <a:rPr lang="fa-IR" sz="2000" dirty="0" smtClean="0">
                <a:latin typeface="Georgia" pitchFamily="18" charset="0"/>
                <a:cs typeface="B Nazanin" pitchFamily="2" charset="-78"/>
              </a:rPr>
              <a:t>شود</a:t>
            </a:r>
            <a:r>
              <a:rPr lang="en-US" sz="2000" dirty="0" smtClean="0">
                <a:latin typeface="Georgia" pitchFamily="18" charset="0"/>
                <a:cs typeface="B Nazanin" pitchFamily="2" charset="-78"/>
              </a:rPr>
              <a:t> </a:t>
            </a:r>
            <a:r>
              <a:rPr lang="fa-IR" sz="2000" dirty="0" smtClean="0">
                <a:latin typeface="Georgia" pitchFamily="18" charset="0"/>
                <a:cs typeface="B Nazanin" pitchFamily="2" charset="-78"/>
              </a:rPr>
              <a:t>که این مقدار تقریباً </a:t>
            </a:r>
            <a:r>
              <a:rPr lang="fa-IR" sz="2000" dirty="0">
                <a:latin typeface="Georgia" pitchFamily="18" charset="0"/>
                <a:cs typeface="B Nazanin" pitchFamily="2" charset="-78"/>
              </a:rPr>
              <a:t>50 تا 100 برابر بیشتر از انرژی تبدیل شده به زیست توده </a:t>
            </a:r>
            <a:r>
              <a:rPr lang="fa-IR" sz="2000" dirty="0" smtClean="0">
                <a:latin typeface="Georgia" pitchFamily="18" charset="0"/>
                <a:cs typeface="B Nazanin" pitchFamily="2" charset="-78"/>
              </a:rPr>
              <a:t>در همه </a:t>
            </a:r>
            <a:r>
              <a:rPr lang="fa-IR" sz="2000" dirty="0">
                <a:latin typeface="Georgia" pitchFamily="18" charset="0"/>
                <a:cs typeface="B Nazanin" pitchFamily="2" charset="-78"/>
              </a:rPr>
              <a:t>گیاهان روی زمین است</a:t>
            </a:r>
            <a:r>
              <a:rPr lang="fa-IR" sz="2000" dirty="0" smtClean="0">
                <a:latin typeface="Georgia" pitchFamily="18" charset="0"/>
                <a:cs typeface="B Nazanin" pitchFamily="2" charset="-78"/>
              </a:rPr>
              <a:t>.</a:t>
            </a:r>
          </a:p>
          <a:p>
            <a:pPr algn="just" rtl="1">
              <a:lnSpc>
                <a:spcPct val="150000"/>
              </a:lnSpc>
            </a:pPr>
            <a:r>
              <a:rPr lang="fa-IR" sz="2000" dirty="0">
                <a:latin typeface="Georgia" pitchFamily="18" charset="0"/>
                <a:cs typeface="B Nazanin" pitchFamily="2" charset="-78"/>
              </a:rPr>
              <a:t>تا زمانی که خورشید زمین را گرم می </a:t>
            </a:r>
            <a:r>
              <a:rPr lang="fa-IR" sz="2000" dirty="0" smtClean="0">
                <a:latin typeface="Georgia" pitchFamily="18" charset="0"/>
                <a:cs typeface="B Nazanin" pitchFamily="2" charset="-78"/>
              </a:rPr>
              <a:t>کند، </a:t>
            </a:r>
            <a:r>
              <a:rPr lang="fa-IR" sz="2000" dirty="0">
                <a:latin typeface="Georgia" pitchFamily="18" charset="0"/>
                <a:cs typeface="B Nazanin" pitchFamily="2" charset="-78"/>
              </a:rPr>
              <a:t>همیشه وزش باد </a:t>
            </a:r>
            <a:r>
              <a:rPr lang="fa-IR" sz="2000" dirty="0" smtClean="0">
                <a:latin typeface="Georgia" pitchFamily="18" charset="0"/>
                <a:cs typeface="B Nazanin" pitchFamily="2" charset="-78"/>
              </a:rPr>
              <a:t>وجود خواهد داشت زیرا </a:t>
            </a:r>
            <a:r>
              <a:rPr lang="fa-IR" sz="2000" dirty="0">
                <a:latin typeface="Georgia" pitchFamily="18" charset="0"/>
                <a:cs typeface="B Nazanin" pitchFamily="2" charset="-78"/>
              </a:rPr>
              <a:t>اختلاف دما باعث گردش هوا می شود. باد می وزد زیرا نرخ گرمایش زمین متفاوت </a:t>
            </a:r>
            <a:r>
              <a:rPr lang="fa-IR" sz="2000" dirty="0" smtClean="0">
                <a:latin typeface="Georgia" pitchFamily="18" charset="0"/>
                <a:cs typeface="B Nazanin" pitchFamily="2" charset="-78"/>
              </a:rPr>
              <a:t>است، بنابراین، </a:t>
            </a:r>
            <a:r>
              <a:rPr lang="fa-IR" sz="2000" dirty="0">
                <a:latin typeface="Georgia" pitchFamily="18" charset="0"/>
                <a:cs typeface="B Nazanin" pitchFamily="2" charset="-78"/>
              </a:rPr>
              <a:t>چون میزان </a:t>
            </a:r>
            <a:r>
              <a:rPr lang="fa-IR" sz="2000" dirty="0" smtClean="0">
                <a:latin typeface="Georgia" pitchFamily="18" charset="0"/>
                <a:cs typeface="B Nazanin" pitchFamily="2" charset="-78"/>
              </a:rPr>
              <a:t>گرمایش هوا </a:t>
            </a:r>
            <a:r>
              <a:rPr lang="fa-IR" sz="2000" dirty="0">
                <a:latin typeface="Georgia" pitchFamily="18" charset="0"/>
                <a:cs typeface="B Nazanin" pitchFamily="2" charset="-78"/>
              </a:rPr>
              <a:t>در یک منطقه متفاوت از منطقه دیگر </a:t>
            </a:r>
            <a:r>
              <a:rPr lang="fa-IR" sz="2000" dirty="0" smtClean="0">
                <a:latin typeface="Georgia" pitchFamily="18" charset="0"/>
                <a:cs typeface="B Nazanin" pitchFamily="2" charset="-78"/>
              </a:rPr>
              <a:t>است، </a:t>
            </a:r>
            <a:r>
              <a:rPr lang="fa-IR" sz="2000" dirty="0">
                <a:latin typeface="Georgia" pitchFamily="18" charset="0"/>
                <a:cs typeface="B Nazanin" pitchFamily="2" charset="-78"/>
              </a:rPr>
              <a:t>یک </a:t>
            </a:r>
            <a:r>
              <a:rPr lang="fa-IR" sz="2000" dirty="0" smtClean="0">
                <a:latin typeface="Georgia" pitchFamily="18" charset="0"/>
                <a:cs typeface="B Nazanin" pitchFamily="2" charset="-78"/>
              </a:rPr>
              <a:t>اختلاف چگالی بوجود می آید که باعث گردش هوا و وزش باد می شود.</a:t>
            </a:r>
          </a:p>
          <a:p>
            <a:pPr algn="just" rtl="1">
              <a:lnSpc>
                <a:spcPct val="150000"/>
              </a:lnSpc>
            </a:pPr>
            <a:r>
              <a:rPr lang="fa-IR" sz="2000" dirty="0" smtClean="0">
                <a:latin typeface="Georgia" pitchFamily="18" charset="0"/>
                <a:cs typeface="B Nazanin" pitchFamily="2" charset="-78"/>
              </a:rPr>
              <a:t>آب گرما را در زمانهای طولانی تری حفظ می کند.</a:t>
            </a:r>
          </a:p>
          <a:p>
            <a:pPr algn="just" rtl="1"/>
            <a:endParaRPr lang="fa-IR" sz="20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5389607"/>
            <a:ext cx="5353878" cy="148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6775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انرژی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200000"/>
              </a:lnSpc>
            </a:pPr>
            <a:r>
              <a:rPr lang="fa-IR" sz="2000" dirty="0">
                <a:latin typeface="Georgia" pitchFamily="18" charset="0"/>
                <a:cs typeface="B Nazanin" pitchFamily="2" charset="-78"/>
              </a:rPr>
              <a:t>شکل </a:t>
            </a:r>
            <a:r>
              <a:rPr lang="fa-IR" sz="2000" dirty="0" smtClean="0">
                <a:latin typeface="Georgia" pitchFamily="18" charset="0"/>
                <a:cs typeface="B Nazanin" pitchFamily="2" charset="-78"/>
              </a:rPr>
              <a:t>زیر تفاوت در </a:t>
            </a:r>
            <a:r>
              <a:rPr lang="fa-IR" sz="2000" dirty="0">
                <a:latin typeface="Georgia" pitchFamily="18" charset="0"/>
                <a:cs typeface="B Nazanin" pitchFamily="2" charset="-78"/>
              </a:rPr>
              <a:t>درجه حرارت </a:t>
            </a:r>
            <a:r>
              <a:rPr lang="fa-IR" sz="2000" dirty="0" smtClean="0">
                <a:latin typeface="Georgia" pitchFamily="18" charset="0"/>
                <a:cs typeface="B Nazanin" pitchFamily="2" charset="-78"/>
              </a:rPr>
              <a:t>نقاط </a:t>
            </a:r>
            <a:r>
              <a:rPr lang="fa-IR" sz="2000" dirty="0">
                <a:latin typeface="Georgia" pitchFamily="18" charset="0"/>
                <a:cs typeface="B Nazanin" pitchFamily="2" charset="-78"/>
              </a:rPr>
              <a:t>مختلف </a:t>
            </a:r>
            <a:r>
              <a:rPr lang="fa-IR" sz="2000" dirty="0" smtClean="0">
                <a:latin typeface="Georgia" pitchFamily="18" charset="0"/>
                <a:cs typeface="B Nazanin" pitchFamily="2" charset="-78"/>
              </a:rPr>
              <a:t>زمین را نشان می دهد.  رنگ </a:t>
            </a:r>
            <a:r>
              <a:rPr lang="fa-IR" sz="2000" dirty="0">
                <a:latin typeface="Georgia" pitchFamily="18" charset="0"/>
                <a:cs typeface="B Nazanin" pitchFamily="2" charset="-78"/>
              </a:rPr>
              <a:t>آبی </a:t>
            </a:r>
            <a:r>
              <a:rPr lang="fa-IR" sz="2000" dirty="0" smtClean="0">
                <a:latin typeface="Georgia" pitchFamily="18" charset="0"/>
                <a:cs typeface="B Nazanin" pitchFamily="2" charset="-78"/>
              </a:rPr>
              <a:t>خنک ترین نقاط و رنگ قرمز گرمترین نقاط را نشان می دهد.</a:t>
            </a:r>
            <a:r>
              <a:rPr lang="en-US" sz="2000" dirty="0" smtClean="0">
                <a:latin typeface="Georgia" pitchFamily="18" charset="0"/>
                <a:cs typeface="B Nazanin" pitchFamily="2" charset="-78"/>
              </a:rPr>
              <a:t> </a:t>
            </a:r>
            <a:r>
              <a:rPr lang="fa-IR" sz="2000" dirty="0" smtClean="0">
                <a:latin typeface="Georgia" pitchFamily="18" charset="0"/>
                <a:cs typeface="B Nazanin" pitchFamily="2" charset="-78"/>
              </a:rPr>
              <a:t>این تفاوت دمایی باعث ایجاد اختلاف چگالی و جریان طبیعی می شود.</a:t>
            </a:r>
            <a:endParaRPr lang="fa-IR" sz="2000" dirty="0">
              <a:latin typeface="Georgia" pitchFamily="18" charset="0"/>
              <a:cs typeface="B Nazanin" pitchFamily="2" charset="-78"/>
            </a:endParaRPr>
          </a:p>
          <a:p>
            <a:pPr algn="just" rtl="1"/>
            <a:endParaRPr lang="fa-IR" sz="20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771" y="3352800"/>
            <a:ext cx="5983705" cy="275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5690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سیستم های تبدیل انرژی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سیستم های تبدیل انرژی باد </a:t>
            </a:r>
            <a:r>
              <a:rPr lang="fa-IR" sz="2000" dirty="0" smtClean="0">
                <a:latin typeface="Georgia" pitchFamily="18" charset="0"/>
                <a:cs typeface="B Nazanin" pitchFamily="2" charset="-78"/>
              </a:rPr>
              <a:t>برای </a:t>
            </a:r>
            <a:r>
              <a:rPr lang="fa-IR" sz="2000" dirty="0">
                <a:latin typeface="Georgia" pitchFamily="18" charset="0"/>
                <a:cs typeface="B Nazanin" pitchFamily="2" charset="-78"/>
              </a:rPr>
              <a:t>تبدیل انرژی </a:t>
            </a:r>
            <a:r>
              <a:rPr lang="fa-IR" sz="2000" dirty="0" smtClean="0">
                <a:latin typeface="Georgia" pitchFamily="18" charset="0"/>
                <a:cs typeface="B Nazanin" pitchFamily="2" charset="-78"/>
              </a:rPr>
              <a:t>باد </a:t>
            </a:r>
            <a:r>
              <a:rPr lang="fa-IR" sz="2000" dirty="0">
                <a:latin typeface="Georgia" pitchFamily="18" charset="0"/>
                <a:cs typeface="B Nazanin" pitchFamily="2" charset="-78"/>
              </a:rPr>
              <a:t>به انرژی </a:t>
            </a:r>
            <a:r>
              <a:rPr lang="fa-IR" sz="2000" dirty="0" smtClean="0">
                <a:latin typeface="Georgia" pitchFamily="18" charset="0"/>
                <a:cs typeface="B Nazanin" pitchFamily="2" charset="-78"/>
              </a:rPr>
              <a:t>مکانیکی یا انرژی الکتریکی </a:t>
            </a:r>
            <a:r>
              <a:rPr lang="fa-IR" sz="2000" dirty="0">
                <a:latin typeface="Georgia" pitchFamily="18" charset="0"/>
                <a:cs typeface="B Nazanin" pitchFamily="2" charset="-78"/>
              </a:rPr>
              <a:t>طراحی </a:t>
            </a:r>
            <a:r>
              <a:rPr lang="fa-IR" sz="2000" dirty="0" smtClean="0">
                <a:latin typeface="Georgia" pitchFamily="18" charset="0"/>
                <a:cs typeface="B Nazanin" pitchFamily="2" charset="-78"/>
              </a:rPr>
              <a:t>می شوند</a:t>
            </a:r>
            <a:r>
              <a:rPr lang="fa-IR" sz="2000" dirty="0">
                <a:latin typeface="Georgia" pitchFamily="18" charset="0"/>
                <a:cs typeface="B Nazanin" pitchFamily="2" charset="-78"/>
              </a:rPr>
              <a:t>. اولین ماشینهای بادی احتمالاً آسیاب های بادی محور عمودی بودند که برای سنگ زنی دانه در ایران با قدمت 200 سال قبل از میلاد مورد استفاده قرار گرفتند. آنها تعدادی بازو داشتند که بادبان ها بر روی آنها سوار شده بودند و در ابتدا بادبان ها از دسته های نی ساخته شده بودند.</a:t>
            </a:r>
          </a:p>
          <a:p>
            <a:pPr algn="just" rtl="1">
              <a:lnSpc>
                <a:spcPct val="150000"/>
              </a:lnSpc>
            </a:pPr>
            <a:r>
              <a:rPr lang="fa-IR" sz="2000" dirty="0" smtClean="0">
                <a:latin typeface="Georgia" pitchFamily="18" charset="0"/>
                <a:cs typeface="B Nazanin" pitchFamily="2" charset="-78"/>
              </a:rPr>
              <a:t>با </a:t>
            </a:r>
            <a:r>
              <a:rPr lang="fa-IR" sz="2000" dirty="0">
                <a:latin typeface="Georgia" pitchFamily="18" charset="0"/>
                <a:cs typeface="B Nazanin" pitchFamily="2" charset="-78"/>
              </a:rPr>
              <a:t>ژنراتورهای توربین </a:t>
            </a:r>
            <a:r>
              <a:rPr lang="fa-IR" sz="2000" dirty="0" smtClean="0">
                <a:latin typeface="Georgia" pitchFamily="18" charset="0"/>
                <a:cs typeface="B Nazanin" pitchFamily="2" charset="-78"/>
              </a:rPr>
              <a:t>بادی، انرژی باد به </a:t>
            </a:r>
            <a:r>
              <a:rPr lang="fa-IR" sz="2000" dirty="0">
                <a:latin typeface="Georgia" pitchFamily="18" charset="0"/>
                <a:cs typeface="B Nazanin" pitchFamily="2" charset="-78"/>
              </a:rPr>
              <a:t>انرژی الکتریکی </a:t>
            </a:r>
            <a:r>
              <a:rPr lang="fa-IR" sz="2000" dirty="0" smtClean="0">
                <a:latin typeface="Georgia" pitchFamily="18" charset="0"/>
                <a:cs typeface="B Nazanin" pitchFamily="2" charset="-78"/>
              </a:rPr>
              <a:t>تبدیل </a:t>
            </a:r>
            <a:r>
              <a:rPr lang="fa-IR" sz="2000" dirty="0">
                <a:latin typeface="Georgia" pitchFamily="18" charset="0"/>
                <a:cs typeface="B Nazanin" pitchFamily="2" charset="-78"/>
              </a:rPr>
              <a:t>می شود و در آسیاب های بادی از این انرژی برای انجام کارهایی مانند پمپاژ </a:t>
            </a:r>
            <a:r>
              <a:rPr lang="fa-IR" sz="2000" dirty="0" smtClean="0">
                <a:latin typeface="Georgia" pitchFamily="18" charset="0"/>
                <a:cs typeface="B Nazanin" pitchFamily="2" charset="-78"/>
              </a:rPr>
              <a:t>آب، آسیاب دانه ها، و ... </a:t>
            </a:r>
            <a:r>
              <a:rPr lang="fa-IR" sz="2000" dirty="0">
                <a:latin typeface="Georgia" pitchFamily="18" charset="0"/>
                <a:cs typeface="B Nazanin" pitchFamily="2" charset="-78"/>
              </a:rPr>
              <a:t>استفاده می </a:t>
            </a:r>
            <a:r>
              <a:rPr lang="fa-IR" sz="2000" dirty="0" smtClean="0">
                <a:latin typeface="Georgia" pitchFamily="18" charset="0"/>
                <a:cs typeface="B Nazanin" pitchFamily="2" charset="-78"/>
              </a:rPr>
              <a:t>شد.</a:t>
            </a: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024" y="4114800"/>
            <a:ext cx="3275013" cy="264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8432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مزایای </a:t>
            </a:r>
            <a:r>
              <a:rPr lang="fa-IR" sz="3800" dirty="0">
                <a:latin typeface="Georgia" pitchFamily="18" charset="0"/>
                <a:cs typeface="B Nazanin" pitchFamily="2" charset="-78"/>
              </a:rPr>
              <a:t>استفاده </a:t>
            </a:r>
            <a:r>
              <a:rPr lang="fa-IR" sz="3800" dirty="0" smtClean="0">
                <a:latin typeface="Georgia" pitchFamily="18" charset="0"/>
                <a:cs typeface="B Nazanin" pitchFamily="2" charset="-78"/>
              </a:rPr>
              <a:t>از</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سیستم </a:t>
            </a:r>
            <a:r>
              <a:rPr lang="fa-IR" sz="3800" dirty="0">
                <a:latin typeface="Georgia" pitchFamily="18" charset="0"/>
                <a:cs typeface="B Nazanin" pitchFamily="2" charset="-78"/>
              </a:rPr>
              <a:t>های </a:t>
            </a:r>
            <a:r>
              <a:rPr lang="fa-IR" sz="3800" dirty="0" smtClean="0">
                <a:latin typeface="Georgia" pitchFamily="18" charset="0"/>
                <a:cs typeface="B Nazanin" pitchFamily="2" charset="-78"/>
              </a:rPr>
              <a:t>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مزایای استفاده از سیستم های تبدیل انرژی بادی عبارتند از:</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مساحت کمتری برای تولید برق به نسبت سایر سیستم های تبدیل و نیروگاه ها مثل نیروگاه های خورشیدی برای توان مشابه اشغال می کنند.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طول عمر 20-25 سال دارند.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توربین های مدرن خیلی بی سروصدا و آهسته چرخش میکنند و مشکلی برای پرندگان ایجاد نمی کنند.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 آلودگی زیست محیطی خیلی کمی را حین فرآیند تولیدشان وارد محیط زیست می کنند.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در مقایسه با سوخت های فسیلی، از منبع پاک انرژی استفاده می کنند.</a:t>
            </a:r>
            <a:endParaRPr lang="en-US" sz="20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669265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مزایای </a:t>
            </a:r>
            <a:r>
              <a:rPr lang="fa-IR" sz="3800" dirty="0">
                <a:latin typeface="Georgia" pitchFamily="18" charset="0"/>
                <a:cs typeface="B Nazanin" pitchFamily="2" charset="-78"/>
              </a:rPr>
              <a:t>استفاده </a:t>
            </a:r>
            <a:r>
              <a:rPr lang="fa-IR" sz="3800" dirty="0" smtClean="0">
                <a:latin typeface="Georgia" pitchFamily="18" charset="0"/>
                <a:cs typeface="B Nazanin" pitchFamily="2" charset="-78"/>
              </a:rPr>
              <a:t>از</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سیستم </a:t>
            </a:r>
            <a:r>
              <a:rPr lang="fa-IR" sz="3800" dirty="0">
                <a:latin typeface="Georgia" pitchFamily="18" charset="0"/>
                <a:cs typeface="B Nazanin" pitchFamily="2" charset="-78"/>
              </a:rPr>
              <a:t>های </a:t>
            </a:r>
            <a:r>
              <a:rPr lang="fa-IR" sz="3800" dirty="0" smtClean="0">
                <a:latin typeface="Georgia" pitchFamily="18" charset="0"/>
                <a:cs typeface="B Nazanin" pitchFamily="2" charset="-78"/>
              </a:rPr>
              <a:t>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ظرفیت اشتغال زایی بالا. حدود 100000 </a:t>
            </a:r>
            <a:r>
              <a:rPr lang="fa-IR" sz="2000" dirty="0">
                <a:latin typeface="Georgia" pitchFamily="18" charset="0"/>
                <a:cs typeface="B Nazanin" pitchFamily="2" charset="-78"/>
              </a:rPr>
              <a:t>نفر </a:t>
            </a:r>
            <a:r>
              <a:rPr lang="fa-IR" sz="2000" dirty="0" smtClean="0">
                <a:latin typeface="Georgia" pitchFamily="18" charset="0"/>
                <a:cs typeface="B Nazanin" pitchFamily="2" charset="-78"/>
              </a:rPr>
              <a:t>در امریکا در سال 2016 در </a:t>
            </a:r>
            <a:r>
              <a:rPr lang="fa-IR" sz="2000" dirty="0">
                <a:latin typeface="Georgia" pitchFamily="18" charset="0"/>
                <a:cs typeface="B Nazanin" pitchFamily="2" charset="-78"/>
              </a:rPr>
              <a:t>بخش های مختلف خدمات </a:t>
            </a:r>
            <a:r>
              <a:rPr lang="fa-IR" sz="2000" dirty="0" smtClean="0">
                <a:latin typeface="Georgia" pitchFamily="18" charset="0"/>
                <a:cs typeface="B Nazanin" pitchFamily="2" charset="-78"/>
              </a:rPr>
              <a:t>ساخت، نصب، تعمیر و نگهداری </a:t>
            </a:r>
            <a:r>
              <a:rPr lang="fa-IR" sz="2000" dirty="0">
                <a:latin typeface="Georgia" pitchFamily="18" charset="0"/>
                <a:cs typeface="B Nazanin" pitchFamily="2" charset="-78"/>
              </a:rPr>
              <a:t>و </a:t>
            </a:r>
            <a:r>
              <a:rPr lang="fa-IR" sz="2000" dirty="0" smtClean="0">
                <a:latin typeface="Georgia" pitchFamily="18" charset="0"/>
                <a:cs typeface="B Nazanin" pitchFamily="2" charset="-78"/>
              </a:rPr>
              <a:t>خدمات پس از </a:t>
            </a:r>
            <a:r>
              <a:rPr lang="fa-IR" sz="2000" dirty="0">
                <a:latin typeface="Georgia" pitchFamily="18" charset="0"/>
                <a:cs typeface="B Nazanin" pitchFamily="2" charset="-78"/>
              </a:rPr>
              <a:t>فروش سیستم های تبدیل انرژی </a:t>
            </a:r>
            <a:r>
              <a:rPr lang="fa-IR" sz="2000" dirty="0" smtClean="0">
                <a:latin typeface="Georgia" pitchFamily="18" charset="0"/>
                <a:cs typeface="B Nazanin" pitchFamily="2" charset="-78"/>
              </a:rPr>
              <a:t>بادی مشغول کار بودند و پیش بینی می شود تا سال 2050 این صنعت پتانسیل اشتغال زایی تا 600000 نفر را دارد.</a:t>
            </a:r>
            <a:endParaRPr lang="en-US"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هم در روز و هم در شب انرژی خورشیدی در دسترس است.</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بازده بالا، بین %25 تا %30، دارند در حالیکه بازده سیستم </a:t>
            </a:r>
            <a:r>
              <a:rPr lang="fa-IR" sz="2000" dirty="0">
                <a:latin typeface="Georgia" pitchFamily="18" charset="0"/>
                <a:cs typeface="B Nazanin" pitchFamily="2" charset="-78"/>
              </a:rPr>
              <a:t>های خورشیدی بین </a:t>
            </a:r>
            <a:r>
              <a:rPr lang="fa-IR" sz="2000" dirty="0" smtClean="0">
                <a:latin typeface="Georgia" pitchFamily="18" charset="0"/>
                <a:cs typeface="B Nazanin" pitchFamily="2" charset="-78"/>
              </a:rPr>
              <a:t>%10 </a:t>
            </a:r>
            <a:r>
              <a:rPr lang="fa-IR" sz="2000" dirty="0">
                <a:latin typeface="Georgia" pitchFamily="18" charset="0"/>
                <a:cs typeface="B Nazanin" pitchFamily="2" charset="-78"/>
              </a:rPr>
              <a:t>تا </a:t>
            </a:r>
            <a:r>
              <a:rPr lang="fa-IR" sz="2000" dirty="0" smtClean="0">
                <a:latin typeface="Georgia" pitchFamily="18" charset="0"/>
                <a:cs typeface="B Nazanin" pitchFamily="2" charset="-78"/>
              </a:rPr>
              <a:t>%15 است.</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به تمیزکاری و خنک کاری نیازی ندارند. </a:t>
            </a: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608820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چالش های استفاده از</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سیستم </a:t>
            </a:r>
            <a:r>
              <a:rPr lang="fa-IR" sz="3800" dirty="0">
                <a:latin typeface="Georgia" pitchFamily="18" charset="0"/>
                <a:cs typeface="B Nazanin" pitchFamily="2" charset="-78"/>
              </a:rPr>
              <a:t>های </a:t>
            </a:r>
            <a:r>
              <a:rPr lang="fa-IR" sz="3800" dirty="0" smtClean="0">
                <a:latin typeface="Georgia" pitchFamily="18" charset="0"/>
                <a:cs typeface="B Nazanin" pitchFamily="2" charset="-78"/>
              </a:rPr>
              <a:t>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fontScale="92500" lnSpcReduction="10000"/>
          </a:bodyPr>
          <a:lstStyle/>
          <a:p>
            <a:pPr algn="just" rtl="1"/>
            <a:endParaRPr lang="fa-IR" sz="1800" dirty="0" smtClean="0">
              <a:latin typeface="Georgia" pitchFamily="18" charset="0"/>
              <a:cs typeface="B Nazanin" pitchFamily="2" charset="-78"/>
            </a:endParaRPr>
          </a:p>
          <a:p>
            <a:pPr algn="just" rtl="1"/>
            <a:r>
              <a:rPr lang="fa-IR" sz="2400" dirty="0" smtClean="0">
                <a:latin typeface="Georgia" pitchFamily="18" charset="0"/>
                <a:cs typeface="B Nazanin" pitchFamily="2" charset="-78"/>
              </a:rPr>
              <a:t>چالش های استفاده از سیستم های تبدیل انرژی بادی عبارتند از:</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انرژی باد هنوز باید بر اساس هزینه با منابع </a:t>
            </a:r>
            <a:r>
              <a:rPr lang="fa-IR" sz="2000" dirty="0" smtClean="0">
                <a:latin typeface="Georgia" pitchFamily="18" charset="0"/>
                <a:cs typeface="B Nazanin" pitchFamily="2" charset="-78"/>
              </a:rPr>
              <a:t>انرژی دیگر رقابت </a:t>
            </a:r>
            <a:r>
              <a:rPr lang="fa-IR" sz="2000" dirty="0">
                <a:latin typeface="Georgia" pitchFamily="18" charset="0"/>
                <a:cs typeface="B Nazanin" pitchFamily="2" charset="-78"/>
              </a:rPr>
              <a:t>کند. </a:t>
            </a:r>
            <a:r>
              <a:rPr lang="fa-IR" sz="2000" dirty="0" smtClean="0">
                <a:latin typeface="Georgia" pitchFamily="18" charset="0"/>
                <a:cs typeface="B Nazanin" pitchFamily="2" charset="-78"/>
              </a:rPr>
              <a:t>اگرچه هزینه های استفاده از </a:t>
            </a:r>
            <a:r>
              <a:rPr lang="fa-IR" sz="2000" dirty="0">
                <a:latin typeface="Georgia" pitchFamily="18" charset="0"/>
                <a:cs typeface="B Nazanin" pitchFamily="2" charset="-78"/>
              </a:rPr>
              <a:t>انرژی باد طی 10 سال گذشته به طرز چشمگیری کاهش یافته </a:t>
            </a:r>
            <a:r>
              <a:rPr lang="fa-IR" sz="2000" dirty="0" smtClean="0">
                <a:latin typeface="Georgia" pitchFamily="18" charset="0"/>
                <a:cs typeface="B Nazanin" pitchFamily="2" charset="-78"/>
              </a:rPr>
              <a:t>است، </a:t>
            </a:r>
            <a:r>
              <a:rPr lang="fa-IR" sz="2000" dirty="0">
                <a:latin typeface="Georgia" pitchFamily="18" charset="0"/>
                <a:cs typeface="B Nazanin" pitchFamily="2" charset="-78"/>
              </a:rPr>
              <a:t>اما این فناوری نیاز به سرمایه گذاری اولیه بالاتری نسبت به </a:t>
            </a:r>
            <a:r>
              <a:rPr lang="fa-IR" sz="2000" dirty="0" smtClean="0">
                <a:latin typeface="Georgia" pitchFamily="18" charset="0"/>
                <a:cs typeface="B Nazanin" pitchFamily="2" charset="-78"/>
              </a:rPr>
              <a:t>سوخت </a:t>
            </a:r>
            <a:r>
              <a:rPr lang="fa-IR" sz="2000" dirty="0">
                <a:latin typeface="Georgia" pitchFamily="18" charset="0"/>
                <a:cs typeface="B Nazanin" pitchFamily="2" charset="-78"/>
              </a:rPr>
              <a:t>های فسیلی دارد</a:t>
            </a:r>
            <a:r>
              <a:rPr lang="fa-IR" sz="2000" dirty="0" smtClean="0">
                <a:latin typeface="Georgia" pitchFamily="18" charset="0"/>
                <a:cs typeface="B Nazanin" pitchFamily="2" charset="-78"/>
              </a:rPr>
              <a:t>. </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سایت های بادی خوب غالباً در مکان های دور افتاده و به دور از شهرهایی که برق مورد نیاز هستند قرار دارند. برای انتقال برق از مزرعه بادی به شهر باید خطوط انتقال احداث </a:t>
            </a:r>
            <a:r>
              <a:rPr lang="fa-IR" sz="2000" dirty="0" smtClean="0">
                <a:latin typeface="Georgia" pitchFamily="18" charset="0"/>
                <a:cs typeface="B Nazanin" pitchFamily="2" charset="-78"/>
              </a:rPr>
              <a:t>شوند.</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توسعه منابع باد ممکن است سودآورترین استفاده از زمین نباشد. زمین مناسب برای نصب توربین های بادی باید با مصارف جایگزین برای زمین رقابت </a:t>
            </a:r>
            <a:r>
              <a:rPr lang="fa-IR" sz="2000" dirty="0" smtClean="0">
                <a:latin typeface="Georgia" pitchFamily="18" charset="0"/>
                <a:cs typeface="B Nazanin" pitchFamily="2" charset="-78"/>
              </a:rPr>
              <a:t>کند چون ممکن </a:t>
            </a:r>
            <a:r>
              <a:rPr lang="fa-IR" sz="2000" dirty="0">
                <a:latin typeface="Georgia" pitchFamily="18" charset="0"/>
                <a:cs typeface="B Nazanin" pitchFamily="2" charset="-78"/>
              </a:rPr>
              <a:t>است از تولید برق بسیار با ارزش باشد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توربین ها ممکن است باعث ایجاد سر و صدا و </a:t>
            </a:r>
            <a:r>
              <a:rPr lang="fa-IR" sz="2000" dirty="0" smtClean="0">
                <a:latin typeface="Georgia" pitchFamily="18" charset="0"/>
                <a:cs typeface="B Nazanin" pitchFamily="2" charset="-78"/>
              </a:rPr>
              <a:t>منظره بد شوند</a:t>
            </a:r>
            <a:r>
              <a:rPr lang="fa-IR" sz="2000" dirty="0">
                <a:latin typeface="Georgia" pitchFamily="18" charset="0"/>
                <a:cs typeface="B Nazanin" pitchFamily="2" charset="-78"/>
              </a:rPr>
              <a:t>. اگرچه نیروگاه های بادی در مقایسه با نیروگاه های معمولی تأثیر نسبتاً کمی بر محیط زیست </a:t>
            </a:r>
            <a:r>
              <a:rPr lang="fa-IR" sz="2000" dirty="0" smtClean="0">
                <a:latin typeface="Georgia" pitchFamily="18" charset="0"/>
                <a:cs typeface="B Nazanin" pitchFamily="2" charset="-78"/>
              </a:rPr>
              <a:t>دارند، </a:t>
            </a:r>
            <a:r>
              <a:rPr lang="fa-IR" sz="2000" dirty="0">
                <a:latin typeface="Georgia" pitchFamily="18" charset="0"/>
                <a:cs typeface="B Nazanin" pitchFamily="2" charset="-78"/>
              </a:rPr>
              <a:t>اما نگرانی نسبت به سر و صدای تولید شده توسط پره های توربین و </a:t>
            </a:r>
            <a:r>
              <a:rPr lang="fa-IR" sz="2000" dirty="0" smtClean="0">
                <a:latin typeface="Georgia" pitchFamily="18" charset="0"/>
                <a:cs typeface="B Nazanin" pitchFamily="2" charset="-78"/>
              </a:rPr>
              <a:t>اثرات نامناسب روی چشم </a:t>
            </a:r>
            <a:r>
              <a:rPr lang="fa-IR" sz="2000" dirty="0">
                <a:latin typeface="Georgia" pitchFamily="18" charset="0"/>
                <a:cs typeface="B Nazanin" pitchFamily="2" charset="-78"/>
              </a:rPr>
              <a:t>انداز وجود دارد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پره های توربین می توانند به حیات وحش محلی آسیب بزنند. پرندگان با پرواز به پره های توربین چرخان کشته شده اند.</a:t>
            </a: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650035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ویژگی های یک سایت مناسب برای نیروگاه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lnSpcReduction="10000"/>
          </a:bodyPr>
          <a:lstStyle/>
          <a:p>
            <a:pPr algn="just" rtl="1"/>
            <a:endParaRPr lang="fa-IR" sz="1800" dirty="0" smtClean="0">
              <a:latin typeface="Georgia" pitchFamily="18" charset="0"/>
              <a:cs typeface="B Nazanin" pitchFamily="2" charset="-78"/>
            </a:endParaRPr>
          </a:p>
          <a:p>
            <a:pPr algn="just" rtl="1"/>
            <a:r>
              <a:rPr lang="fa-IR" sz="2000" dirty="0">
                <a:latin typeface="Georgia" pitchFamily="18" charset="0"/>
                <a:cs typeface="B Nazanin" pitchFamily="2" charset="-78"/>
              </a:rPr>
              <a:t>ویژگی های یک سایت مناسب برای نیروگاه </a:t>
            </a:r>
            <a:r>
              <a:rPr lang="fa-IR" sz="2000" dirty="0" smtClean="0">
                <a:latin typeface="Georgia" pitchFamily="18" charset="0"/>
                <a:cs typeface="B Nazanin" pitchFamily="2" charset="-78"/>
              </a:rPr>
              <a:t>بادی عبارتند از:</a:t>
            </a:r>
          </a:p>
          <a:p>
            <a:pPr algn="just" rtl="1">
              <a:lnSpc>
                <a:spcPct val="150000"/>
              </a:lnSpc>
              <a:buFont typeface="Wingdings" panose="05000000000000000000" pitchFamily="2" charset="2"/>
              <a:buChar char="Ø"/>
            </a:pPr>
            <a:r>
              <a:rPr lang="fa-IR" sz="1800" dirty="0">
                <a:latin typeface="Georgia" pitchFamily="18" charset="0"/>
                <a:cs typeface="B Nazanin" pitchFamily="2" charset="-78"/>
              </a:rPr>
              <a:t>سرعت باد متوسط </a:t>
            </a:r>
            <a:r>
              <a:rPr lang="fa-IR" sz="1800" dirty="0" smtClean="0">
                <a:latin typeface="Georgia" pitchFamily="18" charset="0"/>
                <a:cs typeface="B Nazanin" pitchFamily="2" charset="-78"/>
              </a:rPr>
              <a:t>بالا داشته باشد. مکان های بالای تپه ها </a:t>
            </a:r>
            <a:r>
              <a:rPr lang="fa-IR" sz="1800" dirty="0">
                <a:latin typeface="Georgia" pitchFamily="18" charset="0"/>
                <a:cs typeface="B Nazanin" pitchFamily="2" charset="-78"/>
              </a:rPr>
              <a:t>یا در </a:t>
            </a:r>
            <a:r>
              <a:rPr lang="fa-IR" sz="1800" dirty="0" smtClean="0">
                <a:latin typeface="Georgia" pitchFamily="18" charset="0"/>
                <a:cs typeface="B Nazanin" pitchFamily="2" charset="-78"/>
              </a:rPr>
              <a:t>فضای های </a:t>
            </a:r>
            <a:r>
              <a:rPr lang="fa-IR" sz="1800" dirty="0">
                <a:latin typeface="Georgia" pitchFamily="18" charset="0"/>
                <a:cs typeface="B Nazanin" pitchFamily="2" charset="-78"/>
              </a:rPr>
              <a:t>آزاد و بدون مانع در نزدیکی </a:t>
            </a:r>
            <a:r>
              <a:rPr lang="fa-IR" sz="1800" dirty="0" smtClean="0">
                <a:latin typeface="Georgia" pitchFamily="18" charset="0"/>
                <a:cs typeface="B Nazanin" pitchFamily="2" charset="-78"/>
              </a:rPr>
              <a:t>آنها، مناطق مناسبی برای سایت نیروگاه های بادی هستند. دور از درختان و ساختمان های بلند باشند.</a:t>
            </a:r>
          </a:p>
          <a:p>
            <a:pPr algn="just" rtl="1">
              <a:lnSpc>
                <a:spcPct val="150000"/>
              </a:lnSpc>
              <a:buFont typeface="Wingdings" panose="05000000000000000000" pitchFamily="2" charset="2"/>
              <a:buChar char="Ø"/>
            </a:pPr>
            <a:r>
              <a:rPr lang="fa-IR" sz="1800" dirty="0" smtClean="0">
                <a:latin typeface="Georgia" pitchFamily="18" charset="0"/>
                <a:cs typeface="B Nazanin" pitchFamily="2" charset="-78"/>
              </a:rPr>
              <a:t>وزش </a:t>
            </a:r>
            <a:r>
              <a:rPr lang="fa-IR" sz="1800" dirty="0">
                <a:latin typeface="Georgia" pitchFamily="18" charset="0"/>
                <a:cs typeface="B Nazanin" pitchFamily="2" charset="-78"/>
              </a:rPr>
              <a:t>باد متلاطم </a:t>
            </a:r>
            <a:r>
              <a:rPr lang="fa-IR" sz="1800" dirty="0" smtClean="0">
                <a:latin typeface="Georgia" pitchFamily="18" charset="0"/>
                <a:cs typeface="B Nazanin" pitchFamily="2" charset="-78"/>
              </a:rPr>
              <a:t>نباشد. حتی </a:t>
            </a:r>
            <a:r>
              <a:rPr lang="fa-IR" sz="1800" dirty="0">
                <a:latin typeface="Georgia" pitchFamily="18" charset="0"/>
                <a:cs typeface="B Nazanin" pitchFamily="2" charset="-78"/>
              </a:rPr>
              <a:t>اگر سایتی با سرعت متوسط باد بالایی داشته </a:t>
            </a:r>
            <a:r>
              <a:rPr lang="fa-IR" sz="1800" dirty="0" smtClean="0">
                <a:latin typeface="Georgia" pitchFamily="18" charset="0"/>
                <a:cs typeface="B Nazanin" pitchFamily="2" charset="-78"/>
              </a:rPr>
              <a:t>باشد، </a:t>
            </a:r>
            <a:r>
              <a:rPr lang="fa-IR" sz="1800" dirty="0">
                <a:latin typeface="Georgia" pitchFamily="18" charset="0"/>
                <a:cs typeface="B Nazanin" pitchFamily="2" charset="-78"/>
              </a:rPr>
              <a:t>باد متلاطم </a:t>
            </a:r>
            <a:r>
              <a:rPr lang="fa-IR" sz="1800" dirty="0" smtClean="0">
                <a:latin typeface="Georgia" pitchFamily="18" charset="0"/>
                <a:cs typeface="B Nazanin" pitchFamily="2" charset="-78"/>
              </a:rPr>
              <a:t>برای تیغه </a:t>
            </a:r>
            <a:r>
              <a:rPr lang="fa-IR" sz="1800" dirty="0">
                <a:latin typeface="Georgia" pitchFamily="18" charset="0"/>
                <a:cs typeface="B Nazanin" pitchFamily="2" charset="-78"/>
              </a:rPr>
              <a:t>های توربین </a:t>
            </a:r>
            <a:r>
              <a:rPr lang="fa-IR" sz="1800" dirty="0" smtClean="0">
                <a:latin typeface="Georgia" pitchFamily="18" charset="0"/>
                <a:cs typeface="B Nazanin" pitchFamily="2" charset="-78"/>
              </a:rPr>
              <a:t>که </a:t>
            </a:r>
            <a:r>
              <a:rPr lang="fa-IR" sz="1800" dirty="0">
                <a:latin typeface="Georgia" pitchFamily="18" charset="0"/>
                <a:cs typeface="B Nazanin" pitchFamily="2" charset="-78"/>
              </a:rPr>
              <a:t>وظیفه چرخش دستگاه را بر عهده </a:t>
            </a:r>
            <a:r>
              <a:rPr lang="fa-IR" sz="1800" dirty="0" smtClean="0">
                <a:latin typeface="Georgia" pitchFamily="18" charset="0"/>
                <a:cs typeface="B Nazanin" pitchFamily="2" charset="-78"/>
              </a:rPr>
              <a:t>دارند </a:t>
            </a:r>
            <a:r>
              <a:rPr lang="fa-IR" sz="1800" dirty="0">
                <a:latin typeface="Georgia" pitchFamily="18" charset="0"/>
                <a:cs typeface="B Nazanin" pitchFamily="2" charset="-78"/>
              </a:rPr>
              <a:t>مناسب نیست و فشار زیادی روی دستگاه ایجاد می کند. </a:t>
            </a:r>
            <a:endParaRPr lang="fa-IR" sz="18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1800" dirty="0">
                <a:latin typeface="Georgia" pitchFamily="18" charset="0"/>
                <a:cs typeface="B Nazanin" pitchFamily="2" charset="-78"/>
              </a:rPr>
              <a:t>فاصله مناسب </a:t>
            </a:r>
            <a:r>
              <a:rPr lang="fa-IR" sz="1800" dirty="0" smtClean="0">
                <a:latin typeface="Georgia" pitchFamily="18" charset="0"/>
                <a:cs typeface="B Nazanin" pitchFamily="2" charset="-78"/>
              </a:rPr>
              <a:t>از مناطق حساس </a:t>
            </a:r>
            <a:r>
              <a:rPr lang="fa-IR" sz="1800" dirty="0">
                <a:latin typeface="Georgia" pitchFamily="18" charset="0"/>
                <a:cs typeface="B Nazanin" pitchFamily="2" charset="-78"/>
              </a:rPr>
              <a:t>به سر و </a:t>
            </a:r>
            <a:r>
              <a:rPr lang="fa-IR" sz="1800" dirty="0" smtClean="0">
                <a:latin typeface="Georgia" pitchFamily="18" charset="0"/>
                <a:cs typeface="B Nazanin" pitchFamily="2" charset="-78"/>
              </a:rPr>
              <a:t>صدا داشته باشند. </a:t>
            </a:r>
            <a:r>
              <a:rPr lang="fa-IR" sz="1800" dirty="0">
                <a:latin typeface="Georgia" pitchFamily="18" charset="0"/>
                <a:cs typeface="B Nazanin" pitchFamily="2" charset="-78"/>
              </a:rPr>
              <a:t>توربین های بادی مدرن به طرز چشمگیری </a:t>
            </a:r>
            <a:r>
              <a:rPr lang="fa-IR" sz="1800" dirty="0" smtClean="0">
                <a:latin typeface="Georgia" pitchFamily="18" charset="0"/>
                <a:cs typeface="B Nazanin" pitchFamily="2" charset="-78"/>
              </a:rPr>
              <a:t>بی سروصدا کار می کنند. </a:t>
            </a:r>
            <a:r>
              <a:rPr lang="fa-IR" sz="1800" dirty="0">
                <a:latin typeface="Georgia" pitchFamily="18" charset="0"/>
                <a:cs typeface="B Nazanin" pitchFamily="2" charset="-78"/>
              </a:rPr>
              <a:t>اما حتی در این </a:t>
            </a:r>
            <a:r>
              <a:rPr lang="fa-IR" sz="1800" dirty="0" smtClean="0">
                <a:latin typeface="Georgia" pitchFamily="18" charset="0"/>
                <a:cs typeface="B Nazanin" pitchFamily="2" charset="-78"/>
              </a:rPr>
              <a:t>حالت، هم ممکن است کارکرد تجمیعی آنها از لحاظ سروصدا مشکل ساز باشند.</a:t>
            </a:r>
          </a:p>
          <a:p>
            <a:pPr algn="just" rtl="1">
              <a:lnSpc>
                <a:spcPct val="150000"/>
              </a:lnSpc>
              <a:buFont typeface="Wingdings" panose="05000000000000000000" pitchFamily="2" charset="2"/>
              <a:buChar char="Ø"/>
            </a:pPr>
            <a:r>
              <a:rPr lang="fa-IR" sz="1800" dirty="0" smtClean="0">
                <a:latin typeface="Georgia" pitchFamily="18" charset="0"/>
                <a:cs typeface="B Nazanin" pitchFamily="2" charset="-78"/>
              </a:rPr>
              <a:t>دسترسی مناسب داشته باشند. توربین های بادی اجزاء بزرگ و سنگین هستند و مکان سایت باید طوری باشد که حمل و نقل آنها امکان پذیر باشند.</a:t>
            </a:r>
          </a:p>
          <a:p>
            <a:pPr algn="just" rtl="1">
              <a:lnSpc>
                <a:spcPct val="150000"/>
              </a:lnSpc>
              <a:buFont typeface="Wingdings" panose="05000000000000000000" pitchFamily="2" charset="2"/>
              <a:buChar char="Ø"/>
            </a:pPr>
            <a:r>
              <a:rPr lang="fa-IR" sz="1800" dirty="0" smtClean="0">
                <a:latin typeface="Georgia" pitchFamily="18" charset="0"/>
                <a:cs typeface="B Nazanin" pitchFamily="2" charset="-78"/>
              </a:rPr>
              <a:t>با وجود کارکرد بسیار آرام توربین های باد و عدم ایجاد مشکل برای پرندگان و حیات وحش، بهتر است در مناطق غیرحساس از این نظر نصب شوند.</a:t>
            </a:r>
          </a:p>
          <a:p>
            <a:pPr algn="just" rtl="1">
              <a:lnSpc>
                <a:spcPct val="150000"/>
              </a:lnSpc>
              <a:buFont typeface="Wingdings" panose="05000000000000000000" pitchFamily="2" charset="2"/>
              <a:buChar char="Ø"/>
            </a:pPr>
            <a:r>
              <a:rPr lang="fa-IR" sz="1800" dirty="0">
                <a:latin typeface="Georgia" pitchFamily="18" charset="0"/>
                <a:cs typeface="B Nazanin" pitchFamily="2" charset="-78"/>
              </a:rPr>
              <a:t>توربین های بادی </a:t>
            </a:r>
            <a:r>
              <a:rPr lang="fa-IR" sz="1800" dirty="0" smtClean="0">
                <a:latin typeface="Georgia" pitchFamily="18" charset="0"/>
                <a:cs typeface="B Nazanin" pitchFamily="2" charset="-78"/>
              </a:rPr>
              <a:t>بسیار جلب توجه می کنند. </a:t>
            </a:r>
            <a:r>
              <a:rPr lang="fa-IR" sz="1800" dirty="0">
                <a:latin typeface="Georgia" pitchFamily="18" charset="0"/>
                <a:cs typeface="B Nazanin" pitchFamily="2" charset="-78"/>
              </a:rPr>
              <a:t>بنابراین </a:t>
            </a:r>
            <a:r>
              <a:rPr lang="fa-IR" sz="1800" dirty="0" smtClean="0">
                <a:latin typeface="Georgia" pitchFamily="18" charset="0"/>
                <a:cs typeface="B Nazanin" pitchFamily="2" charset="-78"/>
              </a:rPr>
              <a:t>استفاده از آنها در سایت های حساس </a:t>
            </a:r>
            <a:r>
              <a:rPr lang="fa-IR" sz="1800" dirty="0">
                <a:latin typeface="Georgia" pitchFamily="18" charset="0"/>
                <a:cs typeface="B Nazanin" pitchFamily="2" charset="-78"/>
              </a:rPr>
              <a:t>مانند پارک های ملی یا مناطقی </a:t>
            </a:r>
            <a:r>
              <a:rPr lang="fa-IR" sz="1800" dirty="0" smtClean="0">
                <a:latin typeface="Georgia" pitchFamily="18" charset="0"/>
                <a:cs typeface="B Nazanin" pitchFamily="2" charset="-78"/>
              </a:rPr>
              <a:t>با زیبایی </a:t>
            </a:r>
            <a:r>
              <a:rPr lang="fa-IR" sz="1800" dirty="0">
                <a:latin typeface="Georgia" pitchFamily="18" charset="0"/>
                <a:cs typeface="B Nazanin" pitchFamily="2" charset="-78"/>
              </a:rPr>
              <a:t>طبیعی برجسته </a:t>
            </a:r>
            <a:r>
              <a:rPr lang="fa-IR" sz="1800" dirty="0" smtClean="0">
                <a:latin typeface="Georgia" pitchFamily="18" charset="0"/>
                <a:cs typeface="B Nazanin" pitchFamily="2" charset="-78"/>
              </a:rPr>
              <a:t>توصیه نمی شود.</a:t>
            </a: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404260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دیاگرام گلباد </a:t>
            </a:r>
            <a:r>
              <a:rPr lang="fa-IR" sz="3800" dirty="0" smtClean="0">
                <a:latin typeface="Georgia" pitchFamily="18" charset="0"/>
                <a:cs typeface="B Nazanin" pitchFamily="2" charset="-78"/>
              </a:rPr>
              <a:t>برای تعیین جهت و اندازه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r>
              <a:rPr lang="fa-IR" sz="2000" dirty="0" smtClean="0">
                <a:latin typeface="Georgia" pitchFamily="18" charset="0"/>
                <a:cs typeface="B Nazanin" pitchFamily="2" charset="-78"/>
              </a:rPr>
              <a:t>برای </a:t>
            </a:r>
            <a:r>
              <a:rPr lang="fa-IR" sz="2000" dirty="0">
                <a:latin typeface="Georgia" pitchFamily="18" charset="0"/>
                <a:cs typeface="B Nazanin" pitchFamily="2" charset="-78"/>
              </a:rPr>
              <a:t>تعیین جهت و اندازه </a:t>
            </a:r>
            <a:r>
              <a:rPr lang="fa-IR" sz="2000" dirty="0" smtClean="0">
                <a:latin typeface="Georgia" pitchFamily="18" charset="0"/>
                <a:cs typeface="B Nazanin" pitchFamily="2" charset="-78"/>
              </a:rPr>
              <a:t>باد در یک منطقه می توان از دیاگرام گلباد استفاده نمود.</a:t>
            </a:r>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descr="http://s1.picofile.com/file/7566633438/windrose.jpg"/>
          <p:cNvPicPr>
            <a:picLocks noChangeAspect="1" noChangeArrowheads="1"/>
          </p:cNvPicPr>
          <p:nvPr/>
        </p:nvPicPr>
        <p:blipFill rotWithShape="1">
          <a:blip r:embed="rId2">
            <a:extLst>
              <a:ext uri="{28A0092B-C50C-407E-A947-70E740481C1C}">
                <a14:useLocalDpi xmlns:a14="http://schemas.microsoft.com/office/drawing/2010/main" val="0"/>
              </a:ext>
            </a:extLst>
          </a:blip>
          <a:srcRect l="4304" t="2581" r="1878" b="5591"/>
          <a:stretch/>
        </p:blipFill>
        <p:spPr bwMode="auto">
          <a:xfrm>
            <a:off x="0" y="1160944"/>
            <a:ext cx="4343400" cy="567165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343400" y="1219200"/>
            <a:ext cx="4925224" cy="5257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000" dirty="0" smtClean="0">
                <a:latin typeface="Georgia" pitchFamily="18" charset="0"/>
                <a:cs typeface="B Nazanin" pitchFamily="2" charset="-78"/>
              </a:rPr>
              <a:t>دیاگرام گلباد  </a:t>
            </a:r>
            <a:r>
              <a:rPr lang="fa-IR" sz="2000" dirty="0">
                <a:latin typeface="Georgia" pitchFamily="18" charset="0"/>
                <a:cs typeface="B Nazanin" pitchFamily="2" charset="-78"/>
              </a:rPr>
              <a:t>کاربردها فراوانی دارد که می توان به موارد ذیل اشاره کرد: </a:t>
            </a:r>
          </a:p>
          <a:p>
            <a:pPr algn="just" rtl="1">
              <a:buFont typeface="Wingdings" panose="05000000000000000000" pitchFamily="2" charset="2"/>
              <a:buChar char="Ø"/>
            </a:pPr>
            <a:r>
              <a:rPr lang="fa-IR" sz="2000" dirty="0" smtClean="0">
                <a:latin typeface="Georgia" pitchFamily="18" charset="0"/>
                <a:cs typeface="B Nazanin" pitchFamily="2" charset="-78"/>
              </a:rPr>
              <a:t>امکانسنجی </a:t>
            </a:r>
            <a:r>
              <a:rPr lang="fa-IR" sz="2000" dirty="0">
                <a:latin typeface="Georgia" pitchFamily="18" charset="0"/>
                <a:cs typeface="B Nazanin" pitchFamily="2" charset="-78"/>
              </a:rPr>
              <a:t>(مکان یابی ، چگالی و توان باد ، ایستائی باد و ...) برای استفاده از انرژی باد</a:t>
            </a:r>
          </a:p>
          <a:p>
            <a:pPr algn="just" rtl="1">
              <a:buFont typeface="Wingdings" panose="05000000000000000000" pitchFamily="2" charset="2"/>
              <a:buChar char="Ø"/>
            </a:pPr>
            <a:r>
              <a:rPr lang="fa-IR" sz="2000" dirty="0" smtClean="0">
                <a:latin typeface="Georgia" pitchFamily="18" charset="0"/>
                <a:cs typeface="B Nazanin" pitchFamily="2" charset="-78"/>
              </a:rPr>
              <a:t>طراحی </a:t>
            </a:r>
            <a:r>
              <a:rPr lang="fa-IR" sz="2000" dirty="0">
                <a:latin typeface="Georgia" pitchFamily="18" charset="0"/>
                <a:cs typeface="B Nazanin" pitchFamily="2" charset="-78"/>
              </a:rPr>
              <a:t>باند فرودگاه ها ، زمین های ورزشی و ...</a:t>
            </a:r>
          </a:p>
          <a:p>
            <a:pPr algn="just" rtl="1">
              <a:buFont typeface="Wingdings" panose="05000000000000000000" pitchFamily="2" charset="2"/>
              <a:buChar char="Ø"/>
            </a:pPr>
            <a:r>
              <a:rPr lang="fa-IR" sz="2000" dirty="0" smtClean="0">
                <a:latin typeface="Georgia" pitchFamily="18" charset="0"/>
                <a:cs typeface="B Nazanin" pitchFamily="2" charset="-78"/>
              </a:rPr>
              <a:t>طراحی­های </a:t>
            </a:r>
            <a:r>
              <a:rPr lang="fa-IR" sz="2000" dirty="0">
                <a:latin typeface="Georgia" pitchFamily="18" charset="0"/>
                <a:cs typeface="B Nazanin" pitchFamily="2" charset="-78"/>
              </a:rPr>
              <a:t>شهری (نحوه استقرار پنجره ها ، بازشوها و ...) </a:t>
            </a:r>
          </a:p>
          <a:p>
            <a:pPr algn="just" rtl="1">
              <a:buFont typeface="Wingdings" panose="05000000000000000000" pitchFamily="2" charset="2"/>
              <a:buChar char="Ø"/>
            </a:pPr>
            <a:r>
              <a:rPr lang="fa-IR" sz="2000" dirty="0" smtClean="0">
                <a:latin typeface="Georgia" pitchFamily="18" charset="0"/>
                <a:cs typeface="B Nazanin" pitchFamily="2" charset="-78"/>
              </a:rPr>
              <a:t>مکان </a:t>
            </a:r>
            <a:r>
              <a:rPr lang="fa-IR" sz="2000" dirty="0">
                <a:latin typeface="Georgia" pitchFamily="18" charset="0"/>
                <a:cs typeface="B Nazanin" pitchFamily="2" charset="-78"/>
              </a:rPr>
              <a:t>یابی جهت گسترش فضای سبز  </a:t>
            </a:r>
          </a:p>
          <a:p>
            <a:pPr algn="just" rtl="1">
              <a:buFont typeface="Wingdings" panose="05000000000000000000" pitchFamily="2" charset="2"/>
              <a:buChar char="Ø"/>
            </a:pPr>
            <a:r>
              <a:rPr lang="fa-IR" sz="2000" dirty="0" smtClean="0">
                <a:latin typeface="Georgia" pitchFamily="18" charset="0"/>
                <a:cs typeface="B Nazanin" pitchFamily="2" charset="-78"/>
              </a:rPr>
              <a:t>عدم </a:t>
            </a:r>
            <a:r>
              <a:rPr lang="fa-IR" sz="2000" dirty="0">
                <a:latin typeface="Georgia" pitchFamily="18" charset="0"/>
                <a:cs typeface="B Nazanin" pitchFamily="2" charset="-78"/>
              </a:rPr>
              <a:t>استقرار صنایع آلاینده در جهت باد غالب منطقه</a:t>
            </a: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78449459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ارتباط سرعت باد با افزایش ارتفاع</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000" dirty="0" smtClean="0">
                <a:latin typeface="Georgia" pitchFamily="18" charset="0"/>
                <a:cs typeface="B Nazanin" pitchFamily="2" charset="-78"/>
              </a:rPr>
              <a:t>تعیین رابطه باد با ارتفاع عمودی در طراحی سیستم های بادی از اهمیت ویژه ای برخوردار است. </a:t>
            </a:r>
            <a:endParaRPr lang="en-US" sz="20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به طور کلی سرعت باد با </a:t>
            </a:r>
            <a:r>
              <a:rPr lang="fa-IR" sz="2000" dirty="0" smtClean="0">
                <a:latin typeface="Georgia" pitchFamily="18" charset="0"/>
                <a:cs typeface="B Nazanin" pitchFamily="2" charset="-78"/>
              </a:rPr>
              <a:t>افزایش ارتفاع از </a:t>
            </a:r>
            <a:r>
              <a:rPr lang="fa-IR" sz="2000" dirty="0">
                <a:latin typeface="Georgia" pitchFamily="18" charset="0"/>
                <a:cs typeface="B Nazanin" pitchFamily="2" charset="-78"/>
              </a:rPr>
              <a:t>سطح زمین افزایش می یابد. هرچه از سطح زمین </a:t>
            </a:r>
            <a:r>
              <a:rPr lang="fa-IR" sz="2000" dirty="0" smtClean="0">
                <a:latin typeface="Georgia" pitchFamily="18" charset="0"/>
                <a:cs typeface="B Nazanin" pitchFamily="2" charset="-78"/>
              </a:rPr>
              <a:t>فاصله بگیریم، فشار </a:t>
            </a:r>
            <a:r>
              <a:rPr lang="fa-IR" sz="2000" dirty="0">
                <a:latin typeface="Georgia" pitchFamily="18" charset="0"/>
                <a:cs typeface="B Nazanin" pitchFamily="2" charset="-78"/>
              </a:rPr>
              <a:t>هوا و چگالی کاهش </a:t>
            </a:r>
            <a:r>
              <a:rPr lang="fa-IR" sz="2000" dirty="0" smtClean="0">
                <a:latin typeface="Georgia" pitchFamily="18" charset="0"/>
                <a:cs typeface="B Nazanin" pitchFamily="2" charset="-78"/>
              </a:rPr>
              <a:t>می‌یابد که می تواند منجر به افزایش سرعت باد شوند.</a:t>
            </a:r>
          </a:p>
          <a:p>
            <a:pPr algn="just" rtl="1">
              <a:lnSpc>
                <a:spcPct val="150000"/>
              </a:lnSpc>
            </a:pPr>
            <a:r>
              <a:rPr lang="fa-IR" sz="2000" dirty="0" smtClean="0">
                <a:latin typeface="Georgia" pitchFamily="18" charset="0"/>
                <a:cs typeface="B Nazanin" pitchFamily="2" charset="-78"/>
              </a:rPr>
              <a:t>برای مشخص کردن ارتباط میان سرعت باد و ارتفاع می توان از رابطه زیر استفاده نمود.</a:t>
            </a: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68" y="3090170"/>
            <a:ext cx="16383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5564" y="4286723"/>
            <a:ext cx="2113079" cy="369332"/>
          </a:xfrm>
          <a:prstGeom prst="rect">
            <a:avLst/>
          </a:prstGeom>
          <a:noFill/>
        </p:spPr>
        <p:txBody>
          <a:bodyPr wrap="none" rtlCol="0">
            <a:spAutoFit/>
          </a:bodyPr>
          <a:lstStyle/>
          <a:p>
            <a:r>
              <a:rPr lang="en-US" dirty="0" err="1" smtClean="0">
                <a:latin typeface="Times New Roman" panose="02020603050405020304" pitchFamily="18" charset="0"/>
                <a:cs typeface="B Nazanin" panose="00000400000000000000" pitchFamily="2" charset="-78"/>
              </a:rPr>
              <a:t>V</a:t>
            </a:r>
            <a:r>
              <a:rPr lang="en-US" sz="1050" dirty="0" err="1" smtClean="0">
                <a:latin typeface="Times New Roman" panose="02020603050405020304" pitchFamily="18" charset="0"/>
                <a:cs typeface="B Nazanin" panose="00000400000000000000" pitchFamily="2" charset="-78"/>
              </a:rPr>
              <a:t>h</a:t>
            </a:r>
            <a:r>
              <a:rPr lang="en-US" dirty="0" smtClean="0">
                <a:latin typeface="Times New Roman" panose="02020603050405020304" pitchFamily="18" charset="0"/>
                <a:cs typeface="B Nazanin" panose="00000400000000000000" pitchFamily="2" charset="-78"/>
              </a:rPr>
              <a:t>: h</a:t>
            </a:r>
            <a:r>
              <a:rPr lang="fa-IR" dirty="0" smtClean="0">
                <a:latin typeface="Times New Roman" panose="02020603050405020304" pitchFamily="18" charset="0"/>
                <a:cs typeface="B Nazanin" panose="00000400000000000000" pitchFamily="2" charset="-78"/>
              </a:rPr>
              <a:t>سرعت باد در ارتفاع </a:t>
            </a:r>
            <a:endParaRPr lang="en-US" dirty="0">
              <a:latin typeface="Times New Roman" panose="02020603050405020304" pitchFamily="18" charset="0"/>
              <a:cs typeface="B Nazanin" panose="00000400000000000000" pitchFamily="2" charset="-78"/>
            </a:endParaRPr>
          </a:p>
        </p:txBody>
      </p:sp>
      <p:sp>
        <p:nvSpPr>
          <p:cNvPr id="10" name="TextBox 9"/>
          <p:cNvSpPr txBox="1"/>
          <p:nvPr/>
        </p:nvSpPr>
        <p:spPr>
          <a:xfrm>
            <a:off x="1062068" y="4810959"/>
            <a:ext cx="2590774" cy="369332"/>
          </a:xfrm>
          <a:prstGeom prst="rect">
            <a:avLst/>
          </a:prstGeom>
          <a:noFill/>
        </p:spPr>
        <p:txBody>
          <a:bodyPr wrap="none" rtlCol="0">
            <a:spAutoFit/>
          </a:bodyPr>
          <a:lstStyle/>
          <a:p>
            <a:r>
              <a:rPr lang="en-US" dirty="0" smtClean="0">
                <a:latin typeface="Times New Roman" panose="02020603050405020304" pitchFamily="18" charset="0"/>
                <a:cs typeface="B Nazanin" panose="00000400000000000000" pitchFamily="2" charset="-78"/>
              </a:rPr>
              <a:t>V</a:t>
            </a:r>
            <a:r>
              <a:rPr lang="en-US" sz="1050" dirty="0" smtClean="0">
                <a:latin typeface="Times New Roman" panose="02020603050405020304" pitchFamily="18" charset="0"/>
                <a:cs typeface="B Nazanin" panose="00000400000000000000" pitchFamily="2" charset="-78"/>
              </a:rPr>
              <a:t>0</a:t>
            </a:r>
            <a:r>
              <a:rPr lang="en-US" dirty="0">
                <a:latin typeface="Times New Roman" panose="02020603050405020304" pitchFamily="18" charset="0"/>
                <a:cs typeface="B Nazanin" panose="00000400000000000000" pitchFamily="2" charset="-78"/>
              </a:rPr>
              <a:t>: h</a:t>
            </a:r>
            <a:r>
              <a:rPr lang="en-US" sz="1100" dirty="0">
                <a:latin typeface="Times New Roman" panose="02020603050405020304" pitchFamily="18" charset="0"/>
                <a:cs typeface="B Nazanin" panose="00000400000000000000" pitchFamily="2" charset="-78"/>
              </a:rPr>
              <a:t>o</a:t>
            </a:r>
            <a:r>
              <a:rPr lang="fa-IR" dirty="0" smtClean="0">
                <a:latin typeface="Times New Roman" panose="02020603050405020304" pitchFamily="18" charset="0"/>
                <a:cs typeface="B Nazanin" panose="00000400000000000000" pitchFamily="2" charset="-78"/>
              </a:rPr>
              <a:t>سرعت باد در ارتفاع مرجع </a:t>
            </a:r>
            <a:endParaRPr lang="en-US" dirty="0">
              <a:latin typeface="Times New Roman" panose="02020603050405020304" pitchFamily="18" charset="0"/>
              <a:cs typeface="B Nazanin" panose="00000400000000000000" pitchFamily="2" charset="-78"/>
            </a:endParaRPr>
          </a:p>
        </p:txBody>
      </p:sp>
      <p:sp>
        <p:nvSpPr>
          <p:cNvPr id="11" name="TextBox 10"/>
          <p:cNvSpPr txBox="1"/>
          <p:nvPr/>
        </p:nvSpPr>
        <p:spPr>
          <a:xfrm>
            <a:off x="609600" y="5229842"/>
            <a:ext cx="8631248" cy="369332"/>
          </a:xfrm>
          <a:prstGeom prst="rect">
            <a:avLst/>
          </a:prstGeom>
          <a:noFill/>
        </p:spPr>
        <p:txBody>
          <a:bodyPr wrap="square" rtlCol="0">
            <a:spAutoFit/>
          </a:bodyPr>
          <a:lstStyle/>
          <a:p>
            <a:r>
              <a:rPr lang="el-GR" dirty="0" smtClean="0">
                <a:latin typeface="Times New Roman" panose="02020603050405020304" pitchFamily="18" charset="0"/>
                <a:cs typeface="B Nazanin" panose="00000400000000000000" pitchFamily="2" charset="-78"/>
              </a:rPr>
              <a:t>α</a:t>
            </a:r>
            <a:r>
              <a:rPr lang="en-US" dirty="0" smtClean="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ضریب که به سطح منطقه بستگی دارد. مثلا برای زمین صاف 0.14 و برای سطح دریای آرام 0.1 در نظر گرفته می شود</a:t>
            </a:r>
            <a:endParaRPr lang="en-US"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279082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فهرست مطالب</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fontScale="92500" lnSpcReduction="10000"/>
          </a:bodyPr>
          <a:lstStyle/>
          <a:p>
            <a:pPr algn="just" rtl="1">
              <a:lnSpc>
                <a:spcPct val="150000"/>
              </a:lnSpc>
            </a:pPr>
            <a:r>
              <a:rPr lang="fa-IR" sz="2400" dirty="0">
                <a:latin typeface="Georgia" pitchFamily="18" charset="0"/>
                <a:cs typeface="B Nazanin" pitchFamily="2" charset="-78"/>
              </a:rPr>
              <a:t>وضعیت استفاده از انرژی بادی در </a:t>
            </a:r>
            <a:r>
              <a:rPr lang="fa-IR" sz="2400" dirty="0" smtClean="0">
                <a:latin typeface="Georgia" pitchFamily="18" charset="0"/>
                <a:cs typeface="B Nazanin" pitchFamily="2" charset="-78"/>
              </a:rPr>
              <a:t>جهان</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وضعیت استفاده از انرژی بادی در </a:t>
            </a:r>
            <a:r>
              <a:rPr lang="fa-IR" sz="2400" dirty="0" smtClean="0">
                <a:latin typeface="Georgia" pitchFamily="18" charset="0"/>
                <a:cs typeface="B Nazanin" pitchFamily="2" charset="-78"/>
              </a:rPr>
              <a:t>ایران</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پتانسیل استفاده از انرژی بادی در مناطق مختلف </a:t>
            </a:r>
            <a:r>
              <a:rPr lang="fa-IR" sz="2400" dirty="0" smtClean="0">
                <a:latin typeface="Georgia" pitchFamily="18" charset="0"/>
                <a:cs typeface="B Nazanin" pitchFamily="2" charset="-78"/>
              </a:rPr>
              <a:t>ایران</a:t>
            </a:r>
          </a:p>
          <a:p>
            <a:pPr algn="just" rtl="1">
              <a:lnSpc>
                <a:spcPct val="150000"/>
              </a:lnSpc>
            </a:pPr>
            <a:r>
              <a:rPr lang="fa-IR" sz="2400" dirty="0" smtClean="0">
                <a:latin typeface="Georgia" pitchFamily="18" charset="0"/>
                <a:cs typeface="B Nazanin" pitchFamily="2" charset="-78"/>
              </a:rPr>
              <a:t>انرژی باد</a:t>
            </a:r>
          </a:p>
          <a:p>
            <a:pPr algn="just" rtl="1">
              <a:lnSpc>
                <a:spcPct val="150000"/>
              </a:lnSpc>
            </a:pPr>
            <a:r>
              <a:rPr lang="fa-IR" sz="2400" dirty="0">
                <a:latin typeface="Georgia" pitchFamily="18" charset="0"/>
                <a:cs typeface="B Nazanin" pitchFamily="2" charset="-78"/>
              </a:rPr>
              <a:t>سیستم های تبدیل انرژی </a:t>
            </a:r>
            <a:r>
              <a:rPr lang="fa-IR" sz="2400" dirty="0" smtClean="0">
                <a:latin typeface="Georgia" pitchFamily="18" charset="0"/>
                <a:cs typeface="B Nazanin" pitchFamily="2" charset="-78"/>
              </a:rPr>
              <a:t>باد</a:t>
            </a:r>
          </a:p>
          <a:p>
            <a:pPr algn="just" rtl="1">
              <a:lnSpc>
                <a:spcPct val="150000"/>
              </a:lnSpc>
            </a:pPr>
            <a:r>
              <a:rPr lang="fa-IR" sz="2400" dirty="0">
                <a:latin typeface="Georgia" pitchFamily="18" charset="0"/>
                <a:cs typeface="B Nazanin" pitchFamily="2" charset="-78"/>
              </a:rPr>
              <a:t>مزایای استفاده از</a:t>
            </a:r>
            <a:r>
              <a:rPr lang="en-US" sz="2400" dirty="0">
                <a:latin typeface="Georgia" pitchFamily="18" charset="0"/>
                <a:cs typeface="B Nazanin" pitchFamily="2" charset="-78"/>
              </a:rPr>
              <a:t> </a:t>
            </a:r>
            <a:r>
              <a:rPr lang="fa-IR" sz="2400" dirty="0">
                <a:latin typeface="Georgia" pitchFamily="18" charset="0"/>
                <a:cs typeface="B Nazanin" pitchFamily="2" charset="-78"/>
              </a:rPr>
              <a:t>سیستم های تبدیل انرژی </a:t>
            </a:r>
            <a:r>
              <a:rPr lang="fa-IR" sz="2400" dirty="0" smtClean="0">
                <a:latin typeface="Georgia" pitchFamily="18" charset="0"/>
                <a:cs typeface="B Nazanin" pitchFamily="2" charset="-78"/>
              </a:rPr>
              <a:t>بادی</a:t>
            </a:r>
          </a:p>
          <a:p>
            <a:pPr algn="just" rtl="1">
              <a:lnSpc>
                <a:spcPct val="150000"/>
              </a:lnSpc>
            </a:pPr>
            <a:r>
              <a:rPr lang="fa-IR" sz="2400" dirty="0" smtClean="0">
                <a:latin typeface="Georgia" pitchFamily="18" charset="0"/>
                <a:cs typeface="B Nazanin" pitchFamily="2" charset="-78"/>
              </a:rPr>
              <a:t>چالش های استفاده </a:t>
            </a:r>
            <a:r>
              <a:rPr lang="fa-IR" sz="2400" dirty="0">
                <a:latin typeface="Georgia" pitchFamily="18" charset="0"/>
                <a:cs typeface="B Nazanin" pitchFamily="2" charset="-78"/>
              </a:rPr>
              <a:t>از</a:t>
            </a:r>
            <a:r>
              <a:rPr lang="en-US" sz="2400" dirty="0">
                <a:latin typeface="Georgia" pitchFamily="18" charset="0"/>
                <a:cs typeface="B Nazanin" pitchFamily="2" charset="-78"/>
              </a:rPr>
              <a:t> </a:t>
            </a:r>
            <a:r>
              <a:rPr lang="fa-IR" sz="2400" dirty="0">
                <a:latin typeface="Georgia" pitchFamily="18" charset="0"/>
                <a:cs typeface="B Nazanin" pitchFamily="2" charset="-78"/>
              </a:rPr>
              <a:t>سیستم های تبدیل انرژی </a:t>
            </a:r>
            <a:r>
              <a:rPr lang="fa-IR" sz="2400" dirty="0" smtClean="0">
                <a:latin typeface="Georgia" pitchFamily="18" charset="0"/>
                <a:cs typeface="B Nazanin" pitchFamily="2" charset="-78"/>
              </a:rPr>
              <a:t>بادی</a:t>
            </a:r>
          </a:p>
          <a:p>
            <a:pPr algn="just" rtl="1">
              <a:lnSpc>
                <a:spcPct val="150000"/>
              </a:lnSpc>
            </a:pPr>
            <a:r>
              <a:rPr lang="fa-IR" sz="2400" dirty="0">
                <a:latin typeface="Georgia" pitchFamily="18" charset="0"/>
                <a:cs typeface="B Nazanin" pitchFamily="2" charset="-78"/>
              </a:rPr>
              <a:t>ویژگی های یک سایت مناسب برای نیروگاه </a:t>
            </a:r>
            <a:r>
              <a:rPr lang="fa-IR" sz="2400" dirty="0" smtClean="0">
                <a:latin typeface="Georgia" pitchFamily="18" charset="0"/>
                <a:cs typeface="B Nazanin" pitchFamily="2" charset="-78"/>
              </a:rPr>
              <a:t>بادی</a:t>
            </a:r>
          </a:p>
          <a:p>
            <a:pPr algn="just" rtl="1">
              <a:lnSpc>
                <a:spcPct val="150000"/>
              </a:lnSpc>
            </a:pPr>
            <a:r>
              <a:rPr lang="fa-IR" sz="2400" dirty="0">
                <a:latin typeface="Georgia" pitchFamily="18" charset="0"/>
                <a:cs typeface="B Nazanin" pitchFamily="2" charset="-78"/>
              </a:rPr>
              <a:t>دیاگرام گلباد برای تعیین جهت و اندازه </a:t>
            </a:r>
            <a:r>
              <a:rPr lang="fa-IR" sz="2400" dirty="0" smtClean="0">
                <a:latin typeface="Georgia" pitchFamily="18" charset="0"/>
                <a:cs typeface="B Nazanin" pitchFamily="2" charset="-78"/>
              </a:rPr>
              <a:t>باد</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ارتباط سرعت باد با افزایش ارتفاع</a:t>
            </a:r>
          </a:p>
          <a:p>
            <a:pPr algn="just" rtl="1">
              <a:lnSpc>
                <a:spcPct val="150000"/>
              </a:lnSpc>
            </a:pPr>
            <a:endParaRPr lang="fa-IR" sz="2400" dirty="0">
              <a:latin typeface="Georgia" pitchFamily="18" charset="0"/>
              <a:cs typeface="B Nazanin" pitchFamily="2" charset="-78"/>
            </a:endParaRPr>
          </a:p>
          <a:p>
            <a:pPr algn="just" rtl="1">
              <a:lnSpc>
                <a:spcPct val="150000"/>
              </a:lnSpc>
            </a:pPr>
            <a:endParaRPr lang="en-US" sz="2400" dirty="0" smtClean="0">
              <a:latin typeface="Georgia" pitchFamily="18" charset="0"/>
              <a:cs typeface="B Nazanin" pitchFamily="2" charset="-78"/>
            </a:endParaRPr>
          </a:p>
          <a:p>
            <a:pPr algn="just" rtl="1">
              <a:lnSpc>
                <a:spcPct val="150000"/>
              </a:lnSpc>
            </a:pPr>
            <a:endParaRPr lang="en-GB"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2592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ارتباط سرعت باد با افزایش ارتفاع</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marL="82296" indent="0" algn="just" rtl="1">
              <a:buNone/>
            </a:pPr>
            <a:r>
              <a:rPr lang="fa-IR" sz="2000" b="1" dirty="0">
                <a:latin typeface="Georgia" pitchFamily="18" charset="0"/>
                <a:cs typeface="B Nazanin" pitchFamily="2" charset="-78"/>
              </a:rPr>
              <a:t>مثال</a:t>
            </a:r>
            <a:r>
              <a:rPr lang="fa-IR" sz="2000" b="1" dirty="0" smtClean="0">
                <a:latin typeface="Georgia" pitchFamily="18" charset="0"/>
                <a:cs typeface="B Nazanin" pitchFamily="2" charset="-78"/>
              </a:rPr>
              <a:t>:</a:t>
            </a:r>
          </a:p>
          <a:p>
            <a:pPr marL="82296" indent="0" algn="just" rtl="1">
              <a:lnSpc>
                <a:spcPct val="150000"/>
              </a:lnSpc>
              <a:buNone/>
            </a:pPr>
            <a:r>
              <a:rPr lang="fa-IR" sz="2000" dirty="0" smtClean="0">
                <a:latin typeface="Georgia" pitchFamily="18" charset="0"/>
                <a:cs typeface="B Nazanin" pitchFamily="2" charset="-78"/>
              </a:rPr>
              <a:t>سرعت </a:t>
            </a:r>
            <a:r>
              <a:rPr lang="fa-IR" sz="2000" dirty="0">
                <a:latin typeface="Georgia" pitchFamily="18" charset="0"/>
                <a:cs typeface="B Nazanin" pitchFamily="2" charset="-78"/>
              </a:rPr>
              <a:t>باد در ارتفاع 10 </a:t>
            </a:r>
            <a:r>
              <a:rPr lang="fa-IR" sz="2000" dirty="0" smtClean="0">
                <a:latin typeface="Georgia" pitchFamily="18" charset="0"/>
                <a:cs typeface="B Nazanin" pitchFamily="2" charset="-78"/>
              </a:rPr>
              <a:t>متری، </a:t>
            </a:r>
            <a:r>
              <a:rPr lang="fa-IR" sz="2000" dirty="0">
                <a:latin typeface="Georgia" pitchFamily="18" charset="0"/>
                <a:cs typeface="B Nazanin" pitchFamily="2" charset="-78"/>
              </a:rPr>
              <a:t>5 متر بر ثانیه است. سرعت باد </a:t>
            </a:r>
            <a:r>
              <a:rPr lang="fa-IR" sz="2000" dirty="0" smtClean="0">
                <a:latin typeface="Georgia" pitchFamily="18" charset="0"/>
                <a:cs typeface="B Nazanin" pitchFamily="2" charset="-78"/>
              </a:rPr>
              <a:t>در ارتفاع </a:t>
            </a:r>
            <a:r>
              <a:rPr lang="fa-IR" sz="2000" dirty="0">
                <a:latin typeface="Georgia" pitchFamily="18" charset="0"/>
                <a:cs typeface="B Nazanin" pitchFamily="2" charset="-78"/>
              </a:rPr>
              <a:t>40 </a:t>
            </a:r>
            <a:r>
              <a:rPr lang="fa-IR" sz="2000" dirty="0" smtClean="0">
                <a:latin typeface="Georgia" pitchFamily="18" charset="0"/>
                <a:cs typeface="B Nazanin" pitchFamily="2" charset="-78"/>
              </a:rPr>
              <a:t>متری برای مکانی که الف) روی سطح صاف ب) سطح دریا واقع شده است را محاسبه </a:t>
            </a:r>
            <a:r>
              <a:rPr lang="fa-IR" sz="2000" dirty="0">
                <a:latin typeface="Georgia" pitchFamily="18" charset="0"/>
                <a:cs typeface="B Nazanin" pitchFamily="2" charset="-78"/>
              </a:rPr>
              <a:t>کنید</a:t>
            </a:r>
            <a:r>
              <a:rPr lang="fa-IR" sz="2000" dirty="0" smtClean="0">
                <a:latin typeface="Georgia" pitchFamily="18" charset="0"/>
                <a:cs typeface="B Nazanin" pitchFamily="2" charset="-78"/>
              </a:rPr>
              <a:t>.</a:t>
            </a:r>
          </a:p>
          <a:p>
            <a:pPr marL="82296" indent="0" algn="just" rtl="1">
              <a:buNone/>
            </a:pPr>
            <a:r>
              <a:rPr lang="fa-IR" sz="1800" b="1" dirty="0" smtClean="0">
                <a:latin typeface="Georgia" pitchFamily="18" charset="0"/>
                <a:cs typeface="B Nazanin" pitchFamily="2" charset="-78"/>
              </a:rPr>
              <a:t>پاسخ:</a:t>
            </a:r>
          </a:p>
          <a:p>
            <a:pPr marL="82296" indent="0" algn="just" rtl="1">
              <a:buNone/>
            </a:pPr>
            <a:r>
              <a:rPr lang="fa-IR" sz="1800" dirty="0" smtClean="0">
                <a:latin typeface="Georgia" pitchFamily="18" charset="0"/>
                <a:cs typeface="B Nazanin" pitchFamily="2" charset="-78"/>
              </a:rPr>
              <a:t> الف) </a:t>
            </a:r>
          </a:p>
          <a:p>
            <a:pPr marL="82296" indent="0" algn="just" rtl="1">
              <a:buNone/>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marL="82296" indent="0" algn="just" rtl="1">
              <a:buNone/>
            </a:pPr>
            <a:r>
              <a:rPr lang="fa-IR" sz="1800" dirty="0">
                <a:latin typeface="Georgia" pitchFamily="18" charset="0"/>
                <a:cs typeface="B Nazanin" pitchFamily="2" charset="-78"/>
              </a:rPr>
              <a:t> </a:t>
            </a:r>
            <a:r>
              <a:rPr lang="fa-IR" sz="1800" dirty="0" smtClean="0">
                <a:latin typeface="Georgia" pitchFamily="18" charset="0"/>
                <a:cs typeface="B Nazanin" pitchFamily="2" charset="-78"/>
              </a:rPr>
              <a:t>ب) </a:t>
            </a: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8" y="2722908"/>
            <a:ext cx="44291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2" y="4306956"/>
            <a:ext cx="38766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1173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پیش بینی سرعت باد در یک سایت نیروگاه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000" dirty="0">
                <a:latin typeface="Georgia" pitchFamily="18" charset="0"/>
                <a:cs typeface="B Nazanin" pitchFamily="2" charset="-78"/>
              </a:rPr>
              <a:t>سرعت </a:t>
            </a:r>
            <a:r>
              <a:rPr lang="fa-IR" sz="2000" dirty="0" smtClean="0">
                <a:latin typeface="Georgia" pitchFamily="18" charset="0"/>
                <a:cs typeface="B Nazanin" pitchFamily="2" charset="-78"/>
              </a:rPr>
              <a:t>باد لحظه ای، روزانه، فصلی و سالیانه </a:t>
            </a:r>
            <a:r>
              <a:rPr lang="fa-IR" sz="2000" dirty="0">
                <a:latin typeface="Georgia" pitchFamily="18" charset="0"/>
                <a:cs typeface="B Nazanin" pitchFamily="2" charset="-78"/>
              </a:rPr>
              <a:t>یک مقدار متغیر است و کاملا قابل پیش بینی نیست. </a:t>
            </a:r>
            <a:r>
              <a:rPr lang="fa-IR" sz="2000" dirty="0" smtClean="0">
                <a:latin typeface="Georgia" pitchFamily="18" charset="0"/>
                <a:cs typeface="B Nazanin" pitchFamily="2" charset="-78"/>
              </a:rPr>
              <a:t>توزیع </a:t>
            </a:r>
            <a:r>
              <a:rPr lang="fa-IR" sz="2000" dirty="0">
                <a:latin typeface="Georgia" pitchFamily="18" charset="0"/>
                <a:cs typeface="B Nazanin" pitchFamily="2" charset="-78"/>
              </a:rPr>
              <a:t>احتمال سرعت باد اطلاعاتی را در مورد ویژگی های بلند مدت یک سایت ارائه می دهد. از توزیع احتمال برای محاسبه بازده انرژی باد موجود استفاده می شود. </a:t>
            </a:r>
            <a:r>
              <a:rPr lang="fa-IR" sz="2000" dirty="0" smtClean="0">
                <a:latin typeface="Georgia" pitchFamily="18" charset="0"/>
                <a:cs typeface="B Nazanin" pitchFamily="2" charset="-78"/>
              </a:rPr>
              <a:t>برای </a:t>
            </a:r>
            <a:r>
              <a:rPr lang="fa-IR" sz="2000" dirty="0">
                <a:latin typeface="Georgia" pitchFamily="18" charset="0"/>
                <a:cs typeface="B Nazanin" pitchFamily="2" charset="-78"/>
              </a:rPr>
              <a:t>استفاده موثر از داده های </a:t>
            </a:r>
            <a:r>
              <a:rPr lang="fa-IR" sz="2000" dirty="0" smtClean="0">
                <a:latin typeface="Georgia" pitchFamily="18" charset="0"/>
                <a:cs typeface="B Nazanin" pitchFamily="2" charset="-78"/>
              </a:rPr>
              <a:t>بادی، </a:t>
            </a:r>
            <a:r>
              <a:rPr lang="fa-IR" sz="2000" dirty="0">
                <a:latin typeface="Georgia" pitchFamily="18" charset="0"/>
                <a:cs typeface="B Nazanin" pitchFamily="2" charset="-78"/>
              </a:rPr>
              <a:t>درک اصطلاحات زیر مهم است</a:t>
            </a:r>
            <a:r>
              <a:rPr lang="fa-IR" sz="2000" dirty="0" smtClean="0">
                <a:latin typeface="Georgia" pitchFamily="18" charset="0"/>
                <a:cs typeface="B Nazanin" pitchFamily="2" charset="-78"/>
              </a:rPr>
              <a:t>:</a:t>
            </a:r>
            <a:endParaRPr lang="en-US" sz="2000" dirty="0" smtClean="0">
              <a:latin typeface="Georgia" pitchFamily="18" charset="0"/>
              <a:cs typeface="B Nazanin" pitchFamily="2" charset="-78"/>
            </a:endParaRPr>
          </a:p>
          <a:p>
            <a:pPr algn="just" rtl="1">
              <a:buFont typeface="Wingdings" panose="05000000000000000000" pitchFamily="2" charset="2"/>
              <a:buChar char="Ø"/>
            </a:pPr>
            <a:r>
              <a:rPr lang="fa-IR" sz="2000" b="1" dirty="0">
                <a:latin typeface="Georgia" pitchFamily="18" charset="0"/>
                <a:cs typeface="B Nazanin" pitchFamily="2" charset="-78"/>
              </a:rPr>
              <a:t>میانگین سرعت باد</a:t>
            </a:r>
            <a:r>
              <a:rPr lang="fa-IR" sz="2000" dirty="0" smtClean="0">
                <a:latin typeface="Georgia" pitchFamily="18" charset="0"/>
                <a:cs typeface="B Nazanin" pitchFamily="2" charset="-78"/>
              </a:rPr>
              <a:t>: میانگین </a:t>
            </a:r>
            <a:r>
              <a:rPr lang="fa-IR" sz="2000" dirty="0">
                <a:latin typeface="Georgia" pitchFamily="18" charset="0"/>
                <a:cs typeface="B Nazanin" pitchFamily="2" charset="-78"/>
              </a:rPr>
              <a:t>سرعت </a:t>
            </a:r>
            <a:r>
              <a:rPr lang="fa-IR" sz="2000" dirty="0" smtClean="0">
                <a:latin typeface="Georgia" pitchFamily="18" charset="0"/>
                <a:cs typeface="B Nazanin" pitchFamily="2" charset="-78"/>
              </a:rPr>
              <a:t>باد، </a:t>
            </a:r>
            <a:r>
              <a:rPr lang="en-US" sz="2000" dirty="0" err="1">
                <a:latin typeface="Georgia" pitchFamily="18" charset="0"/>
                <a:cs typeface="B Nazanin" pitchFamily="2" charset="-78"/>
              </a:rPr>
              <a:t>V</a:t>
            </a:r>
            <a:r>
              <a:rPr lang="en-US" sz="1200" dirty="0" err="1">
                <a:latin typeface="Georgia" pitchFamily="18" charset="0"/>
                <a:cs typeface="B Nazanin" pitchFamily="2" charset="-78"/>
              </a:rPr>
              <a:t>wm</a:t>
            </a:r>
            <a:r>
              <a:rPr lang="en-US" sz="2000" dirty="0">
                <a:latin typeface="Georgia" pitchFamily="18" charset="0"/>
                <a:cs typeface="B Nazanin" pitchFamily="2" charset="-78"/>
              </a:rPr>
              <a:t> ، </a:t>
            </a:r>
            <a:r>
              <a:rPr lang="fa-IR" sz="2000" dirty="0">
                <a:latin typeface="Georgia" pitchFamily="18" charset="0"/>
                <a:cs typeface="B Nazanin" pitchFamily="2" charset="-78"/>
              </a:rPr>
              <a:t>میانگین کلیه سرعتهای </a:t>
            </a:r>
            <a:r>
              <a:rPr lang="fa-IR" sz="2000" dirty="0" smtClean="0">
                <a:latin typeface="Georgia" pitchFamily="18" charset="0"/>
                <a:cs typeface="B Nazanin" pitchFamily="2" charset="-78"/>
              </a:rPr>
              <a:t>ثبت شده </a:t>
            </a:r>
            <a:r>
              <a:rPr lang="fa-IR" sz="2000" dirty="0">
                <a:latin typeface="Georgia" pitchFamily="18" charset="0"/>
                <a:cs typeface="B Nazanin" pitchFamily="2" charset="-78"/>
              </a:rPr>
              <a:t>باد است</a:t>
            </a:r>
            <a:r>
              <a:rPr lang="fa-IR" sz="2000" dirty="0" smtClean="0">
                <a:latin typeface="Georgia" pitchFamily="18" charset="0"/>
                <a:cs typeface="B Nazanin" pitchFamily="2" charset="-78"/>
              </a:rPr>
              <a:t>:</a:t>
            </a: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en-US" sz="1800" b="1"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b="1" dirty="0" smtClean="0">
                <a:latin typeface="Georgia" pitchFamily="18" charset="0"/>
                <a:cs typeface="B Nazanin" pitchFamily="2" charset="-78"/>
              </a:rPr>
              <a:t>انحراف معیار</a:t>
            </a:r>
            <a:r>
              <a:rPr lang="fa-IR" sz="2000" dirty="0" smtClean="0">
                <a:latin typeface="Georgia" pitchFamily="18" charset="0"/>
                <a:cs typeface="B Nazanin" pitchFamily="2" charset="-78"/>
              </a:rPr>
              <a:t>: مشخص می کند که داده ها چه مقدار پراکنده هستند و به طور متوسط چه مقدار از مقدار میانگین فاصله دارند. </a:t>
            </a:r>
            <a:r>
              <a:rPr lang="fa-IR" sz="2000" dirty="0">
                <a:latin typeface="Georgia" pitchFamily="18" charset="0"/>
                <a:cs typeface="B Nazanin" pitchFamily="2" charset="-78"/>
              </a:rPr>
              <a:t>انحراف معیار </a:t>
            </a:r>
            <a:r>
              <a:rPr lang="fa-IR" sz="2000" dirty="0" smtClean="0">
                <a:latin typeface="Georgia" pitchFamily="18" charset="0"/>
                <a:cs typeface="B Nazanin" pitchFamily="2" charset="-78"/>
              </a:rPr>
              <a:t>از رابطه زیر محاسبه می شود:</a:t>
            </a: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59" y="3390900"/>
            <a:ext cx="12287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78380" y="3100141"/>
            <a:ext cx="2023311" cy="369332"/>
          </a:xfrm>
          <a:prstGeom prst="rect">
            <a:avLst/>
          </a:prstGeom>
        </p:spPr>
        <p:txBody>
          <a:bodyPr wrap="none">
            <a:spAutoFit/>
          </a:bodyPr>
          <a:lstStyle/>
          <a:p>
            <a:r>
              <a:rPr lang="en-US"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wi</a:t>
            </a:r>
            <a:r>
              <a:rPr lang="en-US" dirty="0" smtClean="0">
                <a:latin typeface="Times New Roman" panose="02020603050405020304" pitchFamily="18" charset="0"/>
                <a:cs typeface="Times New Roman" panose="02020603050405020304" pitchFamily="18" charset="0"/>
              </a:rPr>
              <a:t>=</a:t>
            </a:r>
            <a:r>
              <a:rPr lang="fa-IR" dirty="0" smtClean="0">
                <a:cs typeface="B Nazanin" panose="00000400000000000000" pitchFamily="2" charset="-78"/>
              </a:rPr>
              <a:t>سرعت </a:t>
            </a:r>
            <a:r>
              <a:rPr lang="fa-IR" dirty="0">
                <a:cs typeface="B Nazanin" panose="00000400000000000000" pitchFamily="2" charset="-78"/>
              </a:rPr>
              <a:t>باد </a:t>
            </a:r>
            <a:r>
              <a:rPr lang="fa-IR" dirty="0" smtClean="0">
                <a:cs typeface="B Nazanin" panose="00000400000000000000" pitchFamily="2" charset="-78"/>
              </a:rPr>
              <a:t>ثبت شده</a:t>
            </a:r>
            <a:endParaRPr lang="fa-IR" dirty="0">
              <a:cs typeface="B Nazanin" panose="00000400000000000000" pitchFamily="2" charset="-78"/>
            </a:endParaRPr>
          </a:p>
        </p:txBody>
      </p:sp>
      <p:sp>
        <p:nvSpPr>
          <p:cNvPr id="10" name="Rectangle 9"/>
          <p:cNvSpPr/>
          <p:nvPr/>
        </p:nvSpPr>
        <p:spPr>
          <a:xfrm>
            <a:off x="2339295" y="4021293"/>
            <a:ext cx="1901483"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n=</a:t>
            </a:r>
            <a:r>
              <a:rPr lang="fa-IR" dirty="0" smtClean="0">
                <a:cs typeface="B Nazanin" panose="00000400000000000000" pitchFamily="2" charset="-78"/>
              </a:rPr>
              <a:t>تعداد موارد ثبت شده</a:t>
            </a:r>
            <a:endParaRPr lang="fa-IR" dirty="0">
              <a:cs typeface="B Nazanin" panose="00000400000000000000" pitchFamily="2" charset="-7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898" y="5625873"/>
            <a:ext cx="2243139" cy="55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8394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پیش بینی سرعت باد در یک سایت نیروگاه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marL="82296" indent="0" algn="just" rtl="1">
              <a:buNone/>
            </a:pPr>
            <a:r>
              <a:rPr lang="fa-IR" sz="1800" b="1" dirty="0">
                <a:latin typeface="Georgia" pitchFamily="18" charset="0"/>
                <a:cs typeface="B Nazanin" pitchFamily="2" charset="-78"/>
              </a:rPr>
              <a:t>مثال: </a:t>
            </a:r>
            <a:r>
              <a:rPr lang="fa-IR" sz="1800" dirty="0">
                <a:latin typeface="Georgia" pitchFamily="18" charset="0"/>
                <a:cs typeface="B Nazanin" pitchFamily="2" charset="-78"/>
              </a:rPr>
              <a:t>در یک </a:t>
            </a:r>
            <a:r>
              <a:rPr lang="fa-IR" sz="1800" dirty="0" smtClean="0">
                <a:latin typeface="Georgia" pitchFamily="18" charset="0"/>
                <a:cs typeface="B Nazanin" pitchFamily="2" charset="-78"/>
              </a:rPr>
              <a:t>مکان، </a:t>
            </a:r>
            <a:r>
              <a:rPr lang="fa-IR" sz="1800" dirty="0">
                <a:latin typeface="Georgia" pitchFamily="18" charset="0"/>
                <a:cs typeface="B Nazanin" pitchFamily="2" charset="-78"/>
              </a:rPr>
              <a:t>پنج سرعت </a:t>
            </a:r>
            <a:r>
              <a:rPr lang="fa-IR" sz="1800" dirty="0" smtClean="0">
                <a:latin typeface="Georgia" pitchFamily="18" charset="0"/>
                <a:cs typeface="B Nazanin" pitchFamily="2" charset="-78"/>
              </a:rPr>
              <a:t>باد شامل 2، 4، 7، </a:t>
            </a:r>
            <a:r>
              <a:rPr lang="fa-IR" sz="1800" dirty="0">
                <a:latin typeface="Georgia" pitchFamily="18" charset="0"/>
                <a:cs typeface="B Nazanin" pitchFamily="2" charset="-78"/>
              </a:rPr>
              <a:t>8 و 9 متر بر </a:t>
            </a:r>
            <a:r>
              <a:rPr lang="fa-IR" sz="1800" dirty="0" smtClean="0">
                <a:latin typeface="Georgia" pitchFamily="18" charset="0"/>
                <a:cs typeface="B Nazanin" pitchFamily="2" charset="-78"/>
              </a:rPr>
              <a:t>ثانیه ثبت شده است. مطلوبست محاسبه سرعت میانگین و انحراف معیار؟</a:t>
            </a:r>
          </a:p>
          <a:p>
            <a:pPr marL="82296" indent="0" algn="just" rtl="1">
              <a:buNone/>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marL="82296" indent="0" algn="just" rtl="1">
              <a:buNone/>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r" rtl="1">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P(</a:t>
            </a:r>
            <a:r>
              <a:rPr lang="en-US" sz="2000" b="1" dirty="0" err="1" smtClean="0">
                <a:latin typeface="Times New Roman" panose="02020603050405020304" pitchFamily="18" charset="0"/>
                <a:cs typeface="Times New Roman" panose="02020603050405020304" pitchFamily="18" charset="0"/>
              </a:rPr>
              <a:t>Vwi</a:t>
            </a:r>
            <a:r>
              <a:rPr lang="en-US" sz="2000" b="1" dirty="0" smtClean="0">
                <a:latin typeface="Times New Roman" panose="02020603050405020304" pitchFamily="18" charset="0"/>
                <a:cs typeface="Times New Roman" panose="02020603050405020304" pitchFamily="18" charset="0"/>
              </a:rPr>
              <a:t>)</a:t>
            </a:r>
            <a:r>
              <a:rPr lang="fa-IR" sz="2000" b="1" dirty="0" smtClean="0">
                <a:latin typeface="Georgia" pitchFamily="18" charset="0"/>
                <a:cs typeface="B Nazanin" pitchFamily="2" charset="-78"/>
              </a:rPr>
              <a:t> یا احتمال </a:t>
            </a:r>
            <a:r>
              <a:rPr lang="fa-IR" sz="2000" b="1" dirty="0">
                <a:latin typeface="Georgia" pitchFamily="18" charset="0"/>
                <a:cs typeface="B Nazanin" pitchFamily="2" charset="-78"/>
              </a:rPr>
              <a:t>مشاهده سرعت باد </a:t>
            </a:r>
            <a:r>
              <a:rPr lang="en-US" sz="2000" b="1" dirty="0" err="1" smtClean="0">
                <a:latin typeface="Georgia" pitchFamily="18" charset="0"/>
                <a:cs typeface="B Nazanin" pitchFamily="2" charset="-78"/>
              </a:rPr>
              <a:t>i</a:t>
            </a:r>
            <a:r>
              <a:rPr lang="fa-IR" sz="2000" b="1" dirty="0" smtClean="0">
                <a:latin typeface="Georgia" pitchFamily="18" charset="0"/>
                <a:cs typeface="B Nazanin" pitchFamily="2" charset="-78"/>
              </a:rPr>
              <a:t>ام </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V</a:t>
            </a:r>
            <a:r>
              <a:rPr lang="en-US" sz="1400" b="1" dirty="0" err="1" smtClean="0">
                <a:latin typeface="Times New Roman" panose="02020603050405020304" pitchFamily="18" charset="0"/>
                <a:cs typeface="Times New Roman" panose="02020603050405020304" pitchFamily="18" charset="0"/>
              </a:rPr>
              <a:t>wi</a:t>
            </a:r>
            <a:r>
              <a:rPr lang="en-US" sz="2000" b="1" dirty="0" smtClean="0">
                <a:latin typeface="Times New Roman" panose="02020603050405020304" pitchFamily="18" charset="0"/>
                <a:cs typeface="Times New Roman" panose="02020603050405020304" pitchFamily="18" charset="0"/>
              </a:rPr>
              <a:t>)</a:t>
            </a:r>
            <a:r>
              <a:rPr lang="fa-IR"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B Nazanin" panose="00000400000000000000" pitchFamily="2" charset="-78"/>
              </a:rPr>
              <a:t>از رابطه زیر محاسبه می شود:</a:t>
            </a: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r>
              <a:rPr lang="fa-IR" sz="1800" b="1" dirty="0">
                <a:latin typeface="Georgia" pitchFamily="18" charset="0"/>
                <a:cs typeface="B Nazanin" pitchFamily="2" charset="-78"/>
              </a:rPr>
              <a:t>تابع توزیع </a:t>
            </a:r>
            <a:r>
              <a:rPr lang="fa-IR" sz="1800" b="1" dirty="0" smtClean="0">
                <a:latin typeface="Georgia" pitchFamily="18" charset="0"/>
                <a:cs typeface="B Nazanin" pitchFamily="2" charset="-78"/>
              </a:rPr>
              <a:t>تجمعی،</a:t>
            </a:r>
            <a:r>
              <a:rPr lang="en-US" sz="1800" b="1" dirty="0" smtClean="0">
                <a:latin typeface="Times New Roman" panose="02020603050405020304" pitchFamily="18" charset="0"/>
                <a:cs typeface="Times New Roman" panose="02020603050405020304" pitchFamily="18" charset="0"/>
              </a:rPr>
              <a:t>F(</a:t>
            </a:r>
            <a:r>
              <a:rPr lang="en-US" sz="1800" b="1" dirty="0" err="1" smtClean="0">
                <a:latin typeface="Times New Roman" panose="02020603050405020304" pitchFamily="18" charset="0"/>
                <a:cs typeface="Times New Roman" panose="02020603050405020304" pitchFamily="18" charset="0"/>
              </a:rPr>
              <a:t>V</a:t>
            </a:r>
            <a:r>
              <a:rPr lang="en-US" sz="1200" b="1" dirty="0" err="1" smtClean="0">
                <a:latin typeface="Times New Roman" panose="02020603050405020304" pitchFamily="18" charset="0"/>
                <a:cs typeface="Times New Roman" panose="02020603050405020304" pitchFamily="18" charset="0"/>
              </a:rPr>
              <a:t>wj</a:t>
            </a:r>
            <a:r>
              <a:rPr lang="en-US" sz="1800" b="1" dirty="0" smtClean="0">
                <a:latin typeface="Times New Roman" panose="02020603050405020304" pitchFamily="18" charset="0"/>
                <a:cs typeface="Times New Roman" panose="02020603050405020304" pitchFamily="18" charset="0"/>
              </a:rPr>
              <a:t>)</a:t>
            </a:r>
            <a:r>
              <a:rPr lang="fa-IR" sz="1800" dirty="0" smtClean="0">
                <a:latin typeface="Georgia" pitchFamily="18" charset="0"/>
                <a:cs typeface="B Nazanin" pitchFamily="2" charset="-78"/>
              </a:rPr>
              <a:t>،</a:t>
            </a:r>
            <a:r>
              <a:rPr lang="en-US" sz="1800" dirty="0" smtClean="0">
                <a:latin typeface="Georgia" pitchFamily="18" charset="0"/>
                <a:cs typeface="B Nazanin" pitchFamily="2" charset="-78"/>
              </a:rPr>
              <a:t> </a:t>
            </a:r>
            <a:r>
              <a:rPr lang="fa-IR" sz="1800" dirty="0" smtClean="0">
                <a:latin typeface="Georgia" pitchFamily="18" charset="0"/>
                <a:cs typeface="B Nazanin" pitchFamily="2" charset="-78"/>
              </a:rPr>
              <a:t>که این </a:t>
            </a:r>
            <a:r>
              <a:rPr lang="fa-IR" sz="1800" dirty="0">
                <a:latin typeface="Georgia" pitchFamily="18" charset="0"/>
                <a:cs typeface="B Nazanin" pitchFamily="2" charset="-78"/>
              </a:rPr>
              <a:t>تابع احتمال اینکه سرعت باد اندازه گیری </a:t>
            </a:r>
            <a:r>
              <a:rPr lang="fa-IR" sz="1800" dirty="0" smtClean="0">
                <a:latin typeface="Georgia" pitchFamily="18" charset="0"/>
                <a:cs typeface="B Nazanin" pitchFamily="2" charset="-78"/>
              </a:rPr>
              <a:t>شده کمتر </a:t>
            </a:r>
            <a:r>
              <a:rPr lang="fa-IR" sz="1800" dirty="0">
                <a:latin typeface="Georgia" pitchFamily="18" charset="0"/>
                <a:cs typeface="B Nazanin" pitchFamily="2" charset="-78"/>
              </a:rPr>
              <a:t>یا مساوی </a:t>
            </a:r>
            <a:r>
              <a:rPr lang="en-US" sz="1800"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wi</a:t>
            </a:r>
            <a:r>
              <a:rPr lang="fa-IR" sz="1800" dirty="0" smtClean="0">
                <a:latin typeface="Times New Roman" panose="02020603050405020304" pitchFamily="18" charset="0"/>
                <a:cs typeface="Times New Roman" panose="02020603050405020304" pitchFamily="18" charset="0"/>
              </a:rPr>
              <a:t> </a:t>
            </a:r>
            <a:r>
              <a:rPr lang="fa-IR" sz="1800" dirty="0" smtClean="0">
                <a:latin typeface="Georgia" pitchFamily="18" charset="0"/>
                <a:cs typeface="B Nazanin" pitchFamily="2" charset="-78"/>
              </a:rPr>
              <a:t>باشد را نشان می دهد و از رابطه زیر محاسبه می شود:</a:t>
            </a: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487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20534"/>
            <a:ext cx="16668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048000" y="3745468"/>
            <a:ext cx="218200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n=</a:t>
            </a:r>
            <a:r>
              <a:rPr lang="fa-IR" dirty="0" smtClean="0">
                <a:cs typeface="B Nazanin" panose="00000400000000000000" pitchFamily="2" charset="-78"/>
              </a:rPr>
              <a:t>تعداد کل موارد ثبت شده</a:t>
            </a:r>
            <a:endParaRPr lang="fa-IR" dirty="0">
              <a:cs typeface="B Nazanin" panose="00000400000000000000" pitchFamily="2" charset="-78"/>
            </a:endParaRPr>
          </a:p>
        </p:txBody>
      </p:sp>
      <p:sp>
        <p:nvSpPr>
          <p:cNvPr id="13" name="Rectangle 12"/>
          <p:cNvSpPr/>
          <p:nvPr/>
        </p:nvSpPr>
        <p:spPr>
          <a:xfrm>
            <a:off x="2971800" y="3256002"/>
            <a:ext cx="295144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wi</a:t>
            </a:r>
            <a:r>
              <a:rPr lang="fa-IR" dirty="0">
                <a:cs typeface="B Nazanin" panose="00000400000000000000" pitchFamily="2" charset="-78"/>
              </a:rPr>
              <a:t> تعداد موارد ثبت شده سرعت</a:t>
            </a:r>
            <a:r>
              <a:rPr lang="fa-IR" dirty="0" smtClean="0">
                <a:cs typeface="B Nazanin" panose="00000400000000000000" pitchFamily="2" charset="-78"/>
              </a:rPr>
              <a:t> </a:t>
            </a:r>
            <a:endParaRPr lang="fa-IR" dirty="0">
              <a:cs typeface="B Nazanin" panose="00000400000000000000" pitchFamily="2" charset="-78"/>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24" y="5181600"/>
            <a:ext cx="24765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1773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پیش بینی سرعت باد در یک سایت نیروگاه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marL="82296" indent="0" algn="just" rtl="1">
              <a:buNone/>
            </a:pPr>
            <a:r>
              <a:rPr lang="fa-IR" sz="1800" b="1" dirty="0" smtClean="0">
                <a:latin typeface="Georgia" pitchFamily="18" charset="0"/>
                <a:cs typeface="B Nazanin" pitchFamily="2" charset="-78"/>
              </a:rPr>
              <a:t>مثال: </a:t>
            </a:r>
            <a:r>
              <a:rPr lang="fa-IR" sz="1800" dirty="0">
                <a:latin typeface="Georgia" pitchFamily="18" charset="0"/>
                <a:cs typeface="B Nazanin" pitchFamily="2" charset="-78"/>
              </a:rPr>
              <a:t>در یک </a:t>
            </a:r>
            <a:r>
              <a:rPr lang="fa-IR" sz="1800" dirty="0" smtClean="0">
                <a:latin typeface="Georgia" pitchFamily="18" charset="0"/>
                <a:cs typeface="B Nazanin" pitchFamily="2" charset="-78"/>
              </a:rPr>
              <a:t>سایت، </a:t>
            </a:r>
            <a:r>
              <a:rPr lang="fa-IR" sz="1800" dirty="0">
                <a:latin typeface="Georgia" pitchFamily="18" charset="0"/>
                <a:cs typeface="B Nazanin" pitchFamily="2" charset="-78"/>
              </a:rPr>
              <a:t>تعداد </a:t>
            </a:r>
            <a:r>
              <a:rPr lang="fa-IR" sz="1800" dirty="0" smtClean="0">
                <a:latin typeface="Georgia" pitchFamily="18" charset="0"/>
                <a:cs typeface="B Nazanin" pitchFamily="2" charset="-78"/>
              </a:rPr>
              <a:t>کل موارد ثبت شده سرعت باد</a:t>
            </a:r>
            <a:r>
              <a:rPr lang="en-US" sz="1800" dirty="0" smtClean="0">
                <a:latin typeface="Times New Roman" panose="02020603050405020304" pitchFamily="18" charset="0"/>
                <a:cs typeface="Times New Roman" panose="02020603050405020304" pitchFamily="18" charset="0"/>
              </a:rPr>
              <a:t>n=211</a:t>
            </a:r>
            <a:r>
              <a:rPr lang="en-US" sz="1800" dirty="0" smtClean="0">
                <a:latin typeface="Georgia" pitchFamily="18" charset="0"/>
                <a:cs typeface="B Nazanin" pitchFamily="2" charset="-78"/>
              </a:rPr>
              <a:t> </a:t>
            </a:r>
            <a:r>
              <a:rPr lang="fa-IR" sz="1800" dirty="0" smtClean="0">
                <a:latin typeface="Georgia" pitchFamily="18" charset="0"/>
                <a:cs typeface="B Nazanin" pitchFamily="2" charset="-78"/>
              </a:rPr>
              <a:t> می باشد. </a:t>
            </a:r>
            <a:r>
              <a:rPr lang="fa-IR" sz="1800" dirty="0">
                <a:latin typeface="Georgia" pitchFamily="18" charset="0"/>
                <a:cs typeface="B Nazanin" pitchFamily="2" charset="-78"/>
              </a:rPr>
              <a:t>هر سرعت </a:t>
            </a:r>
            <a:r>
              <a:rPr lang="fa-IR" sz="1800" dirty="0" smtClean="0">
                <a:latin typeface="Georgia" pitchFamily="18" charset="0"/>
                <a:cs typeface="B Nazanin" pitchFamily="2" charset="-78"/>
              </a:rPr>
              <a:t>باد،</a:t>
            </a:r>
            <a:r>
              <a:rPr lang="en-US" sz="1800" dirty="0" err="1" smtClean="0">
                <a:latin typeface="Times New Roman" panose="02020603050405020304" pitchFamily="18" charset="0"/>
                <a:cs typeface="Times New Roman" panose="02020603050405020304" pitchFamily="18" charset="0"/>
              </a:rPr>
              <a:t>V</a:t>
            </a:r>
            <a:r>
              <a:rPr lang="en-US" sz="1400" dirty="0" err="1" smtClean="0">
                <a:latin typeface="Times New Roman" panose="02020603050405020304" pitchFamily="18" charset="0"/>
                <a:cs typeface="Times New Roman" panose="02020603050405020304" pitchFamily="18" charset="0"/>
              </a:rPr>
              <a:t>wi</a:t>
            </a:r>
            <a:r>
              <a:rPr lang="en-US" sz="1800" dirty="0" smtClean="0">
                <a:latin typeface="Georgia" pitchFamily="18" charset="0"/>
                <a:cs typeface="B Nazanin" pitchFamily="2" charset="-78"/>
              </a:rPr>
              <a:t> </a:t>
            </a:r>
            <a:r>
              <a:rPr lang="en-US" sz="1800" dirty="0">
                <a:latin typeface="Georgia" pitchFamily="18" charset="0"/>
                <a:cs typeface="B Nazanin" pitchFamily="2" charset="-78"/>
              </a:rPr>
              <a:t>، </a:t>
            </a:r>
            <a:r>
              <a:rPr lang="fa-IR" sz="1800" dirty="0" smtClean="0">
                <a:latin typeface="Georgia" pitchFamily="18" charset="0"/>
                <a:cs typeface="B Nazanin" pitchFamily="2" charset="-78"/>
              </a:rPr>
              <a:t>به تعداد </a:t>
            </a:r>
            <a:r>
              <a:rPr lang="en-US" sz="1800" dirty="0" smtClean="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i</a:t>
            </a:r>
            <a:r>
              <a:rPr lang="fa-IR" sz="1800" dirty="0" smtClean="0">
                <a:latin typeface="Georgia" pitchFamily="18" charset="0"/>
                <a:cs typeface="B Nazanin" pitchFamily="2" charset="-78"/>
              </a:rPr>
              <a:t> بار مشاهده </a:t>
            </a:r>
            <a:r>
              <a:rPr lang="fa-IR" sz="1800" dirty="0">
                <a:latin typeface="Georgia" pitchFamily="18" charset="0"/>
                <a:cs typeface="B Nazanin" pitchFamily="2" charset="-78"/>
              </a:rPr>
              <a:t>می </a:t>
            </a:r>
            <a:r>
              <a:rPr lang="fa-IR" sz="1800" dirty="0" smtClean="0">
                <a:latin typeface="Georgia" pitchFamily="18" charset="0"/>
                <a:cs typeface="B Nazanin" pitchFamily="2" charset="-78"/>
              </a:rPr>
              <a:t>شود. مطلوبست محاسبه </a:t>
            </a:r>
            <a:r>
              <a:rPr lang="en-US" sz="1800" dirty="0" smtClean="0">
                <a:latin typeface="Times New Roman" panose="02020603050405020304" pitchFamily="18" charset="0"/>
                <a:cs typeface="Times New Roman" panose="02020603050405020304" pitchFamily="18" charset="0"/>
              </a:rPr>
              <a:t>P(</a:t>
            </a:r>
            <a:r>
              <a:rPr lang="en-US" sz="1800"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wi</a:t>
            </a:r>
            <a:r>
              <a:rPr lang="en-US" sz="1800" dirty="0">
                <a:latin typeface="Times New Roman" panose="02020603050405020304" pitchFamily="18" charset="0"/>
                <a:cs typeface="Times New Roman" panose="02020603050405020304" pitchFamily="18" charset="0"/>
              </a:rPr>
              <a:t>)</a:t>
            </a:r>
            <a:r>
              <a:rPr lang="en-US" sz="1800" dirty="0">
                <a:latin typeface="Georgia" pitchFamily="18" charset="0"/>
                <a:cs typeface="B Nazanin" pitchFamily="2" charset="-78"/>
              </a:rPr>
              <a:t> </a:t>
            </a:r>
            <a:r>
              <a:rPr lang="fa-IR" sz="1800" dirty="0" smtClean="0">
                <a:latin typeface="Georgia" pitchFamily="18" charset="0"/>
                <a:cs typeface="B Nazanin" pitchFamily="2" charset="-78"/>
              </a:rPr>
              <a:t> و</a:t>
            </a:r>
            <a:r>
              <a:rPr lang="en-US" sz="1800" dirty="0" smtClean="0">
                <a:latin typeface="Times New Roman" panose="02020603050405020304" pitchFamily="18" charset="0"/>
                <a:cs typeface="Times New Roman" panose="02020603050405020304" pitchFamily="18" charset="0"/>
              </a:rPr>
              <a:t>F(</a:t>
            </a:r>
            <a:r>
              <a:rPr lang="en-US" sz="1800"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wi</a:t>
            </a:r>
            <a:r>
              <a:rPr lang="en-US" sz="1800" dirty="0" smtClean="0">
                <a:latin typeface="Times New Roman" panose="02020603050405020304" pitchFamily="18" charset="0"/>
                <a:cs typeface="Times New Roman" panose="02020603050405020304" pitchFamily="18" charset="0"/>
              </a:rPr>
              <a:t>)</a:t>
            </a:r>
            <a:r>
              <a:rPr lang="en-US" sz="1800" dirty="0" smtClean="0">
                <a:latin typeface="Georgia" pitchFamily="18" charset="0"/>
                <a:cs typeface="B Nazanin" pitchFamily="2" charset="-78"/>
              </a:rPr>
              <a:t> </a:t>
            </a:r>
            <a:r>
              <a:rPr lang="fa-IR" sz="1800" dirty="0" smtClean="0">
                <a:latin typeface="Georgia" pitchFamily="18" charset="0"/>
                <a:cs typeface="B Nazanin" pitchFamily="2" charset="-78"/>
              </a:rPr>
              <a:t>؟</a:t>
            </a:r>
          </a:p>
          <a:p>
            <a:pPr marL="82296" indent="0" algn="just" rtl="1">
              <a:buNone/>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 y="1676400"/>
            <a:ext cx="86963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9112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0134"/>
            <a:ext cx="8229600" cy="1143000"/>
          </a:xfrm>
        </p:spPr>
        <p:txBody>
          <a:bodyPr>
            <a:noAutofit/>
          </a:bodyPr>
          <a:lstStyle/>
          <a:p>
            <a:pPr algn="r" rtl="1"/>
            <a:r>
              <a:rPr lang="fa-IR" sz="3800" dirty="0" smtClean="0">
                <a:latin typeface="Georgia" pitchFamily="18" charset="0"/>
                <a:cs typeface="B Nazanin" pitchFamily="2" charset="-78"/>
              </a:rPr>
              <a:t>پیش بینی سرعت باد در یک سایت نیروگاه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buFont typeface="Wingdings" panose="05000000000000000000" pitchFamily="2" charset="2"/>
              <a:buChar char="Ø"/>
            </a:pPr>
            <a:r>
              <a:rPr lang="fa-IR" sz="2000" b="1" dirty="0" smtClean="0">
                <a:latin typeface="Georgia" pitchFamily="18" charset="0"/>
                <a:cs typeface="B Nazanin" pitchFamily="2" charset="-78"/>
              </a:rPr>
              <a:t>تابع </a:t>
            </a:r>
            <a:r>
              <a:rPr lang="fa-IR" sz="2000" b="1" dirty="0">
                <a:latin typeface="Georgia" pitchFamily="18" charset="0"/>
                <a:cs typeface="B Nazanin" pitchFamily="2" charset="-78"/>
              </a:rPr>
              <a:t>چگالی </a:t>
            </a:r>
            <a:r>
              <a:rPr lang="fa-IR" sz="2000" b="1" dirty="0" smtClean="0">
                <a:latin typeface="Georgia" pitchFamily="18" charset="0"/>
                <a:cs typeface="B Nazanin" pitchFamily="2" charset="-78"/>
              </a:rPr>
              <a:t>احتمال، </a:t>
            </a:r>
            <a:r>
              <a:rPr lang="en-US" sz="2000" b="1" dirty="0" smtClean="0">
                <a:latin typeface="Times New Roman" panose="02020603050405020304" pitchFamily="18" charset="0"/>
                <a:cs typeface="Times New Roman" panose="02020603050405020304" pitchFamily="18" charset="0"/>
              </a:rPr>
              <a:t>f(</a:t>
            </a:r>
            <a:r>
              <a:rPr lang="en-US" sz="2000" b="1" dirty="0" err="1" smtClean="0">
                <a:latin typeface="Times New Roman" panose="02020603050405020304" pitchFamily="18" charset="0"/>
                <a:cs typeface="Times New Roman" panose="02020603050405020304" pitchFamily="18" charset="0"/>
              </a:rPr>
              <a:t>V</a:t>
            </a:r>
            <a:r>
              <a:rPr lang="en-US" sz="1400" b="1" dirty="0" err="1" smtClean="0">
                <a:latin typeface="Times New Roman" panose="02020603050405020304" pitchFamily="18" charset="0"/>
                <a:cs typeface="Times New Roman" panose="02020603050405020304" pitchFamily="18" charset="0"/>
              </a:rPr>
              <a:t>w</a:t>
            </a:r>
            <a:r>
              <a:rPr lang="en-US" sz="2000" b="1" dirty="0" smtClean="0">
                <a:latin typeface="Times New Roman" panose="02020603050405020304" pitchFamily="18" charset="0"/>
                <a:cs typeface="Times New Roman" panose="02020603050405020304" pitchFamily="18" charset="0"/>
              </a:rPr>
              <a:t>)</a:t>
            </a:r>
            <a:r>
              <a:rPr lang="fa-IR" sz="2000" b="1" dirty="0" smtClean="0">
                <a:latin typeface="Georgia" pitchFamily="18" charset="0"/>
                <a:cs typeface="B Nazanin" pitchFamily="2" charset="-78"/>
              </a:rPr>
              <a:t>،</a:t>
            </a:r>
            <a:r>
              <a:rPr lang="fa-IR" sz="2000" dirty="0" smtClean="0">
                <a:latin typeface="Georgia" pitchFamily="18" charset="0"/>
                <a:cs typeface="B Nazanin" pitchFamily="2" charset="-78"/>
              </a:rPr>
              <a:t> </a:t>
            </a:r>
            <a:r>
              <a:rPr lang="fa-IR" sz="2000" dirty="0">
                <a:latin typeface="Georgia" pitchFamily="18" charset="0"/>
                <a:cs typeface="B Nazanin" pitchFamily="2" charset="-78"/>
              </a:rPr>
              <a:t>احتمال اینکه سرعت باد در یک محدوده مشخص </a:t>
            </a:r>
            <a:r>
              <a:rPr lang="fa-IR" sz="2000" dirty="0" smtClean="0">
                <a:latin typeface="Georgia" pitchFamily="18" charset="0"/>
                <a:cs typeface="B Nazanin" pitchFamily="2" charset="-78"/>
              </a:rPr>
              <a:t>باشد را نشان می دهد و از رابطه زیر محاسبه می گردد.</a:t>
            </a:r>
            <a:endParaRPr lang="fa-IR" sz="2000" b="1"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97" y="2175562"/>
            <a:ext cx="60293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426" y="3701363"/>
            <a:ext cx="36290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nvPr>
        </p:nvGraphicFramePr>
        <p:xfrm>
          <a:off x="1066800" y="5473013"/>
          <a:ext cx="5018567" cy="914400"/>
        </p:xfrm>
        <a:graphic>
          <a:graphicData uri="http://schemas.openxmlformats.org/presentationml/2006/ole">
            <mc:AlternateContent xmlns:mc="http://schemas.openxmlformats.org/markup-compatibility/2006">
              <mc:Choice xmlns:v="urn:schemas-microsoft-com:vml" Requires="v">
                <p:oleObj spid="_x0000_s14339" name="Equation" r:id="rId5" imgW="2997000" imgH="545760" progId="Equation.3">
                  <p:embed/>
                </p:oleObj>
              </mc:Choice>
              <mc:Fallback>
                <p:oleObj name="Equation" r:id="rId5" imgW="2997000" imgH="545760" progId="Equation.3">
                  <p:embed/>
                  <p:pic>
                    <p:nvPicPr>
                      <p:cNvPr id="0" name=""/>
                      <p:cNvPicPr/>
                      <p:nvPr/>
                    </p:nvPicPr>
                    <p:blipFill>
                      <a:blip r:embed="rId6"/>
                      <a:stretch>
                        <a:fillRect/>
                      </a:stretch>
                    </p:blipFill>
                    <p:spPr>
                      <a:xfrm>
                        <a:off x="1066800" y="5473013"/>
                        <a:ext cx="5018567" cy="914400"/>
                      </a:xfrm>
                      <a:prstGeom prst="rect">
                        <a:avLst/>
                      </a:prstGeom>
                    </p:spPr>
                  </p:pic>
                </p:oleObj>
              </mc:Fallback>
            </mc:AlternateContent>
          </a:graphicData>
        </a:graphic>
      </p:graphicFrame>
      <p:sp>
        <p:nvSpPr>
          <p:cNvPr id="7" name="Rectangle 6"/>
          <p:cNvSpPr/>
          <p:nvPr/>
        </p:nvSpPr>
        <p:spPr>
          <a:xfrm>
            <a:off x="5090448" y="4187309"/>
            <a:ext cx="2005677" cy="369332"/>
          </a:xfrm>
          <a:prstGeom prst="rect">
            <a:avLst/>
          </a:prstGeom>
        </p:spPr>
        <p:txBody>
          <a:bodyPr wrap="none">
            <a:spAutoFit/>
          </a:bodyPr>
          <a:lstStyle/>
          <a:p>
            <a:r>
              <a:rPr lang="en-US" dirty="0" err="1" smtClean="0">
                <a:latin typeface="Times New Roman" panose="02020603050405020304" pitchFamily="18" charset="0"/>
                <a:cs typeface="Times New Roman" panose="02020603050405020304" pitchFamily="18" charset="0"/>
              </a:rPr>
              <a:t>V</a:t>
            </a:r>
            <a:r>
              <a:rPr lang="en-US" sz="1200" dirty="0" err="1" smtClean="0">
                <a:latin typeface="Times New Roman" panose="02020603050405020304" pitchFamily="18" charset="0"/>
                <a:cs typeface="Times New Roman" panose="02020603050405020304" pitchFamily="18" charset="0"/>
              </a:rPr>
              <a:t>wm</a:t>
            </a:r>
            <a:r>
              <a:rPr lang="en-US" dirty="0" smtClean="0">
                <a:latin typeface="Times New Roman" panose="02020603050405020304" pitchFamily="18" charset="0"/>
                <a:cs typeface="Times New Roman" panose="02020603050405020304" pitchFamily="18" charset="0"/>
              </a:rPr>
              <a:t>=</a:t>
            </a:r>
            <a:r>
              <a:rPr lang="fa-IR" dirty="0" smtClean="0">
                <a:cs typeface="B Nazanin" panose="00000400000000000000" pitchFamily="2" charset="-78"/>
              </a:rPr>
              <a:t>میانگین </a:t>
            </a:r>
            <a:r>
              <a:rPr lang="fa-IR" dirty="0">
                <a:cs typeface="B Nazanin" panose="00000400000000000000" pitchFamily="2" charset="-78"/>
              </a:rPr>
              <a:t>سرعت باد</a:t>
            </a:r>
          </a:p>
        </p:txBody>
      </p:sp>
      <p:sp>
        <p:nvSpPr>
          <p:cNvPr id="8" name="Rectangle 7"/>
          <p:cNvSpPr/>
          <p:nvPr/>
        </p:nvSpPr>
        <p:spPr>
          <a:xfrm>
            <a:off x="5019261" y="3474906"/>
            <a:ext cx="4572000" cy="369332"/>
          </a:xfrm>
          <a:prstGeom prst="rect">
            <a:avLst/>
          </a:prstGeom>
        </p:spPr>
        <p:txBody>
          <a:bodyPr>
            <a:spAutoFit/>
          </a:bodyPr>
          <a:lstStyle/>
          <a:p>
            <a:r>
              <a:rPr lang="fa-IR" dirty="0" smtClean="0">
                <a:latin typeface="Times New Roman" panose="02020603050405020304" pitchFamily="18" charset="0"/>
                <a:cs typeface="Times New Roman" panose="02020603050405020304" pitchFamily="18" charset="0"/>
              </a:rPr>
              <a:t>V</a:t>
            </a:r>
            <a:r>
              <a:rPr lang="fa-IR" sz="1200" dirty="0" smtClean="0">
                <a:latin typeface="Times New Roman" panose="02020603050405020304" pitchFamily="18" charset="0"/>
                <a:cs typeface="Times New Roman" panose="02020603050405020304" pitchFamily="18" charset="0"/>
              </a:rPr>
              <a:t>w،max</a:t>
            </a:r>
            <a:r>
              <a:rPr lang="en-US" dirty="0" smtClean="0">
                <a:latin typeface="Times New Roman" panose="02020603050405020304" pitchFamily="18" charset="0"/>
                <a:cs typeface="Times New Roman" panose="02020603050405020304" pitchFamily="18" charset="0"/>
              </a:rPr>
              <a:t>=</a:t>
            </a:r>
            <a:r>
              <a:rPr lang="fa-IR" dirty="0" smtClean="0">
                <a:cs typeface="B Nazanin" panose="00000400000000000000" pitchFamily="2" charset="-78"/>
              </a:rPr>
              <a:t>حداکثر </a:t>
            </a:r>
            <a:r>
              <a:rPr lang="fa-IR" dirty="0">
                <a:cs typeface="B Nazanin" panose="00000400000000000000" pitchFamily="2" charset="-78"/>
              </a:rPr>
              <a:t>سرعت باد</a:t>
            </a:r>
            <a:endParaRPr lang="en-US" dirty="0">
              <a:cs typeface="B Nazanin" panose="00000400000000000000" pitchFamily="2" charset="-78"/>
            </a:endParaRPr>
          </a:p>
        </p:txBody>
      </p:sp>
    </p:spTree>
    <p:extLst>
      <p:ext uri="{BB962C8B-B14F-4D97-AF65-F5344CB8AC3E}">
        <p14:creationId xmlns:p14="http://schemas.microsoft.com/office/powerpoint/2010/main" val="40330419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267813"/>
            <a:ext cx="8229600" cy="1143000"/>
          </a:xfrm>
        </p:spPr>
        <p:txBody>
          <a:bodyPr>
            <a:noAutofit/>
          </a:bodyPr>
          <a:lstStyle/>
          <a:p>
            <a:pPr algn="r" rtl="1"/>
            <a:r>
              <a:rPr lang="fa-IR" sz="3800" dirty="0" smtClean="0">
                <a:latin typeface="Georgia" pitchFamily="18" charset="0"/>
                <a:cs typeface="B Nazanin" pitchFamily="2" charset="-78"/>
              </a:rPr>
              <a:t>توان موجود در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r>
              <a:rPr lang="fa-IR" sz="2200" dirty="0" smtClean="0">
                <a:latin typeface="Georgia" pitchFamily="18" charset="0"/>
                <a:cs typeface="B Nazanin" pitchFamily="2" charset="-78"/>
              </a:rPr>
              <a:t>انرژی جنبشی باد برابر است با:</a:t>
            </a:r>
            <a:endParaRPr lang="en-US" sz="22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موجود در باد </a:t>
            </a:r>
            <a:r>
              <a:rPr lang="fa-IR" sz="2200" dirty="0">
                <a:latin typeface="Georgia" pitchFamily="18" charset="0"/>
                <a:cs typeface="B Nazanin" pitchFamily="2" charset="-78"/>
              </a:rPr>
              <a:t>برابر است با</a:t>
            </a:r>
            <a:r>
              <a:rPr lang="fa-IR" sz="2200" dirty="0" smtClean="0">
                <a:latin typeface="Georgia" pitchFamily="18" charset="0"/>
                <a:cs typeface="B Nazanin" pitchFamily="2" charset="-78"/>
              </a:rPr>
              <a:t>:</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پس توان موجود در باد برای انجام کار با توان سوم سرعت رابطه دارد. اگر سرعت 2 برابر شود توان 8 برابر می شود.</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1"/>
            <a:ext cx="4267200" cy="51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7" y="1806118"/>
            <a:ext cx="6715125" cy="36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66405"/>
            <a:ext cx="7229475" cy="36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775" y="3733800"/>
            <a:ext cx="59055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724400"/>
            <a:ext cx="16954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109912" y="4785839"/>
            <a:ext cx="1975638" cy="430887"/>
          </a:xfrm>
          <a:prstGeom prst="rect">
            <a:avLst/>
          </a:prstGeom>
        </p:spPr>
        <p:txBody>
          <a:bodyPr wrap="square">
            <a:spAutoFit/>
          </a:bodyPr>
          <a:lstStyle/>
          <a:p>
            <a:r>
              <a:rPr lang="fa-IR" sz="2200" dirty="0" smtClean="0">
                <a:latin typeface="Times New Roman" panose="02020603050405020304" pitchFamily="18" charset="0"/>
                <a:cs typeface="Times New Roman" panose="02020603050405020304" pitchFamily="18" charset="0"/>
              </a:rPr>
              <a:t>V</a:t>
            </a:r>
            <a:r>
              <a:rPr lang="fa-IR" sz="1600" dirty="0" smtClean="0">
                <a:latin typeface="Times New Roman" panose="02020603050405020304" pitchFamily="18" charset="0"/>
                <a:cs typeface="Times New Roman" panose="02020603050405020304" pitchFamily="18" charset="0"/>
              </a:rPr>
              <a:t>w</a:t>
            </a:r>
            <a:r>
              <a:rPr lang="en-US" sz="2200" dirty="0" smtClean="0">
                <a:latin typeface="Times New Roman" panose="02020603050405020304" pitchFamily="18" charset="0"/>
                <a:cs typeface="Times New Roman" panose="02020603050405020304" pitchFamily="18" charset="0"/>
              </a:rPr>
              <a:t>=</a:t>
            </a:r>
            <a:r>
              <a:rPr lang="fa-IR" sz="2200" dirty="0" smtClean="0">
                <a:cs typeface="B Nazanin" panose="00000400000000000000" pitchFamily="2" charset="-78"/>
              </a:rPr>
              <a:t>سرعت </a:t>
            </a:r>
            <a:r>
              <a:rPr lang="fa-IR" sz="2200" dirty="0">
                <a:cs typeface="B Nazanin" panose="00000400000000000000" pitchFamily="2" charset="-78"/>
              </a:rPr>
              <a:t>باد</a:t>
            </a:r>
            <a:endParaRPr lang="en-US" sz="2200" dirty="0">
              <a:cs typeface="B Nazanin" panose="00000400000000000000" pitchFamily="2" charset="-78"/>
            </a:endParaRPr>
          </a:p>
        </p:txBody>
      </p:sp>
      <p:sp>
        <p:nvSpPr>
          <p:cNvPr id="17" name="Rectangle 16"/>
          <p:cNvSpPr/>
          <p:nvPr/>
        </p:nvSpPr>
        <p:spPr>
          <a:xfrm>
            <a:off x="3109912" y="5085157"/>
            <a:ext cx="1504950" cy="430887"/>
          </a:xfrm>
          <a:prstGeom prst="rect">
            <a:avLst/>
          </a:prstGeom>
        </p:spPr>
        <p:txBody>
          <a:bodyPr wrap="square">
            <a:spAutoFit/>
          </a:bodyPr>
          <a:lstStyle/>
          <a:p>
            <a:r>
              <a:rPr lang="el-GR" sz="2200" dirty="0" smtClean="0">
                <a:latin typeface="Times New Roman" panose="02020603050405020304" pitchFamily="18" charset="0"/>
                <a:cs typeface="Times New Roman" panose="02020603050405020304" pitchFamily="18" charset="0"/>
              </a:rPr>
              <a:t>ρ</a:t>
            </a:r>
            <a:r>
              <a:rPr lang="en-US" sz="2200" dirty="0" smtClean="0">
                <a:latin typeface="Times New Roman" panose="02020603050405020304" pitchFamily="18" charset="0"/>
                <a:cs typeface="Times New Roman" panose="02020603050405020304" pitchFamily="18" charset="0"/>
              </a:rPr>
              <a:t>=</a:t>
            </a:r>
            <a:r>
              <a:rPr lang="fa-IR" sz="2200" dirty="0" smtClean="0">
                <a:cs typeface="B Nazanin" panose="00000400000000000000" pitchFamily="2" charset="-78"/>
              </a:rPr>
              <a:t>چگالی باد</a:t>
            </a:r>
            <a:endParaRPr lang="en-US" sz="2200" dirty="0">
              <a:cs typeface="B Nazanin" panose="00000400000000000000" pitchFamily="2" charset="-78"/>
            </a:endParaRPr>
          </a:p>
        </p:txBody>
      </p:sp>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212" y="5182933"/>
            <a:ext cx="1066800" cy="29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3019425" y="5504411"/>
            <a:ext cx="295275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a:t>
            </a:r>
            <a:r>
              <a:rPr lang="fa-IR" sz="2000" dirty="0" smtClean="0">
                <a:cs typeface="B Nazanin" panose="00000400000000000000" pitchFamily="2" charset="-78"/>
              </a:rPr>
              <a:t>مساحت پره های توربین باد</a:t>
            </a:r>
            <a:endParaRPr lang="en-US" sz="2000" dirty="0">
              <a:cs typeface="B Nazanin" panose="00000400000000000000" pitchFamily="2" charset="-78"/>
            </a:endParaRPr>
          </a:p>
        </p:txBody>
      </p:sp>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7653" y="5533535"/>
            <a:ext cx="447675" cy="34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9706" y="4864301"/>
            <a:ext cx="6000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209924" y="4464605"/>
            <a:ext cx="2276475" cy="43088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P=</a:t>
            </a:r>
            <a:r>
              <a:rPr lang="fa-IR" sz="2200" dirty="0">
                <a:cs typeface="B Nazanin" panose="00000400000000000000" pitchFamily="2" charset="-78"/>
              </a:rPr>
              <a:t>توان موجود در باد </a:t>
            </a:r>
            <a:endParaRPr lang="en-US" sz="2200" dirty="0">
              <a:cs typeface="B Nazanin" panose="00000400000000000000" pitchFamily="2" charset="-78"/>
            </a:endParaRPr>
          </a:p>
        </p:txBody>
      </p:sp>
    </p:spTree>
    <p:extLst>
      <p:ext uri="{BB962C8B-B14F-4D97-AF65-F5344CB8AC3E}">
        <p14:creationId xmlns:p14="http://schemas.microsoft.com/office/powerpoint/2010/main" val="21579745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توان موجود در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مکانیکی خروجی </a:t>
            </a:r>
            <a:r>
              <a:rPr lang="fa-IR" sz="2200" dirty="0">
                <a:latin typeface="Georgia" pitchFamily="18" charset="0"/>
                <a:cs typeface="B Nazanin" pitchFamily="2" charset="-78"/>
              </a:rPr>
              <a:t>یک توربین </a:t>
            </a:r>
            <a:r>
              <a:rPr lang="fa-IR" sz="2200" dirty="0" smtClean="0">
                <a:latin typeface="Georgia" pitchFamily="18" charset="0"/>
                <a:cs typeface="B Nazanin" pitchFamily="2" charset="-78"/>
              </a:rPr>
              <a:t>بادی از رابطه زیر محاسبه می شود:</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بیشترین مقدار ثبت شده برای </a:t>
            </a:r>
            <a:r>
              <a:rPr lang="en-US" sz="2200" dirty="0" err="1" smtClean="0">
                <a:latin typeface="Times New Roman" panose="02020603050405020304" pitchFamily="18" charset="0"/>
                <a:cs typeface="Times New Roman" panose="02020603050405020304" pitchFamily="18" charset="0"/>
              </a:rPr>
              <a:t>Cp</a:t>
            </a:r>
            <a:r>
              <a:rPr lang="fa-IR" sz="2200" dirty="0" smtClean="0">
                <a:latin typeface="Times New Roman" panose="02020603050405020304" pitchFamily="18" charset="0"/>
                <a:cs typeface="Times New Roman" panose="02020603050405020304" pitchFamily="18" charset="0"/>
              </a:rPr>
              <a:t> </a:t>
            </a:r>
            <a:r>
              <a:rPr lang="fa-IR" sz="2200" dirty="0" smtClean="0">
                <a:latin typeface="Georgia" pitchFamily="18" charset="0"/>
                <a:cs typeface="B Nazanin" pitchFamily="2" charset="-78"/>
              </a:rPr>
              <a:t>برابر 0.593است.</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en-US" sz="2200" dirty="0" smtClean="0">
              <a:cs typeface="B Nazanin" panose="00000400000000000000" pitchFamily="2" charset="-78"/>
            </a:endParaRPr>
          </a:p>
          <a:p>
            <a:pPr algn="just" rtl="1">
              <a:lnSpc>
                <a:spcPct val="150000"/>
              </a:lnSpc>
              <a:buSzPct val="100000"/>
              <a:buFont typeface="Arial" panose="020B0604020202020204" pitchFamily="34" charset="0"/>
              <a:buChar char="•"/>
            </a:pPr>
            <a:r>
              <a:rPr lang="fa-IR" sz="2200" dirty="0" smtClean="0">
                <a:cs typeface="B Nazanin" panose="00000400000000000000" pitchFamily="2" charset="-78"/>
              </a:rPr>
              <a:t>این </a:t>
            </a:r>
            <a:r>
              <a:rPr lang="fa-IR" sz="2200" dirty="0">
                <a:cs typeface="B Nazanin" panose="00000400000000000000" pitchFamily="2" charset="-78"/>
              </a:rPr>
              <a:t>بدان معنی است که هیچ توربین بادی نمی تواند بیش از 59٪ از انرژی جنبشی موجود در باد را تبدیل کند. </a:t>
            </a:r>
            <a:r>
              <a:rPr lang="fa-IR" sz="2200" dirty="0" smtClean="0">
                <a:cs typeface="B Nazanin" panose="00000400000000000000" pitchFamily="2" charset="-78"/>
              </a:rPr>
              <a:t>طبق قانون </a:t>
            </a:r>
            <a:r>
              <a:rPr lang="en-US" sz="2200" dirty="0" smtClean="0">
                <a:latin typeface="Times New Roman" panose="02020603050405020304" pitchFamily="18" charset="0"/>
                <a:cs typeface="Times New Roman" panose="02020603050405020304" pitchFamily="18" charset="0"/>
              </a:rPr>
              <a:t>Betz</a:t>
            </a:r>
            <a:r>
              <a:rPr lang="fa-IR" sz="2200" dirty="0" smtClean="0">
                <a:cs typeface="B Nazanin" panose="00000400000000000000" pitchFamily="2" charset="-78"/>
              </a:rPr>
              <a:t>، هیچ </a:t>
            </a:r>
            <a:r>
              <a:rPr lang="fa-IR" sz="2200" dirty="0">
                <a:cs typeface="B Nazanin" panose="00000400000000000000" pitchFamily="2" charset="-78"/>
              </a:rPr>
              <a:t>توربینی نمی‌تواند بیش از ۵۹.۳ درصد انرژی جنبشی باد را به دام بیاندازد. </a:t>
            </a: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48" y="1123964"/>
            <a:ext cx="3790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039024" y="2064951"/>
            <a:ext cx="6601625" cy="400110"/>
          </a:xfrm>
          <a:prstGeom prst="rect">
            <a:avLst/>
          </a:prstGeom>
        </p:spPr>
        <p:txBody>
          <a:bodyPr wrap="square">
            <a:spAutoFit/>
          </a:bodyPr>
          <a:lstStyle/>
          <a:p>
            <a:r>
              <a:rPr lang="en-US" sz="2000" dirty="0" err="1" smtClean="0">
                <a:latin typeface="Times New Roman" panose="02020603050405020304" pitchFamily="18" charset="0"/>
                <a:cs typeface="Times New Roman" panose="02020603050405020304" pitchFamily="18" charset="0"/>
              </a:rPr>
              <a:t>Cp</a:t>
            </a:r>
            <a:r>
              <a:rPr lang="en-US" sz="2000" dirty="0" smtClean="0">
                <a:latin typeface="Times New Roman" panose="02020603050405020304" pitchFamily="18" charset="0"/>
                <a:cs typeface="Times New Roman" panose="02020603050405020304" pitchFamily="18" charset="0"/>
              </a:rPr>
              <a:t>=</a:t>
            </a:r>
            <a:r>
              <a:rPr lang="fa-IR" sz="2000" dirty="0">
                <a:cs typeface="B Nazanin" panose="00000400000000000000" pitchFamily="2" charset="-78"/>
              </a:rPr>
              <a:t>ضریب توان </a:t>
            </a:r>
            <a:r>
              <a:rPr lang="fa-IR" sz="2000" dirty="0" smtClean="0">
                <a:cs typeface="B Nazanin" panose="00000400000000000000" pitchFamily="2" charset="-78"/>
              </a:rPr>
              <a:t>توربین باد </a:t>
            </a:r>
            <a:r>
              <a:rPr lang="fa-IR" sz="2000" dirty="0">
                <a:cs typeface="B Nazanin" panose="00000400000000000000" pitchFamily="2" charset="-78"/>
              </a:rPr>
              <a:t>که نشان دهنده کارایی آن </a:t>
            </a:r>
            <a:r>
              <a:rPr lang="fa-IR" sz="2000" dirty="0" smtClean="0">
                <a:cs typeface="B Nazanin" panose="00000400000000000000" pitchFamily="2" charset="-78"/>
              </a:rPr>
              <a:t>است</a:t>
            </a:r>
            <a:endParaRPr lang="fa-IR" sz="2000" dirty="0">
              <a:cs typeface="B Nazanin" panose="00000400000000000000" pitchFamily="2" charset="-7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33" y="3008015"/>
            <a:ext cx="21431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994327" y="3565976"/>
            <a:ext cx="9147313" cy="400110"/>
          </a:xfrm>
          <a:prstGeom prst="rect">
            <a:avLst/>
          </a:prstGeom>
        </p:spPr>
        <p:txBody>
          <a:bodyPr wrap="square">
            <a:spAutoFit/>
          </a:bodyPr>
          <a:lstStyle/>
          <a:p>
            <a:r>
              <a:rPr lang="en-US" sz="1900" dirty="0" smtClean="0">
                <a:latin typeface="Times New Roman" panose="02020603050405020304" pitchFamily="18" charset="0"/>
                <a:cs typeface="Times New Roman" panose="02020603050405020304" pitchFamily="18" charset="0"/>
              </a:rPr>
              <a:t>P</a:t>
            </a:r>
            <a:r>
              <a:rPr lang="fa-IR" sz="1400" dirty="0" smtClean="0">
                <a:latin typeface="Times New Roman" panose="02020603050405020304" pitchFamily="18" charset="0"/>
                <a:cs typeface="Times New Roman" panose="02020603050405020304" pitchFamily="18" charset="0"/>
              </a:rPr>
              <a:t>max</a:t>
            </a:r>
            <a:r>
              <a:rPr lang="en-US" sz="1900" dirty="0" smtClean="0">
                <a:latin typeface="Times New Roman" panose="02020603050405020304" pitchFamily="18" charset="0"/>
                <a:cs typeface="Times New Roman" panose="02020603050405020304" pitchFamily="18" charset="0"/>
              </a:rPr>
              <a:t>=</a:t>
            </a:r>
            <a:r>
              <a:rPr lang="fa-IR" sz="2000" dirty="0">
                <a:cs typeface="B Nazanin" panose="00000400000000000000" pitchFamily="2" charset="-78"/>
              </a:rPr>
              <a:t>حداکثر توان قابل استخراج از باد از طریق توربین بادی یا حداکثر توان فنی </a:t>
            </a:r>
            <a:r>
              <a:rPr lang="fa-IR" sz="2000" dirty="0" smtClean="0">
                <a:cs typeface="B Nazanin" panose="00000400000000000000" pitchFamily="2" charset="-78"/>
              </a:rPr>
              <a:t>محیا شده برای ژنراتور</a:t>
            </a:r>
            <a:endParaRPr lang="en-US" sz="2000" dirty="0">
              <a:cs typeface="B Nazanin" panose="00000400000000000000" pitchFamily="2" charset="-78"/>
            </a:endParaRPr>
          </a:p>
        </p:txBody>
      </p:sp>
      <p:sp>
        <p:nvSpPr>
          <p:cNvPr id="23" name="Rectangle 22"/>
          <p:cNvSpPr/>
          <p:nvPr/>
        </p:nvSpPr>
        <p:spPr>
          <a:xfrm>
            <a:off x="994327" y="4015878"/>
            <a:ext cx="2809875"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P</a:t>
            </a:r>
            <a:r>
              <a:rPr lang="en-US" sz="1400"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r>
              <a:rPr lang="fa-IR" sz="2000" dirty="0" smtClean="0">
                <a:cs typeface="B Nazanin" panose="00000400000000000000" pitchFamily="2" charset="-78"/>
              </a:rPr>
              <a:t>توان محیا شده توسط باد</a:t>
            </a:r>
            <a:endParaRPr lang="en-US" sz="2000" dirty="0">
              <a:cs typeface="B Nazanin" panose="00000400000000000000" pitchFamily="2" charset="-78"/>
            </a:endParaRPr>
          </a:p>
        </p:txBody>
      </p:sp>
    </p:spTree>
    <p:extLst>
      <p:ext uri="{BB962C8B-B14F-4D97-AF65-F5344CB8AC3E}">
        <p14:creationId xmlns:p14="http://schemas.microsoft.com/office/powerpoint/2010/main" val="7706132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اثبات قانون بتز</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r>
              <a:rPr lang="fa-IR" sz="2200" dirty="0" smtClean="0">
                <a:latin typeface="Georgia" pitchFamily="18" charset="0"/>
                <a:cs typeface="B Nazanin" pitchFamily="2" charset="-78"/>
              </a:rPr>
              <a:t>سرعت عبوری باد از روتور برابر است با:</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دبی جرمی </a:t>
            </a:r>
            <a:r>
              <a:rPr lang="fa-IR" sz="2200" dirty="0">
                <a:latin typeface="Georgia" pitchFamily="18" charset="0"/>
                <a:cs typeface="B Nazanin" pitchFamily="2" charset="-78"/>
              </a:rPr>
              <a:t>جریان </a:t>
            </a:r>
            <a:r>
              <a:rPr lang="fa-IR" sz="2200" dirty="0" smtClean="0">
                <a:latin typeface="Georgia" pitchFamily="18" charset="0"/>
                <a:cs typeface="B Nazanin" pitchFamily="2" charset="-78"/>
              </a:rPr>
              <a:t>هوای عبوری از روتور:</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استخراج شده از باد توسط روتور:</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جریان باد دست نخورده دقیقاً </a:t>
            </a:r>
            <a:r>
              <a:rPr lang="fa-IR" sz="2200" dirty="0">
                <a:latin typeface="Georgia" pitchFamily="18" charset="0"/>
                <a:cs typeface="B Nazanin" pitchFamily="2" charset="-78"/>
              </a:rPr>
              <a:t>در همان منطقه بدون روتور که مانع باد شود</a:t>
            </a:r>
            <a:r>
              <a:rPr lang="fa-IR" sz="2200" dirty="0" smtClean="0">
                <a:latin typeface="Georgia" pitchFamily="18" charset="0"/>
                <a:cs typeface="B Nazanin" pitchFamily="2" charset="-78"/>
              </a:rPr>
              <a:t>:</a:t>
            </a:r>
            <a:endParaRPr lang="en-US" sz="22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2" name="Picture 2" descr="Stream tube through the turb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30480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nvPr>
        </p:nvGraphicFramePr>
        <p:xfrm>
          <a:off x="1106365" y="1162013"/>
          <a:ext cx="1120877" cy="609600"/>
        </p:xfrm>
        <a:graphic>
          <a:graphicData uri="http://schemas.openxmlformats.org/presentationml/2006/ole">
            <mc:AlternateContent xmlns:mc="http://schemas.openxmlformats.org/markup-compatibility/2006">
              <mc:Choice xmlns:v="urn:schemas-microsoft-com:vml" Requires="v">
                <p:oleObj spid="_x0000_s15366" name="Equation" r:id="rId4" imgW="723600" imgH="393480" progId="Equation.3">
                  <p:embed/>
                </p:oleObj>
              </mc:Choice>
              <mc:Fallback>
                <p:oleObj name="Equation" r:id="rId4" imgW="723600" imgH="393480" progId="Equation.3">
                  <p:embed/>
                  <p:pic>
                    <p:nvPicPr>
                      <p:cNvPr id="0" name=""/>
                      <p:cNvPicPr/>
                      <p:nvPr/>
                    </p:nvPicPr>
                    <p:blipFill>
                      <a:blip r:embed="rId5"/>
                      <a:stretch>
                        <a:fillRect/>
                      </a:stretch>
                    </p:blipFill>
                    <p:spPr>
                      <a:xfrm>
                        <a:off x="1106365" y="1162013"/>
                        <a:ext cx="1120877" cy="6096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1106365" y="2274187"/>
          <a:ext cx="2162175" cy="609600"/>
        </p:xfrm>
        <a:graphic>
          <a:graphicData uri="http://schemas.openxmlformats.org/presentationml/2006/ole">
            <mc:AlternateContent xmlns:mc="http://schemas.openxmlformats.org/markup-compatibility/2006">
              <mc:Choice xmlns:v="urn:schemas-microsoft-com:vml" Requires="v">
                <p:oleObj spid="_x0000_s15367" name="Equation" r:id="rId6" imgW="1396800" imgH="393480" progId="Equation.3">
                  <p:embed/>
                </p:oleObj>
              </mc:Choice>
              <mc:Fallback>
                <p:oleObj name="Equation" r:id="rId6" imgW="1396800" imgH="393480" progId="Equation.3">
                  <p:embed/>
                  <p:pic>
                    <p:nvPicPr>
                      <p:cNvPr id="0" name=""/>
                      <p:cNvPicPr>
                        <a:picLocks noChangeAspect="1" noChangeArrowheads="1"/>
                      </p:cNvPicPr>
                      <p:nvPr/>
                    </p:nvPicPr>
                    <p:blipFill>
                      <a:blip r:embed="rId7"/>
                      <a:srcRect/>
                      <a:stretch>
                        <a:fillRect/>
                      </a:stretch>
                    </p:blipFill>
                    <p:spPr bwMode="auto">
                      <a:xfrm>
                        <a:off x="1106365" y="2274187"/>
                        <a:ext cx="2162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494868" y="2138497"/>
            <a:ext cx="1316386" cy="430887"/>
          </a:xfrm>
          <a:prstGeom prst="rect">
            <a:avLst/>
          </a:prstGeom>
          <a:noFill/>
        </p:spPr>
        <p:txBody>
          <a:bodyPr wrap="none" rtlCol="0">
            <a:spAutoFit/>
          </a:bodyPr>
          <a:lstStyle/>
          <a:p>
            <a:r>
              <a:rPr lang="el-GR" sz="2200" dirty="0" smtClean="0">
                <a:latin typeface="Times New Roman"/>
                <a:cs typeface="B Nazanin" panose="00000400000000000000" pitchFamily="2" charset="-78"/>
              </a:rPr>
              <a:t>ρ</a:t>
            </a:r>
            <a:r>
              <a:rPr lang="fa-IR" sz="2200" dirty="0" smtClean="0">
                <a:latin typeface="Times New Roman"/>
                <a:cs typeface="B Nazanin" panose="00000400000000000000" pitchFamily="2" charset="-78"/>
              </a:rPr>
              <a:t>چگالی هوا :</a:t>
            </a:r>
            <a:endParaRPr lang="en-US" sz="2200" dirty="0">
              <a:cs typeface="B Nazanin" panose="00000400000000000000" pitchFamily="2" charset="-78"/>
            </a:endParaRPr>
          </a:p>
        </p:txBody>
      </p:sp>
      <p:sp>
        <p:nvSpPr>
          <p:cNvPr id="15" name="TextBox 14"/>
          <p:cNvSpPr txBox="1"/>
          <p:nvPr/>
        </p:nvSpPr>
        <p:spPr>
          <a:xfrm>
            <a:off x="3419668" y="2761348"/>
            <a:ext cx="1678665" cy="430887"/>
          </a:xfrm>
          <a:prstGeom prst="rect">
            <a:avLst/>
          </a:prstGeom>
          <a:noFill/>
        </p:spPr>
        <p:txBody>
          <a:bodyPr wrap="none" rtlCol="0">
            <a:spAutoFit/>
          </a:bodyPr>
          <a:lstStyle/>
          <a:p>
            <a:r>
              <a:rPr lang="en-US" sz="2200" dirty="0" smtClean="0">
                <a:latin typeface="Times New Roman"/>
                <a:cs typeface="B Nazanin" panose="00000400000000000000" pitchFamily="2" charset="-78"/>
              </a:rPr>
              <a:t>A</a:t>
            </a:r>
            <a:r>
              <a:rPr lang="fa-IR" sz="2200" dirty="0" smtClean="0">
                <a:latin typeface="Times New Roman"/>
                <a:cs typeface="B Nazanin" panose="00000400000000000000" pitchFamily="2" charset="-78"/>
              </a:rPr>
              <a:t>مساحت روتور :</a:t>
            </a:r>
            <a:endParaRPr lang="en-US" sz="2200" dirty="0">
              <a:cs typeface="B Nazanin" panose="00000400000000000000" pitchFamily="2" charset="-78"/>
            </a:endParaRPr>
          </a:p>
        </p:txBody>
      </p:sp>
      <p:graphicFrame>
        <p:nvGraphicFramePr>
          <p:cNvPr id="9" name="Object 8"/>
          <p:cNvGraphicFramePr>
            <a:graphicFrameLocks noChangeAspect="1"/>
          </p:cNvGraphicFramePr>
          <p:nvPr>
            <p:extLst/>
          </p:nvPr>
        </p:nvGraphicFramePr>
        <p:xfrm>
          <a:off x="3172624" y="4044935"/>
          <a:ext cx="3890963" cy="609600"/>
        </p:xfrm>
        <a:graphic>
          <a:graphicData uri="http://schemas.openxmlformats.org/presentationml/2006/ole">
            <mc:AlternateContent xmlns:mc="http://schemas.openxmlformats.org/markup-compatibility/2006">
              <mc:Choice xmlns:v="urn:schemas-microsoft-com:vml" Requires="v">
                <p:oleObj spid="_x0000_s15368" name="Equation" r:id="rId8" imgW="2514600" imgH="393480" progId="Equation.3">
                  <p:embed/>
                </p:oleObj>
              </mc:Choice>
              <mc:Fallback>
                <p:oleObj name="Equation" r:id="rId8" imgW="2514600" imgH="393480" progId="Equation.3">
                  <p:embed/>
                  <p:pic>
                    <p:nvPicPr>
                      <p:cNvPr id="0" name=""/>
                      <p:cNvPicPr>
                        <a:picLocks noChangeAspect="1" noChangeArrowheads="1"/>
                      </p:cNvPicPr>
                      <p:nvPr/>
                    </p:nvPicPr>
                    <p:blipFill>
                      <a:blip r:embed="rId9"/>
                      <a:srcRect/>
                      <a:stretch>
                        <a:fillRect/>
                      </a:stretch>
                    </p:blipFill>
                    <p:spPr bwMode="auto">
                      <a:xfrm>
                        <a:off x="3172624" y="4044935"/>
                        <a:ext cx="3890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1078781" y="5855586"/>
          <a:ext cx="1395413" cy="609600"/>
        </p:xfrm>
        <a:graphic>
          <a:graphicData uri="http://schemas.openxmlformats.org/presentationml/2006/ole">
            <mc:AlternateContent xmlns:mc="http://schemas.openxmlformats.org/markup-compatibility/2006">
              <mc:Choice xmlns:v="urn:schemas-microsoft-com:vml" Requires="v">
                <p:oleObj spid="_x0000_s15369" name="Equation" r:id="rId10" imgW="901440" imgH="393480" progId="Equation.3">
                  <p:embed/>
                </p:oleObj>
              </mc:Choice>
              <mc:Fallback>
                <p:oleObj name="Equation" r:id="rId10" imgW="901440" imgH="393480" progId="Equation.3">
                  <p:embed/>
                  <p:pic>
                    <p:nvPicPr>
                      <p:cNvPr id="0" name=""/>
                      <p:cNvPicPr>
                        <a:picLocks noChangeAspect="1" noChangeArrowheads="1"/>
                      </p:cNvPicPr>
                      <p:nvPr/>
                    </p:nvPicPr>
                    <p:blipFill>
                      <a:blip r:embed="rId11"/>
                      <a:srcRect/>
                      <a:stretch>
                        <a:fillRect/>
                      </a:stretch>
                    </p:blipFill>
                    <p:spPr bwMode="auto">
                      <a:xfrm>
                        <a:off x="1078781" y="5855586"/>
                        <a:ext cx="1395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70659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اثبات قانون بتز</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200000"/>
              </a:lnSpc>
              <a:buSzPct val="100000"/>
              <a:buFont typeface="Arial" panose="020B0604020202020204" pitchFamily="34" charset="0"/>
              <a:buChar char="•"/>
            </a:pPr>
            <a:r>
              <a:rPr lang="fa-IR" sz="2200" dirty="0" smtClean="0">
                <a:latin typeface="Georgia" pitchFamily="18" charset="0"/>
                <a:cs typeface="B Nazanin" pitchFamily="2" charset="-78"/>
              </a:rPr>
              <a:t>نسبت </a:t>
            </a:r>
            <a:r>
              <a:rPr lang="fa-IR" sz="2200" dirty="0">
                <a:latin typeface="Georgia" pitchFamily="18" charset="0"/>
                <a:cs typeface="B Nazanin" pitchFamily="2" charset="-78"/>
              </a:rPr>
              <a:t>توان استخراج شده از باد توسط روتور </a:t>
            </a:r>
            <a:r>
              <a:rPr lang="fa-IR" sz="2200" dirty="0" smtClean="0">
                <a:latin typeface="Georgia" pitchFamily="18" charset="0"/>
                <a:cs typeface="B Nazanin" pitchFamily="2" charset="-78"/>
              </a:rPr>
              <a:t>به </a:t>
            </a:r>
            <a:r>
              <a:rPr lang="fa-IR" sz="2200" dirty="0">
                <a:latin typeface="Georgia" pitchFamily="18" charset="0"/>
                <a:cs typeface="B Nazanin" pitchFamily="2" charset="-78"/>
              </a:rPr>
              <a:t>توان جریان باد دست نخورده دقیقاً در همان منطقه بدون روتور که مانع باد شود </a:t>
            </a:r>
            <a:r>
              <a:rPr lang="fa-IR" sz="2200" dirty="0" smtClean="0">
                <a:latin typeface="Georgia" pitchFamily="18" charset="0"/>
                <a:cs typeface="B Nazanin" pitchFamily="2" charset="-78"/>
              </a:rPr>
              <a:t>برابر است با:</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lnSpc>
                <a:spcPct val="200000"/>
              </a:lnSpc>
              <a:buSzPct val="100000"/>
              <a:buFont typeface="Arial" panose="020B0604020202020204" pitchFamily="34" charset="0"/>
              <a:buChar char="•"/>
            </a:pPr>
            <a:r>
              <a:rPr lang="fa-IR" sz="2200" dirty="0" smtClean="0">
                <a:latin typeface="Georgia" pitchFamily="18" charset="0"/>
                <a:cs typeface="B Nazanin" pitchFamily="2" charset="-78"/>
              </a:rPr>
              <a:t>شکل زیر تغییرات </a:t>
            </a:r>
            <a:r>
              <a:rPr lang="en-US" sz="2200" dirty="0" smtClean="0">
                <a:latin typeface="Times New Roman" panose="02020603050405020304" pitchFamily="18" charset="0"/>
                <a:cs typeface="Times New Roman" panose="02020603050405020304" pitchFamily="18" charset="0"/>
              </a:rPr>
              <a:t>P/P</a:t>
            </a:r>
            <a:r>
              <a:rPr lang="en-US" sz="2200" baseline="-25000" dirty="0" smtClean="0">
                <a:latin typeface="Times New Roman" panose="02020603050405020304" pitchFamily="18" charset="0"/>
                <a:cs typeface="Times New Roman" panose="02020603050405020304" pitchFamily="18" charset="0"/>
              </a:rPr>
              <a:t>0</a:t>
            </a:r>
            <a:r>
              <a:rPr lang="fa-IR" sz="2200" i="1" baseline="-25000" dirty="0" smtClean="0"/>
              <a:t> </a:t>
            </a:r>
            <a:r>
              <a:rPr lang="fa-IR" sz="2200" baseline="-25000" dirty="0" smtClean="0"/>
              <a:t> </a:t>
            </a:r>
            <a:r>
              <a:rPr lang="fa-IR" sz="2200" dirty="0" smtClean="0">
                <a:latin typeface="Georgia" pitchFamily="18" charset="0"/>
                <a:cs typeface="B Nazanin" pitchFamily="2" charset="-78"/>
              </a:rPr>
              <a:t>بر حسب </a:t>
            </a:r>
            <a:r>
              <a:rPr lang="en-US" sz="2200" dirty="0" smtClean="0">
                <a:latin typeface="Times New Roman" panose="02020603050405020304" pitchFamily="18" charset="0"/>
                <a:cs typeface="Times New Roman" panose="02020603050405020304" pitchFamily="18" charset="0"/>
              </a:rPr>
              <a:t>V</a:t>
            </a:r>
            <a:r>
              <a:rPr lang="en-US" sz="22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/V</a:t>
            </a:r>
            <a:r>
              <a:rPr lang="en-US" sz="2200" baseline="-25000" dirty="0" smtClean="0">
                <a:latin typeface="Times New Roman" panose="02020603050405020304" pitchFamily="18" charset="0"/>
                <a:cs typeface="Times New Roman" panose="02020603050405020304" pitchFamily="18" charset="0"/>
              </a:rPr>
              <a:t>1</a:t>
            </a:r>
            <a:r>
              <a:rPr lang="fa-IR" sz="2200" baseline="-25000" dirty="0" smtClean="0">
                <a:latin typeface="Times New Roman" panose="02020603050405020304" pitchFamily="18" charset="0"/>
                <a:cs typeface="Times New Roman" panose="02020603050405020304" pitchFamily="18" charset="0"/>
              </a:rPr>
              <a:t> </a:t>
            </a:r>
            <a:r>
              <a:rPr lang="fa-IR" sz="2200" dirty="0">
                <a:latin typeface="Georgia" pitchFamily="18" charset="0"/>
                <a:cs typeface="B Nazanin" pitchFamily="2" charset="-78"/>
              </a:rPr>
              <a:t>را نشان می دهد.</a:t>
            </a:r>
          </a:p>
          <a:p>
            <a:pPr algn="just" rtl="1">
              <a:lnSpc>
                <a:spcPct val="200000"/>
              </a:lnSpc>
              <a:buSzPct val="100000"/>
              <a:buFont typeface="Arial" panose="020B0604020202020204" pitchFamily="34" charset="0"/>
              <a:buChar char="•"/>
            </a:pPr>
            <a:r>
              <a:rPr lang="fa-IR" sz="2200" dirty="0" smtClean="0">
                <a:cs typeface="B Nazanin" panose="00000400000000000000" pitchFamily="2" charset="-78"/>
              </a:rPr>
              <a:t>مشاهده </a:t>
            </a:r>
            <a:r>
              <a:rPr lang="fa-IR" sz="2200" dirty="0">
                <a:cs typeface="B Nazanin" panose="00000400000000000000" pitchFamily="2" charset="-78"/>
              </a:rPr>
              <a:t>می شود که </a:t>
            </a:r>
            <a:r>
              <a:rPr lang="fa-IR" sz="2200" dirty="0" smtClean="0">
                <a:cs typeface="B Nazanin" panose="00000400000000000000" pitchFamily="2" charset="-78"/>
              </a:rPr>
              <a:t>نسبت</a:t>
            </a:r>
            <a:r>
              <a:rPr lang="en-US" sz="2200" dirty="0" smtClean="0">
                <a:latin typeface="Times New Roman" panose="02020603050405020304" pitchFamily="18" charset="0"/>
                <a:cs typeface="Times New Roman" panose="02020603050405020304" pitchFamily="18" charset="0"/>
              </a:rPr>
              <a:t>P/P</a:t>
            </a:r>
            <a:r>
              <a:rPr lang="en-US" sz="1800" baseline="-25000" dirty="0" smtClean="0">
                <a:latin typeface="Times New Roman" panose="02020603050405020304" pitchFamily="18" charset="0"/>
                <a:cs typeface="Times New Roman" panose="02020603050405020304" pitchFamily="18" charset="0"/>
              </a:rPr>
              <a:t>0</a:t>
            </a:r>
            <a:r>
              <a:rPr lang="en-US" sz="2200" baseline="-25000" dirty="0" smtClean="0">
                <a:latin typeface="Times New Roman" panose="02020603050405020304" pitchFamily="18" charset="0"/>
                <a:cs typeface="Times New Roman" panose="02020603050405020304" pitchFamily="18" charset="0"/>
              </a:rPr>
              <a:t> </a:t>
            </a:r>
            <a:r>
              <a:rPr lang="fa-IR" sz="2200" dirty="0" smtClean="0">
                <a:cs typeface="B Nazanin" panose="00000400000000000000" pitchFamily="2" charset="-78"/>
              </a:rPr>
              <a:t> برای</a:t>
            </a:r>
            <a:r>
              <a:rPr lang="en-US" sz="2200" dirty="0" smtClean="0">
                <a:latin typeface="Times New Roman" panose="02020603050405020304" pitchFamily="18" charset="0"/>
                <a:cs typeface="Times New Roman" panose="02020603050405020304" pitchFamily="18" charset="0"/>
              </a:rPr>
              <a:t>V</a:t>
            </a:r>
            <a:r>
              <a:rPr lang="en-US" sz="18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/V</a:t>
            </a:r>
            <a:r>
              <a:rPr lang="en-US" sz="1800" baseline="-250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=1/3</a:t>
            </a:r>
            <a:r>
              <a:rPr lang="en-US" sz="2200" dirty="0" smtClean="0">
                <a:cs typeface="B Nazanin" panose="00000400000000000000" pitchFamily="2" charset="-78"/>
              </a:rPr>
              <a:t> </a:t>
            </a:r>
            <a:r>
              <a:rPr lang="fa-IR" sz="2200" dirty="0" smtClean="0">
                <a:cs typeface="B Nazanin" panose="00000400000000000000" pitchFamily="2" charset="-78"/>
              </a:rPr>
              <a:t> به حداکثر </a:t>
            </a:r>
            <a:r>
              <a:rPr lang="fa-IR" sz="2200" dirty="0">
                <a:cs typeface="B Nazanin" panose="00000400000000000000" pitchFamily="2" charset="-78"/>
              </a:rPr>
              <a:t>خود می رسد و حداکثر مقدار برای </a:t>
            </a:r>
            <a:r>
              <a:rPr lang="fa-IR" sz="2200" dirty="0" smtClean="0">
                <a:cs typeface="B Nazanin" panose="00000400000000000000" pitchFamily="2" charset="-78"/>
              </a:rPr>
              <a:t>توان استخراج </a:t>
            </a:r>
            <a:r>
              <a:rPr lang="fa-IR" sz="2200" dirty="0">
                <a:cs typeface="B Nazanin" panose="00000400000000000000" pitchFamily="2" charset="-78"/>
              </a:rPr>
              <a:t>شده از باد </a:t>
            </a:r>
            <a:r>
              <a:rPr lang="fa-IR" sz="2200" dirty="0" smtClean="0">
                <a:cs typeface="B Nazanin" panose="00000400000000000000" pitchFamily="2" charset="-78"/>
              </a:rPr>
              <a:t>0/59یا 59 درصد از </a:t>
            </a:r>
            <a:r>
              <a:rPr lang="fa-IR" sz="2200" dirty="0">
                <a:cs typeface="B Nazanin" panose="00000400000000000000" pitchFamily="2" charset="-78"/>
              </a:rPr>
              <a:t>کل توان باد است.</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extLst/>
          </p:nvPr>
        </p:nvGraphicFramePr>
        <p:xfrm>
          <a:off x="1129748" y="2057400"/>
          <a:ext cx="2771775" cy="865188"/>
        </p:xfrm>
        <a:graphic>
          <a:graphicData uri="http://schemas.openxmlformats.org/presentationml/2006/ole">
            <mc:AlternateContent xmlns:mc="http://schemas.openxmlformats.org/markup-compatibility/2006">
              <mc:Choice xmlns:v="urn:schemas-microsoft-com:vml" Requires="v">
                <p:oleObj spid="_x0000_s16387" name="Equation" r:id="rId3" imgW="1790640" imgH="558720" progId="Equation.3">
                  <p:embed/>
                </p:oleObj>
              </mc:Choice>
              <mc:Fallback>
                <p:oleObj name="Equation" r:id="rId3" imgW="1790640" imgH="558720" progId="Equation.3">
                  <p:embed/>
                  <p:pic>
                    <p:nvPicPr>
                      <p:cNvPr id="0" name=""/>
                      <p:cNvPicPr>
                        <a:picLocks noChangeAspect="1" noChangeArrowheads="1"/>
                      </p:cNvPicPr>
                      <p:nvPr/>
                    </p:nvPicPr>
                    <p:blipFill>
                      <a:blip r:embed="rId4"/>
                      <a:srcRect/>
                      <a:stretch>
                        <a:fillRect/>
                      </a:stretch>
                    </p:blipFill>
                    <p:spPr bwMode="auto">
                      <a:xfrm>
                        <a:off x="1129748" y="2057400"/>
                        <a:ext cx="27717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6" name="Picture 2" descr="Betz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91049"/>
            <a:ext cx="3524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75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اثبات قانون بتز</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666" t="21111" r="26667" b="14445"/>
          <a:stretch/>
        </p:blipFill>
        <p:spPr>
          <a:xfrm rot="5400000">
            <a:off x="618610" y="1570040"/>
            <a:ext cx="5717628" cy="4876800"/>
          </a:xfrm>
          <a:prstGeom prst="rect">
            <a:avLst/>
          </a:prstGeom>
        </p:spPr>
      </p:pic>
    </p:spTree>
    <p:extLst>
      <p:ext uri="{BB962C8B-B14F-4D97-AF65-F5344CB8AC3E}">
        <p14:creationId xmlns:p14="http://schemas.microsoft.com/office/powerpoint/2010/main" val="37269425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فهرست مطالب</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fontScale="92500" lnSpcReduction="20000"/>
          </a:bodyPr>
          <a:lstStyle/>
          <a:p>
            <a:pPr algn="just" rtl="1">
              <a:lnSpc>
                <a:spcPct val="150000"/>
              </a:lnSpc>
            </a:pPr>
            <a:r>
              <a:rPr lang="fa-IR" sz="2400" dirty="0" smtClean="0">
                <a:latin typeface="Georgia" pitchFamily="18" charset="0"/>
                <a:cs typeface="B Nazanin" pitchFamily="2" charset="-78"/>
              </a:rPr>
              <a:t>پیش </a:t>
            </a:r>
            <a:r>
              <a:rPr lang="fa-IR" sz="2400" dirty="0">
                <a:latin typeface="Georgia" pitchFamily="18" charset="0"/>
                <a:cs typeface="B Nazanin" pitchFamily="2" charset="-78"/>
              </a:rPr>
              <a:t>بینی سرعت باد در یک سایت نیروگاه بادی</a:t>
            </a:r>
            <a:endParaRPr lang="en-US" sz="2400" dirty="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توان موجود در باد</a:t>
            </a:r>
            <a:endParaRPr lang="en-US" sz="2400" dirty="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اثبات قانون </a:t>
            </a:r>
            <a:r>
              <a:rPr lang="fa-IR" sz="2400" dirty="0" smtClean="0">
                <a:latin typeface="Georgia" pitchFamily="18" charset="0"/>
                <a:cs typeface="B Nazanin" pitchFamily="2" charset="-78"/>
              </a:rPr>
              <a:t>بتز</a:t>
            </a:r>
          </a:p>
          <a:p>
            <a:pPr algn="just" rtl="1">
              <a:lnSpc>
                <a:spcPct val="150000"/>
              </a:lnSpc>
            </a:pPr>
            <a:r>
              <a:rPr lang="fa-IR" sz="2400" dirty="0">
                <a:latin typeface="Georgia" pitchFamily="18" charset="0"/>
                <a:cs typeface="B Nazanin" pitchFamily="2" charset="-78"/>
              </a:rPr>
              <a:t>رابطه سرعت باد و توان خروجی توربین </a:t>
            </a:r>
            <a:r>
              <a:rPr lang="fa-IR" sz="2400" dirty="0" smtClean="0">
                <a:latin typeface="Georgia" pitchFamily="18" charset="0"/>
                <a:cs typeface="B Nazanin" pitchFamily="2" charset="-78"/>
              </a:rPr>
              <a:t>باد</a:t>
            </a:r>
          </a:p>
          <a:p>
            <a:pPr algn="just" rtl="1">
              <a:lnSpc>
                <a:spcPct val="150000"/>
              </a:lnSpc>
            </a:pPr>
            <a:r>
              <a:rPr lang="fa-IR" sz="2400" dirty="0">
                <a:latin typeface="Georgia" pitchFamily="18" charset="0"/>
                <a:cs typeface="B Nazanin" pitchFamily="2" charset="-78"/>
              </a:rPr>
              <a:t>راندمان الکتریکی سیستم تبدیل انرژی بادی</a:t>
            </a:r>
            <a:endParaRPr lang="fa-IR"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اجزای اصلی سیستم های تبدیل انرژی </a:t>
            </a:r>
            <a:r>
              <a:rPr lang="fa-IR" sz="2400" dirty="0" smtClean="0">
                <a:latin typeface="Georgia" pitchFamily="18" charset="0"/>
                <a:cs typeface="B Nazanin" pitchFamily="2" charset="-78"/>
              </a:rPr>
              <a:t>باد</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انواع توربین های </a:t>
            </a:r>
            <a:r>
              <a:rPr lang="fa-IR" sz="2400" dirty="0" smtClean="0">
                <a:latin typeface="Georgia" pitchFamily="18" charset="0"/>
                <a:cs typeface="B Nazanin" pitchFamily="2" charset="-78"/>
              </a:rPr>
              <a:t>بادی</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توربین های باد بدون </a:t>
            </a:r>
            <a:r>
              <a:rPr lang="fa-IR" sz="2400" dirty="0" smtClean="0">
                <a:latin typeface="Georgia" pitchFamily="18" charset="0"/>
                <a:cs typeface="B Nazanin" pitchFamily="2" charset="-78"/>
              </a:rPr>
              <a:t>پره</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پمپ آب بادی</a:t>
            </a:r>
            <a:endParaRPr lang="en-US" sz="2400" dirty="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سیستم های ترکیبی </a:t>
            </a:r>
            <a:r>
              <a:rPr lang="fa-IR" sz="2400" dirty="0" smtClean="0">
                <a:latin typeface="Georgia" pitchFamily="18" charset="0"/>
                <a:cs typeface="B Nazanin" pitchFamily="2" charset="-78"/>
              </a:rPr>
              <a:t>خورشیدی-بادی</a:t>
            </a:r>
            <a:endParaRPr lang="en-US" sz="2400" dirty="0" smtClean="0">
              <a:latin typeface="Georgia" pitchFamily="18" charset="0"/>
              <a:cs typeface="B Nazanin" pitchFamily="2" charset="-78"/>
            </a:endParaRPr>
          </a:p>
          <a:p>
            <a:pPr algn="just" rtl="1">
              <a:lnSpc>
                <a:spcPct val="150000"/>
              </a:lnSpc>
            </a:pPr>
            <a:r>
              <a:rPr lang="fa-IR" sz="2200" dirty="0">
                <a:latin typeface="Georgia" pitchFamily="18" charset="0"/>
                <a:cs typeface="B Nazanin" pitchFamily="2" charset="-78"/>
              </a:rPr>
              <a:t>مواد استفاده شده در پره توربین های بادی</a:t>
            </a:r>
            <a:endParaRPr lang="en-GB" sz="2200" dirty="0">
              <a:latin typeface="Georgia" pitchFamily="18" charset="0"/>
              <a:cs typeface="B Nazanin" pitchFamily="2" charset="-78"/>
            </a:endParaRPr>
          </a:p>
          <a:p>
            <a:pPr algn="just" rtl="1">
              <a:lnSpc>
                <a:spcPct val="150000"/>
              </a:lnSpc>
            </a:pPr>
            <a:endParaRPr lang="en-US" sz="2400" dirty="0">
              <a:latin typeface="Georgia" pitchFamily="18" charset="0"/>
              <a:cs typeface="B Nazanin" pitchFamily="2" charset="-78"/>
            </a:endParaRPr>
          </a:p>
          <a:p>
            <a:pPr algn="just" rtl="1">
              <a:lnSpc>
                <a:spcPct val="150000"/>
              </a:lnSpc>
            </a:pPr>
            <a:endParaRPr lang="en-GB"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3916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توان موجود در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buSzPct val="100000"/>
              <a:buFont typeface="Arial" panose="020B0604020202020204" pitchFamily="34" charset="0"/>
              <a:buChar char="•"/>
            </a:pPr>
            <a:r>
              <a:rPr lang="fa-IR" sz="2200" dirty="0">
                <a:latin typeface="Georgia" pitchFamily="18" charset="0"/>
                <a:cs typeface="B Nazanin" pitchFamily="2" charset="-78"/>
              </a:rPr>
              <a:t>ضریب توان </a:t>
            </a:r>
            <a:r>
              <a:rPr lang="fa-IR" sz="2200" dirty="0" smtClean="0">
                <a:latin typeface="Georgia" pitchFamily="18" charset="0"/>
                <a:cs typeface="B Nazanin" pitchFamily="2" charset="-78"/>
              </a:rPr>
              <a:t>توربین </a:t>
            </a:r>
            <a:r>
              <a:rPr lang="fa-IR" sz="2200" dirty="0">
                <a:latin typeface="Georgia" pitchFamily="18" charset="0"/>
                <a:cs typeface="B Nazanin" pitchFamily="2" charset="-78"/>
              </a:rPr>
              <a:t>باد بر حسب نسبت سرعت </a:t>
            </a:r>
            <a:r>
              <a:rPr lang="fa-IR" sz="2200" dirty="0" smtClean="0">
                <a:latin typeface="Georgia" pitchFamily="18" charset="0"/>
                <a:cs typeface="B Nazanin" pitchFamily="2" charset="-78"/>
              </a:rPr>
              <a:t>مماسی نوک </a:t>
            </a:r>
            <a:r>
              <a:rPr lang="fa-IR" sz="2200" dirty="0">
                <a:latin typeface="Georgia" pitchFamily="18" charset="0"/>
                <a:cs typeface="B Nazanin" pitchFamily="2" charset="-78"/>
              </a:rPr>
              <a:t>پره به سرعت باد برای توربین های بادی </a:t>
            </a:r>
            <a:r>
              <a:rPr lang="fa-IR" sz="2200" dirty="0" smtClean="0">
                <a:latin typeface="Georgia" pitchFamily="18" charset="0"/>
                <a:cs typeface="B Nazanin" pitchFamily="2" charset="-78"/>
              </a:rPr>
              <a:t>مختلف در شکل زیر نمایش داده شده است.</a:t>
            </a:r>
          </a:p>
          <a:p>
            <a:pPr algn="just" rtl="1">
              <a:lnSpc>
                <a:spcPct val="150000"/>
              </a:lnSpc>
              <a:buSzPct val="100000"/>
              <a:buFont typeface="Arial" panose="020B0604020202020204" pitchFamily="34" charset="0"/>
              <a:buChar char="•"/>
            </a:pPr>
            <a:r>
              <a:rPr lang="fa-IR" sz="2200" dirty="0" smtClean="0">
                <a:latin typeface="Georgia" pitchFamily="18" charset="0"/>
                <a:cs typeface="B Nazanin" pitchFamily="2" charset="-78"/>
              </a:rPr>
              <a:t>از شکل مشاهده می شود که در یک نسبت </a:t>
            </a:r>
            <a:r>
              <a:rPr lang="fa-IR" sz="2200" dirty="0">
                <a:latin typeface="Georgia" pitchFamily="18" charset="0"/>
                <a:cs typeface="B Nazanin" pitchFamily="2" charset="-78"/>
              </a:rPr>
              <a:t>سرعت مماسی نوک پره به سرعت </a:t>
            </a:r>
            <a:r>
              <a:rPr lang="fa-IR" sz="2200" dirty="0" smtClean="0">
                <a:latin typeface="Georgia" pitchFamily="18" charset="0"/>
                <a:cs typeface="B Nazanin" pitchFamily="2" charset="-78"/>
              </a:rPr>
              <a:t>باد، </a:t>
            </a:r>
            <a:r>
              <a:rPr lang="fa-IR" sz="2200" dirty="0">
                <a:latin typeface="Georgia" pitchFamily="18" charset="0"/>
                <a:cs typeface="B Nazanin" pitchFamily="2" charset="-78"/>
              </a:rPr>
              <a:t>ضریب توان آیرودینامیکی توربین باد </a:t>
            </a:r>
            <a:r>
              <a:rPr lang="fa-IR" sz="2200" dirty="0" smtClean="0">
                <a:latin typeface="Georgia" pitchFamily="18" charset="0"/>
                <a:cs typeface="B Nazanin" pitchFamily="2" charset="-78"/>
              </a:rPr>
              <a:t>ماکزیمم است. بنابراین </a:t>
            </a:r>
            <a:r>
              <a:rPr lang="fa-IR" sz="2200" dirty="0">
                <a:latin typeface="Georgia" pitchFamily="18" charset="0"/>
                <a:cs typeface="B Nazanin" pitchFamily="2" charset="-78"/>
              </a:rPr>
              <a:t>برای استخراج حداکثر </a:t>
            </a:r>
            <a:r>
              <a:rPr lang="fa-IR" sz="2200" dirty="0" smtClean="0">
                <a:latin typeface="Georgia" pitchFamily="18" charset="0"/>
                <a:cs typeface="B Nazanin" pitchFamily="2" charset="-78"/>
              </a:rPr>
              <a:t>توان از باد در توربین بادی، </a:t>
            </a:r>
            <a:r>
              <a:rPr lang="fa-IR" sz="2200" dirty="0">
                <a:latin typeface="Georgia" pitchFamily="18" charset="0"/>
                <a:cs typeface="B Nazanin" pitchFamily="2" charset="-78"/>
              </a:rPr>
              <a:t>باید سرعت توربین </a:t>
            </a:r>
            <a:r>
              <a:rPr lang="fa-IR" sz="2200" dirty="0" smtClean="0">
                <a:latin typeface="Georgia" pitchFamily="18" charset="0"/>
                <a:cs typeface="B Nazanin" pitchFamily="2" charset="-78"/>
              </a:rPr>
              <a:t>بادی توسط سیستم کنترل </a:t>
            </a:r>
            <a:r>
              <a:rPr lang="fa-IR" sz="2200" dirty="0">
                <a:latin typeface="Georgia" pitchFamily="18" charset="0"/>
                <a:cs typeface="B Nazanin" pitchFamily="2" charset="-78"/>
              </a:rPr>
              <a:t>تنظیم شود. </a:t>
            </a:r>
            <a:endParaRPr lang="fa-IR" sz="22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0911"/>
            <a:ext cx="4541838" cy="359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5029200" y="4419600"/>
            <a:ext cx="3819525" cy="781050"/>
          </a:xfrm>
          <a:prstGeom prst="rect">
            <a:avLst/>
          </a:prstGeom>
        </p:spPr>
      </p:pic>
    </p:spTree>
    <p:extLst>
      <p:ext uri="{BB962C8B-B14F-4D97-AF65-F5344CB8AC3E}">
        <p14:creationId xmlns:p14="http://schemas.microsoft.com/office/powerpoint/2010/main" val="28755430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رابطه سرعت باد و توان خروجی توربین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r>
              <a:rPr lang="fa-IR" sz="1800" dirty="0" smtClean="0">
                <a:latin typeface="Georgia" pitchFamily="18" charset="0"/>
                <a:cs typeface="B Nazanin" pitchFamily="2" charset="-78"/>
              </a:rPr>
              <a:t>شکل </a:t>
            </a:r>
            <a:r>
              <a:rPr lang="fa-IR" sz="1800" dirty="0">
                <a:latin typeface="Georgia" pitchFamily="18" charset="0"/>
                <a:cs typeface="B Nazanin" pitchFamily="2" charset="-78"/>
              </a:rPr>
              <a:t>زیر </a:t>
            </a:r>
            <a:r>
              <a:rPr lang="fa-IR" sz="1800" dirty="0" smtClean="0">
                <a:latin typeface="Georgia" pitchFamily="18" charset="0"/>
                <a:cs typeface="B Nazanin" pitchFamily="2" charset="-78"/>
              </a:rPr>
              <a:t>یک منحنی توان را که رابطه </a:t>
            </a:r>
            <a:r>
              <a:rPr lang="fa-IR" sz="1800" dirty="0">
                <a:latin typeface="Georgia" pitchFamily="18" charset="0"/>
                <a:cs typeface="B Nazanin" pitchFamily="2" charset="-78"/>
              </a:rPr>
              <a:t>سرعت باد و توان خروجی توربین </a:t>
            </a:r>
            <a:r>
              <a:rPr lang="fa-IR" sz="1800" dirty="0" smtClean="0">
                <a:latin typeface="Georgia" pitchFamily="18" charset="0"/>
                <a:cs typeface="B Nazanin" pitchFamily="2" charset="-78"/>
              </a:rPr>
              <a:t>باد را مشخص می کند نشان می دهد. بر این اساس سه نوع سرعت قابل تعریف است</a:t>
            </a:r>
            <a:r>
              <a:rPr lang="fa-IR" sz="1800" dirty="0">
                <a:latin typeface="Georgia" pitchFamily="18" charset="0"/>
                <a:cs typeface="B Nazanin" pitchFamily="2" charset="-78"/>
              </a:rPr>
              <a:t>:</a:t>
            </a:r>
            <a:endParaRPr lang="fa-IR" sz="1800" dirty="0" smtClean="0">
              <a:latin typeface="Georgia" pitchFamily="18" charset="0"/>
              <a:cs typeface="B Nazanin" pitchFamily="2" charset="-78"/>
            </a:endParaRPr>
          </a:p>
          <a:p>
            <a:pPr algn="just" rtl="1">
              <a:buSzPct val="100000"/>
              <a:buFont typeface="Wingdings" panose="05000000000000000000" pitchFamily="2" charset="2"/>
              <a:buChar char="Ø"/>
            </a:pPr>
            <a:r>
              <a:rPr lang="en-US" sz="1800" b="1" dirty="0" smtClean="0">
                <a:latin typeface="Georgia" pitchFamily="18" charset="0"/>
                <a:cs typeface="B Nazanin" pitchFamily="2" charset="-78"/>
              </a:rPr>
              <a:t>Cut-in </a:t>
            </a:r>
            <a:r>
              <a:rPr lang="en-US" sz="1800" b="1" dirty="0">
                <a:latin typeface="Georgia" pitchFamily="18" charset="0"/>
                <a:cs typeface="B Nazanin" pitchFamily="2" charset="-78"/>
              </a:rPr>
              <a:t>wind </a:t>
            </a:r>
            <a:r>
              <a:rPr lang="en-US" sz="1800" b="1" dirty="0" smtClean="0">
                <a:latin typeface="Georgia" pitchFamily="18" charset="0"/>
                <a:cs typeface="B Nazanin" pitchFamily="2" charset="-78"/>
              </a:rPr>
              <a:t>speed</a:t>
            </a:r>
            <a:r>
              <a:rPr lang="fa-IR" sz="1800" b="1" dirty="0" smtClean="0">
                <a:latin typeface="Georgia" pitchFamily="18" charset="0"/>
                <a:cs typeface="B Nazanin" pitchFamily="2" charset="-78"/>
              </a:rPr>
              <a:t>: </a:t>
            </a:r>
            <a:r>
              <a:rPr lang="fa-IR" sz="1800" dirty="0" smtClean="0">
                <a:latin typeface="Georgia" pitchFamily="18" charset="0"/>
                <a:cs typeface="B Nazanin" pitchFamily="2" charset="-78"/>
              </a:rPr>
              <a:t>معمولاً ژنراتورها </a:t>
            </a:r>
            <a:r>
              <a:rPr lang="fa-IR" sz="1800" dirty="0">
                <a:latin typeface="Georgia" pitchFamily="18" charset="0"/>
                <a:cs typeface="B Nazanin" pitchFamily="2" charset="-78"/>
              </a:rPr>
              <a:t>تولید برق را </a:t>
            </a:r>
            <a:r>
              <a:rPr lang="fa-IR" sz="1800" dirty="0" smtClean="0">
                <a:latin typeface="Georgia" pitchFamily="18" charset="0"/>
                <a:cs typeface="B Nazanin" pitchFamily="2" charset="-78"/>
              </a:rPr>
              <a:t>تا </a:t>
            </a:r>
            <a:r>
              <a:rPr lang="fa-IR" sz="1800" dirty="0">
                <a:latin typeface="Georgia" pitchFamily="18" charset="0"/>
                <a:cs typeface="B Nazanin" pitchFamily="2" charset="-78"/>
              </a:rPr>
              <a:t>زمانی که قدرت موجود در باد از توان لازم برای غلبه بر </a:t>
            </a:r>
            <a:r>
              <a:rPr lang="fa-IR" sz="1800" dirty="0" smtClean="0">
                <a:latin typeface="Georgia" pitchFamily="18" charset="0"/>
                <a:cs typeface="B Nazanin" pitchFamily="2" charset="-78"/>
              </a:rPr>
              <a:t>اینرسی و </a:t>
            </a:r>
            <a:r>
              <a:rPr lang="fa-IR" sz="1800" dirty="0">
                <a:latin typeface="Georgia" pitchFamily="18" charset="0"/>
                <a:cs typeface="B Nazanin" pitchFamily="2" charset="-78"/>
              </a:rPr>
              <a:t>تلفات اصطکاک در کل سیستم فراتر </a:t>
            </a:r>
            <a:r>
              <a:rPr lang="fa-IR" sz="1800" dirty="0" smtClean="0">
                <a:latin typeface="Georgia" pitchFamily="18" charset="0"/>
                <a:cs typeface="B Nazanin" pitchFamily="2" charset="-78"/>
              </a:rPr>
              <a:t>رود </a:t>
            </a:r>
            <a:r>
              <a:rPr lang="fa-IR" sz="1800" dirty="0">
                <a:latin typeface="Georgia" pitchFamily="18" charset="0"/>
                <a:cs typeface="B Nazanin" pitchFamily="2" charset="-78"/>
              </a:rPr>
              <a:t>شروع نمی </a:t>
            </a:r>
            <a:r>
              <a:rPr lang="fa-IR" sz="1800" dirty="0" smtClean="0">
                <a:latin typeface="Georgia" pitchFamily="18" charset="0"/>
                <a:cs typeface="B Nazanin" pitchFamily="2" charset="-78"/>
              </a:rPr>
              <a:t>کنند. در </a:t>
            </a:r>
            <a:r>
              <a:rPr lang="fa-IR" sz="1800" dirty="0">
                <a:latin typeface="Georgia" pitchFamily="18" charset="0"/>
                <a:cs typeface="B Nazanin" pitchFamily="2" charset="-78"/>
              </a:rPr>
              <a:t>این </a:t>
            </a:r>
            <a:r>
              <a:rPr lang="fa-IR" sz="1800" dirty="0" smtClean="0">
                <a:latin typeface="Georgia" pitchFamily="18" charset="0"/>
                <a:cs typeface="B Nazanin" pitchFamily="2" charset="-78"/>
              </a:rPr>
              <a:t>سرعت (</a:t>
            </a:r>
            <a:r>
              <a:rPr lang="en-US" sz="1800" dirty="0">
                <a:latin typeface="Georgia" pitchFamily="18" charset="0"/>
                <a:cs typeface="B Nazanin" pitchFamily="2" charset="-78"/>
              </a:rPr>
              <a:t>Cut-in </a:t>
            </a:r>
            <a:r>
              <a:rPr lang="en-US" sz="1800" dirty="0" smtClean="0">
                <a:latin typeface="Georgia" pitchFamily="18" charset="0"/>
                <a:cs typeface="B Nazanin" pitchFamily="2" charset="-78"/>
              </a:rPr>
              <a:t>wind speed</a:t>
            </a:r>
            <a:r>
              <a:rPr lang="fa-IR" sz="1800" dirty="0" smtClean="0">
                <a:latin typeface="Georgia" pitchFamily="18" charset="0"/>
                <a:cs typeface="B Nazanin" pitchFamily="2" charset="-78"/>
              </a:rPr>
              <a:t>)، </a:t>
            </a:r>
            <a:r>
              <a:rPr lang="fa-IR" sz="1800" dirty="0">
                <a:latin typeface="Georgia" pitchFamily="18" charset="0"/>
                <a:cs typeface="B Nazanin" pitchFamily="2" charset="-78"/>
              </a:rPr>
              <a:t>پره ها شروع به چرخش می کنند و </a:t>
            </a:r>
            <a:r>
              <a:rPr lang="fa-IR" sz="1800" dirty="0" smtClean="0">
                <a:latin typeface="Georgia" pitchFamily="18" charset="0"/>
                <a:cs typeface="B Nazanin" pitchFamily="2" charset="-78"/>
              </a:rPr>
              <a:t>نتیجتا برق تولید </a:t>
            </a:r>
            <a:r>
              <a:rPr lang="fa-IR" sz="1800" dirty="0">
                <a:latin typeface="Georgia" pitchFamily="18" charset="0"/>
                <a:cs typeface="B Nazanin" pitchFamily="2" charset="-78"/>
              </a:rPr>
              <a:t>می </a:t>
            </a:r>
            <a:r>
              <a:rPr lang="fa-IR" sz="1800" dirty="0" smtClean="0">
                <a:latin typeface="Georgia" pitchFamily="18" charset="0"/>
                <a:cs typeface="B Nazanin" pitchFamily="2" charset="-78"/>
              </a:rPr>
              <a:t>شود. </a:t>
            </a:r>
            <a:r>
              <a:rPr lang="fa-IR" sz="1800" dirty="0">
                <a:latin typeface="Georgia" pitchFamily="18" charset="0"/>
                <a:cs typeface="B Nazanin" pitchFamily="2" charset="-78"/>
              </a:rPr>
              <a:t>در نزدیکی های این </a:t>
            </a:r>
            <a:r>
              <a:rPr lang="fa-IR" sz="1800" dirty="0" smtClean="0">
                <a:latin typeface="Georgia" pitchFamily="18" charset="0"/>
                <a:cs typeface="B Nazanin" pitchFamily="2" charset="-78"/>
              </a:rPr>
              <a:t>سرعت، </a:t>
            </a:r>
            <a:r>
              <a:rPr lang="fa-IR" sz="1800" dirty="0">
                <a:latin typeface="Georgia" pitchFamily="18" charset="0"/>
                <a:cs typeface="B Nazanin" pitchFamily="2" charset="-78"/>
              </a:rPr>
              <a:t>ممکن است از ژنراتور به عنوان موتور استفاده شود تا </a:t>
            </a:r>
            <a:r>
              <a:rPr lang="fa-IR" sz="1800" dirty="0" smtClean="0">
                <a:latin typeface="Georgia" pitchFamily="18" charset="0"/>
                <a:cs typeface="B Nazanin" pitchFamily="2" charset="-78"/>
              </a:rPr>
              <a:t>به باد برای غلبه </a:t>
            </a:r>
            <a:r>
              <a:rPr lang="fa-IR" sz="1800" dirty="0">
                <a:latin typeface="Georgia" pitchFamily="18" charset="0"/>
                <a:cs typeface="B Nazanin" pitchFamily="2" charset="-78"/>
              </a:rPr>
              <a:t>بر </a:t>
            </a:r>
            <a:r>
              <a:rPr lang="fa-IR" sz="1800" dirty="0" smtClean="0">
                <a:latin typeface="Georgia" pitchFamily="18" charset="0"/>
                <a:cs typeface="B Nazanin" pitchFamily="2" charset="-78"/>
              </a:rPr>
              <a:t>اینرسی و </a:t>
            </a:r>
            <a:r>
              <a:rPr lang="fa-IR" sz="1800" dirty="0">
                <a:latin typeface="Georgia" pitchFamily="18" charset="0"/>
                <a:cs typeface="B Nazanin" pitchFamily="2" charset="-78"/>
              </a:rPr>
              <a:t>چرخش پره ها کمک کند.</a:t>
            </a:r>
            <a:endParaRPr lang="fa-IR" sz="1800" dirty="0" smtClean="0">
              <a:latin typeface="Georgia" pitchFamily="18" charset="0"/>
              <a:cs typeface="B Nazanin" pitchFamily="2" charset="-78"/>
            </a:endParaRPr>
          </a:p>
          <a:p>
            <a:pPr algn="just" rtl="1">
              <a:buSzPct val="100000"/>
              <a:buFont typeface="Wingdings" panose="05000000000000000000" pitchFamily="2" charset="2"/>
              <a:buChar char="Ø"/>
            </a:pPr>
            <a:r>
              <a:rPr lang="en-US" sz="1800" b="1" dirty="0">
                <a:latin typeface="Georgia" pitchFamily="18" charset="0"/>
                <a:cs typeface="B Nazanin" pitchFamily="2" charset="-78"/>
              </a:rPr>
              <a:t>Rated wind </a:t>
            </a:r>
            <a:r>
              <a:rPr lang="en-US" sz="1800" b="1" dirty="0" smtClean="0">
                <a:latin typeface="Georgia" pitchFamily="18" charset="0"/>
                <a:cs typeface="B Nazanin" pitchFamily="2" charset="-78"/>
              </a:rPr>
              <a:t>speed</a:t>
            </a:r>
            <a:r>
              <a:rPr lang="fa-IR" sz="1800" b="1" dirty="0">
                <a:latin typeface="Georgia" pitchFamily="18" charset="0"/>
                <a:cs typeface="B Nazanin" pitchFamily="2" charset="-78"/>
              </a:rPr>
              <a:t>: </a:t>
            </a:r>
            <a:r>
              <a:rPr lang="fa-IR" sz="1800" dirty="0">
                <a:latin typeface="Georgia" pitchFamily="18" charset="0"/>
                <a:cs typeface="B Nazanin" pitchFamily="2" charset="-78"/>
              </a:rPr>
              <a:t>با افزایش سرعت </a:t>
            </a:r>
            <a:r>
              <a:rPr lang="fa-IR" sz="1800" dirty="0" smtClean="0">
                <a:latin typeface="Georgia" pitchFamily="18" charset="0"/>
                <a:cs typeface="B Nazanin" pitchFamily="2" charset="-78"/>
              </a:rPr>
              <a:t>باد، </a:t>
            </a:r>
            <a:r>
              <a:rPr lang="fa-IR" sz="1800" dirty="0">
                <a:latin typeface="Georgia" pitchFamily="18" charset="0"/>
                <a:cs typeface="B Nazanin" pitchFamily="2" charset="-78"/>
              </a:rPr>
              <a:t>توان تولیدی ژنراتور افزایش می یابد تا زمانی که ژنراتور قدرت </a:t>
            </a:r>
            <a:r>
              <a:rPr lang="fa-IR" sz="1800" dirty="0" smtClean="0">
                <a:latin typeface="Georgia" pitchFamily="18" charset="0"/>
                <a:cs typeface="B Nazanin" pitchFamily="2" charset="-78"/>
              </a:rPr>
              <a:t>خروجی نامی خود </a:t>
            </a:r>
            <a:r>
              <a:rPr lang="fa-IR" sz="1800" dirty="0">
                <a:latin typeface="Georgia" pitchFamily="18" charset="0"/>
                <a:cs typeface="B Nazanin" pitchFamily="2" charset="-78"/>
              </a:rPr>
              <a:t>را تولید کند</a:t>
            </a:r>
            <a:r>
              <a:rPr lang="fa-IR" sz="1800" dirty="0" smtClean="0">
                <a:latin typeface="Georgia" pitchFamily="18" charset="0"/>
                <a:cs typeface="B Nazanin" pitchFamily="2" charset="-78"/>
              </a:rPr>
              <a:t>. در این سرعت (</a:t>
            </a:r>
            <a:r>
              <a:rPr lang="en-US" sz="1800" dirty="0">
                <a:latin typeface="Georgia" pitchFamily="18" charset="0"/>
                <a:cs typeface="B Nazanin" pitchFamily="2" charset="-78"/>
              </a:rPr>
              <a:t>Rated wind speed</a:t>
            </a:r>
            <a:r>
              <a:rPr lang="fa-IR" sz="1800" dirty="0" smtClean="0">
                <a:latin typeface="Georgia" pitchFamily="18" charset="0"/>
                <a:cs typeface="B Nazanin" pitchFamily="2" charset="-78"/>
              </a:rPr>
              <a:t>)، توربین </a:t>
            </a:r>
            <a:r>
              <a:rPr lang="fa-IR" sz="1800" dirty="0">
                <a:latin typeface="Georgia" pitchFamily="18" charset="0"/>
                <a:cs typeface="B Nazanin" pitchFamily="2" charset="-78"/>
              </a:rPr>
              <a:t>قادر به تولید برق </a:t>
            </a:r>
            <a:r>
              <a:rPr lang="fa-IR" sz="1800" dirty="0" smtClean="0">
                <a:latin typeface="Georgia" pitchFamily="18" charset="0"/>
                <a:cs typeface="B Nazanin" pitchFamily="2" charset="-78"/>
              </a:rPr>
              <a:t>با ظرفیت حداکثر (ظرفیت نامی) خود می باشد.</a:t>
            </a:r>
          </a:p>
          <a:p>
            <a:pPr algn="just" rtl="1">
              <a:buSzPct val="100000"/>
              <a:buFont typeface="Wingdings" panose="05000000000000000000" pitchFamily="2" charset="2"/>
              <a:buChar char="Ø"/>
            </a:pPr>
            <a:r>
              <a:rPr lang="en-US" sz="1800" b="1" dirty="0">
                <a:latin typeface="Georgia" pitchFamily="18" charset="0"/>
                <a:cs typeface="B Nazanin" pitchFamily="2" charset="-78"/>
              </a:rPr>
              <a:t>Cut-off wind </a:t>
            </a:r>
            <a:r>
              <a:rPr lang="en-US" sz="1800" b="1" dirty="0" smtClean="0">
                <a:latin typeface="Georgia" pitchFamily="18" charset="0"/>
                <a:cs typeface="B Nazanin" pitchFamily="2" charset="-78"/>
              </a:rPr>
              <a:t>speed</a:t>
            </a:r>
            <a:r>
              <a:rPr lang="fa-IR" sz="1800" b="1" dirty="0" smtClean="0">
                <a:latin typeface="Georgia" pitchFamily="18" charset="0"/>
                <a:cs typeface="B Nazanin" pitchFamily="2" charset="-78"/>
              </a:rPr>
              <a:t>: </a:t>
            </a:r>
            <a:r>
              <a:rPr lang="fa-IR" sz="1800" dirty="0" smtClean="0">
                <a:latin typeface="Georgia" pitchFamily="18" charset="0"/>
                <a:cs typeface="B Nazanin" pitchFamily="2" charset="-78"/>
              </a:rPr>
              <a:t>در </a:t>
            </a:r>
            <a:r>
              <a:rPr lang="fa-IR" sz="1800" dirty="0">
                <a:latin typeface="Georgia" pitchFamily="18" charset="0"/>
                <a:cs typeface="B Nazanin" pitchFamily="2" charset="-78"/>
              </a:rPr>
              <a:t>این </a:t>
            </a:r>
            <a:r>
              <a:rPr lang="fa-IR" sz="1800" dirty="0" smtClean="0">
                <a:latin typeface="Georgia" pitchFamily="18" charset="0"/>
                <a:cs typeface="B Nazanin" pitchFamily="2" charset="-78"/>
              </a:rPr>
              <a:t>سرعت، توربین در معرض نیروهای سانترفیوژ قرار دارد و توربین </a:t>
            </a:r>
            <a:r>
              <a:rPr lang="fa-IR" sz="1800" dirty="0">
                <a:latin typeface="Georgia" pitchFamily="18" charset="0"/>
                <a:cs typeface="B Nazanin" pitchFamily="2" charset="-78"/>
              </a:rPr>
              <a:t>خاموش می شود تا از آسیب دیدن جلوگیری </a:t>
            </a:r>
            <a:r>
              <a:rPr lang="fa-IR" sz="1800" dirty="0" smtClean="0">
                <a:latin typeface="Georgia" pitchFamily="18" charset="0"/>
                <a:cs typeface="B Nazanin" pitchFamily="2" charset="-78"/>
              </a:rPr>
              <a:t>شود.</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6584"/>
          <a:stretch/>
        </p:blipFill>
        <p:spPr bwMode="auto">
          <a:xfrm>
            <a:off x="26194" y="4191000"/>
            <a:ext cx="454580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9823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راندمان الکتریکی سیستم 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buSzPct val="100000"/>
              <a:buFont typeface="Arial" panose="020B0604020202020204" pitchFamily="34" charset="0"/>
              <a:buChar char="•"/>
            </a:pPr>
            <a:r>
              <a:rPr lang="fa-IR" sz="2200" dirty="0" smtClean="0">
                <a:latin typeface="Georgia" pitchFamily="18" charset="0"/>
                <a:cs typeface="B Nazanin" pitchFamily="2" charset="-78"/>
              </a:rPr>
              <a:t>یک سیستم </a:t>
            </a:r>
            <a:r>
              <a:rPr lang="fa-IR" sz="2200" dirty="0">
                <a:latin typeface="Georgia" pitchFamily="18" charset="0"/>
                <a:cs typeface="B Nazanin" pitchFamily="2" charset="-78"/>
              </a:rPr>
              <a:t>تبدیل انرژی </a:t>
            </a:r>
            <a:r>
              <a:rPr lang="fa-IR" sz="2200" dirty="0" smtClean="0">
                <a:latin typeface="Georgia" pitchFamily="18" charset="0"/>
                <a:cs typeface="B Nazanin" pitchFamily="2" charset="-78"/>
              </a:rPr>
              <a:t>بادی، علاوه بر توربین باد دارای جعبه دنده (گریبکس) برای انتقال قدرت و افزایش دوران از توربین باد به ژنراتور می باشد. همچنین ژنراتور نیز برای تبدیل انرژی مکانیکی به انرژی الکتریکی به کار می رود.</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خروجی از جعبه دنده از رابطه زیر بدست می آید:</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23715"/>
            <a:ext cx="7160907" cy="136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542"/>
          <a:stretch/>
        </p:blipFill>
        <p:spPr bwMode="auto">
          <a:xfrm>
            <a:off x="1095138" y="5112677"/>
            <a:ext cx="149566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90800" y="4679437"/>
            <a:ext cx="3429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a:t>
            </a:r>
            <a:r>
              <a:rPr lang="en-US" sz="1200" dirty="0" smtClean="0">
                <a:latin typeface="Times New Roman" panose="02020603050405020304" pitchFamily="18" charset="0"/>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 </a:t>
            </a:r>
            <a:r>
              <a:rPr lang="fa-IR" sz="2000" dirty="0">
                <a:cs typeface="B Nazanin" panose="00000400000000000000" pitchFamily="2" charset="-78"/>
              </a:rPr>
              <a:t>قدرت </a:t>
            </a:r>
            <a:r>
              <a:rPr lang="fa-IR" sz="2000" dirty="0" smtClean="0">
                <a:cs typeface="B Nazanin" panose="00000400000000000000" pitchFamily="2" charset="-78"/>
              </a:rPr>
              <a:t>مکانیکی خروجی از توربین</a:t>
            </a:r>
            <a:r>
              <a:rPr lang="en-US" sz="2000" dirty="0" smtClean="0">
                <a:cs typeface="B Nazanin" panose="00000400000000000000" pitchFamily="2" charset="-78"/>
              </a:rPr>
              <a:t> </a:t>
            </a:r>
            <a:endParaRPr lang="fa-IR" sz="2000" dirty="0">
              <a:cs typeface="B Nazanin" panose="00000400000000000000" pitchFamily="2" charset="-78"/>
            </a:endParaRPr>
          </a:p>
        </p:txBody>
      </p:sp>
      <p:sp>
        <p:nvSpPr>
          <p:cNvPr id="14" name="TextBox 13"/>
          <p:cNvSpPr txBox="1"/>
          <p:nvPr/>
        </p:nvSpPr>
        <p:spPr>
          <a:xfrm>
            <a:off x="2590800" y="5679207"/>
            <a:ext cx="3429000" cy="400110"/>
          </a:xfrm>
          <a:prstGeom prst="rect">
            <a:avLst/>
          </a:prstGeom>
          <a:noFill/>
        </p:spPr>
        <p:txBody>
          <a:bodyPr wrap="square" rtlCol="0">
            <a:spAutoFit/>
          </a:bodyPr>
          <a:lstStyle/>
          <a:p>
            <a:r>
              <a:rPr lang="el-GR" sz="2000" dirty="0" smtClean="0">
                <a:latin typeface="Times New Roman" panose="02020603050405020304" pitchFamily="18" charset="0"/>
                <a:cs typeface="Times New Roman" panose="02020603050405020304" pitchFamily="18" charset="0"/>
              </a:rPr>
              <a:t>η</a:t>
            </a:r>
            <a:r>
              <a:rPr lang="en-US" sz="1200" dirty="0" smtClean="0">
                <a:latin typeface="Times New Roman" panose="02020603050405020304" pitchFamily="18" charset="0"/>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 </a:t>
            </a:r>
            <a:r>
              <a:rPr lang="fa-IR" sz="2000" dirty="0" smtClean="0">
                <a:cs typeface="B Nazanin" panose="00000400000000000000" pitchFamily="2" charset="-78"/>
              </a:rPr>
              <a:t>بازده جعبه دنده</a:t>
            </a:r>
            <a:endParaRPr lang="fa-IR" sz="2000" dirty="0">
              <a:cs typeface="B Nazanin" panose="00000400000000000000" pitchFamily="2" charset="-78"/>
            </a:endParaRPr>
          </a:p>
        </p:txBody>
      </p:sp>
    </p:spTree>
    <p:extLst>
      <p:ext uri="{BB962C8B-B14F-4D97-AF65-F5344CB8AC3E}">
        <p14:creationId xmlns:p14="http://schemas.microsoft.com/office/powerpoint/2010/main" val="3867684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راندمان الکتریکی سیستم 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53962" y="974035"/>
            <a:ext cx="8077200" cy="6172200"/>
          </a:xfrm>
        </p:spPr>
        <p:txBody>
          <a:bodyPr>
            <a:normAutofit/>
          </a:bodyPr>
          <a:lstStyle/>
          <a:p>
            <a:pPr algn="just" rtl="1">
              <a:buSzPct val="100000"/>
              <a:buFont typeface="Arial" panose="020B0604020202020204" pitchFamily="34" charset="0"/>
              <a:buChar char="•"/>
            </a:pPr>
            <a:r>
              <a:rPr lang="fa-IR" sz="2200" dirty="0" smtClean="0">
                <a:latin typeface="Georgia" pitchFamily="18" charset="0"/>
                <a:cs typeface="B Nazanin" pitchFamily="2" charset="-78"/>
              </a:rPr>
              <a:t>توان </a:t>
            </a:r>
            <a:r>
              <a:rPr lang="fa-IR" sz="2200" dirty="0">
                <a:latin typeface="Georgia" pitchFamily="18" charset="0"/>
                <a:cs typeface="B Nazanin" pitchFamily="2" charset="-78"/>
              </a:rPr>
              <a:t>خروجی از </a:t>
            </a:r>
            <a:r>
              <a:rPr lang="fa-IR" sz="2200" dirty="0" smtClean="0">
                <a:latin typeface="Georgia" pitchFamily="18" charset="0"/>
                <a:cs typeface="B Nazanin" pitchFamily="2" charset="-78"/>
              </a:rPr>
              <a:t>ژنراتور از </a:t>
            </a:r>
            <a:r>
              <a:rPr lang="fa-IR" sz="2200" dirty="0">
                <a:latin typeface="Georgia" pitchFamily="18" charset="0"/>
                <a:cs typeface="B Nazanin" pitchFamily="2" charset="-78"/>
              </a:rPr>
              <a:t>رابطه زیر بدست می آید:</a:t>
            </a: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lnSpc>
                <a:spcPct val="150000"/>
              </a:lnSpc>
              <a:buSzPct val="100000"/>
              <a:buFont typeface="Arial" panose="020B0604020202020204" pitchFamily="34" charset="0"/>
              <a:buChar char="•"/>
            </a:pPr>
            <a:r>
              <a:rPr lang="fa-IR" sz="2200" dirty="0" smtClean="0">
                <a:latin typeface="Georgia" pitchFamily="18" charset="0"/>
                <a:cs typeface="B Nazanin" pitchFamily="2" charset="-78"/>
              </a:rPr>
              <a:t>توان </a:t>
            </a:r>
            <a:r>
              <a:rPr lang="fa-IR" sz="2200" dirty="0">
                <a:latin typeface="Georgia" pitchFamily="18" charset="0"/>
                <a:cs typeface="B Nazanin" pitchFamily="2" charset="-78"/>
              </a:rPr>
              <a:t>خروجی از </a:t>
            </a:r>
            <a:r>
              <a:rPr lang="fa-IR" sz="2200" dirty="0" smtClean="0">
                <a:latin typeface="Georgia" pitchFamily="18" charset="0"/>
                <a:cs typeface="B Nazanin" pitchFamily="2" charset="-78"/>
              </a:rPr>
              <a:t>ژنراتور در سرعت نامی باد (</a:t>
            </a:r>
            <a:r>
              <a:rPr lang="en-US" sz="2200" dirty="0" smtClean="0">
                <a:latin typeface="Georgia" pitchFamily="18" charset="0"/>
                <a:cs typeface="B Nazanin" pitchFamily="2" charset="-78"/>
              </a:rPr>
              <a:t>Rated </a:t>
            </a:r>
            <a:r>
              <a:rPr lang="en-US" sz="2200" dirty="0">
                <a:latin typeface="Georgia" pitchFamily="18" charset="0"/>
                <a:cs typeface="B Nazanin" pitchFamily="2" charset="-78"/>
              </a:rPr>
              <a:t>wind </a:t>
            </a:r>
            <a:r>
              <a:rPr lang="en-US" sz="2200" dirty="0" smtClean="0">
                <a:latin typeface="Georgia" pitchFamily="18" charset="0"/>
                <a:cs typeface="B Nazanin" pitchFamily="2" charset="-78"/>
              </a:rPr>
              <a:t>speed</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از رابطه زیر بدست می آید</a:t>
            </a:r>
            <a:r>
              <a:rPr lang="fa-IR" sz="2200" dirty="0" smtClean="0">
                <a:latin typeface="Georgia" pitchFamily="18" charset="0"/>
                <a:cs typeface="B Nazanin" pitchFamily="2" charset="-78"/>
              </a:rPr>
              <a:t>:</a:t>
            </a:r>
            <a:endParaRPr lang="en-US" sz="2200" dirty="0" smtClean="0">
              <a:latin typeface="Georgia" pitchFamily="18" charset="0"/>
              <a:cs typeface="B Nazanin" pitchFamily="2" charset="-78"/>
            </a:endParaRPr>
          </a:p>
          <a:p>
            <a:pPr algn="just" rtl="1">
              <a:lnSpc>
                <a:spcPct val="150000"/>
              </a:lnSpc>
              <a:buSzPct val="100000"/>
              <a:buFont typeface="Arial" panose="020B0604020202020204" pitchFamily="34" charset="0"/>
              <a:buChar char="•"/>
            </a:pPr>
            <a:endParaRPr lang="en-US" sz="2200" dirty="0">
              <a:latin typeface="Georgia" pitchFamily="18" charset="0"/>
              <a:cs typeface="B Nazanin" pitchFamily="2" charset="-78"/>
            </a:endParaRPr>
          </a:p>
          <a:p>
            <a:pPr algn="just" rtl="1">
              <a:buSzPct val="100000"/>
              <a:buFont typeface="Arial" panose="020B0604020202020204" pitchFamily="34" charset="0"/>
              <a:buChar char="•"/>
            </a:pPr>
            <a:r>
              <a:rPr lang="fa-IR" sz="2200" dirty="0">
                <a:latin typeface="Georgia" pitchFamily="18" charset="0"/>
                <a:cs typeface="B Nazanin" pitchFamily="2" charset="-78"/>
              </a:rPr>
              <a:t>با تعریف راندمان کلی نامی سیستم تبدیل انرژی بادی (      ) به صورت زیر داریم:</a:t>
            </a:r>
          </a:p>
          <a:p>
            <a:pPr algn="just" rtl="1">
              <a:lnSpc>
                <a:spcPct val="150000"/>
              </a:lnSpc>
              <a:buSzPct val="100000"/>
              <a:buFont typeface="Arial" panose="020B0604020202020204" pitchFamily="34" charset="0"/>
              <a:buChar char="•"/>
            </a:pP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lnSpc>
                <a:spcPct val="150000"/>
              </a:lnSpc>
              <a:buSzPct val="1000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Generator </a:t>
            </a:r>
            <a:r>
              <a:rPr lang="en-US" sz="2200" dirty="0">
                <a:latin typeface="Times New Roman" panose="02020603050405020304" pitchFamily="18" charset="0"/>
                <a:cs typeface="Times New Roman" panose="02020603050405020304" pitchFamily="18" charset="0"/>
              </a:rPr>
              <a:t>capacity factor</a:t>
            </a:r>
            <a:r>
              <a:rPr lang="fa-IR" sz="2200" dirty="0">
                <a:latin typeface="Times New Roman" panose="02020603050405020304" pitchFamily="18" charset="0"/>
                <a:cs typeface="Times New Roman" panose="02020603050405020304" pitchFamily="18" charset="0"/>
              </a:rPr>
              <a:t> </a:t>
            </a:r>
            <a:r>
              <a:rPr lang="fa-IR" sz="2200" dirty="0">
                <a:latin typeface="Times New Roman" panose="02020603050405020304" pitchFamily="18" charset="0"/>
                <a:cs typeface="B Nazanin" panose="00000400000000000000" pitchFamily="2" charset="-78"/>
              </a:rPr>
              <a:t>به نسبت تولید انرژی الکتریکی میانگین در طی یک دوره زمانی معین به حداکثر تولید انرژی الکتریکی ممکن در طی آن دوره توسط ژنراتور را گویند.</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2"/>
          <p:cNvSpPr/>
          <p:nvPr/>
        </p:nvSpPr>
        <p:spPr>
          <a:xfrm>
            <a:off x="3126271" y="1592848"/>
            <a:ext cx="1419225" cy="338554"/>
          </a:xfrm>
          <a:prstGeom prst="rect">
            <a:avLst/>
          </a:prstGeom>
        </p:spPr>
        <p:txBody>
          <a:bodyPr wrap="square">
            <a:spAutoFit/>
          </a:bodyPr>
          <a:lstStyle/>
          <a:p>
            <a:r>
              <a:rPr lang="el-GR" sz="1600" dirty="0" smtClean="0">
                <a:latin typeface="Georgia" pitchFamily="18" charset="0"/>
                <a:cs typeface="B Nazanin" pitchFamily="2" charset="-78"/>
              </a:rPr>
              <a:t>η</a:t>
            </a:r>
            <a:r>
              <a:rPr lang="en-US" sz="1050" dirty="0" smtClean="0">
                <a:latin typeface="Georgia" pitchFamily="18" charset="0"/>
                <a:cs typeface="B Nazanin" pitchFamily="2" charset="-78"/>
              </a:rPr>
              <a:t>g</a:t>
            </a:r>
            <a:r>
              <a:rPr lang="en-US" sz="1600" dirty="0" smtClean="0">
                <a:latin typeface="Times New Roman" panose="02020603050405020304" pitchFamily="18" charset="0"/>
                <a:cs typeface="Times New Roman" panose="02020603050405020304" pitchFamily="18" charset="0"/>
              </a:rPr>
              <a:t>=</a:t>
            </a:r>
            <a:r>
              <a:rPr lang="fa-IR" sz="1600" dirty="0" smtClean="0">
                <a:cs typeface="B Nazanin" panose="00000400000000000000" pitchFamily="2" charset="-78"/>
              </a:rPr>
              <a:t>راندمان ژنراتور</a:t>
            </a:r>
            <a:endParaRPr lang="en-US" sz="1600" dirty="0">
              <a:cs typeface="B Nazanin" panose="00000400000000000000" pitchFamily="2" charset="-78"/>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7" y="1533525"/>
            <a:ext cx="1019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60" y="1964012"/>
            <a:ext cx="16478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989" y="3328713"/>
            <a:ext cx="24003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202" y="4183804"/>
            <a:ext cx="384599" cy="35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124" y="4867310"/>
            <a:ext cx="15430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Object 16"/>
          <p:cNvGraphicFramePr>
            <a:graphicFrameLocks noChangeAspect="1"/>
          </p:cNvGraphicFramePr>
          <p:nvPr>
            <p:extLst>
              <p:ext uri="{D42A27DB-BD31-4B8C-83A1-F6EECF244321}">
                <p14:modId xmlns:p14="http://schemas.microsoft.com/office/powerpoint/2010/main" val="723651354"/>
              </p:ext>
            </p:extLst>
          </p:nvPr>
        </p:nvGraphicFramePr>
        <p:xfrm>
          <a:off x="3035162" y="4739350"/>
          <a:ext cx="1371600" cy="574589"/>
        </p:xfrm>
        <a:graphic>
          <a:graphicData uri="http://schemas.openxmlformats.org/presentationml/2006/ole">
            <mc:AlternateContent xmlns:mc="http://schemas.openxmlformats.org/markup-compatibility/2006">
              <mc:Choice xmlns:v="urn:schemas-microsoft-com:vml" Requires="v">
                <p:oleObj spid="_x0000_s13383" name="Equation" r:id="rId8" imgW="939600" imgH="393480" progId="Equation.3">
                  <p:embed/>
                </p:oleObj>
              </mc:Choice>
              <mc:Fallback>
                <p:oleObj name="Equation" r:id="rId8" imgW="939600" imgH="393480" progId="Equation.3">
                  <p:embed/>
                  <p:pic>
                    <p:nvPicPr>
                      <p:cNvPr id="0" name=""/>
                      <p:cNvPicPr/>
                      <p:nvPr/>
                    </p:nvPicPr>
                    <p:blipFill>
                      <a:blip r:embed="rId9"/>
                      <a:stretch>
                        <a:fillRect/>
                      </a:stretch>
                    </p:blipFill>
                    <p:spPr>
                      <a:xfrm>
                        <a:off x="3035162" y="4739350"/>
                        <a:ext cx="1371600" cy="574589"/>
                      </a:xfrm>
                      <a:prstGeom prst="rect">
                        <a:avLst/>
                      </a:prstGeom>
                    </p:spPr>
                  </p:pic>
                </p:oleObj>
              </mc:Fallback>
            </mc:AlternateContent>
          </a:graphicData>
        </a:graphic>
      </p:graphicFrame>
      <p:cxnSp>
        <p:nvCxnSpPr>
          <p:cNvPr id="18" name="Straight Arrow Connector 17"/>
          <p:cNvCxnSpPr/>
          <p:nvPr/>
        </p:nvCxnSpPr>
        <p:spPr>
          <a:xfrm>
            <a:off x="2584174" y="5029235"/>
            <a:ext cx="438150"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643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راندمان الکتریکی سیستم تبدیل انرژی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marL="82296" indent="0" algn="just" rtl="1">
              <a:lnSpc>
                <a:spcPct val="150000"/>
              </a:lnSpc>
              <a:buSzPct val="100000"/>
              <a:buNone/>
            </a:pPr>
            <a:r>
              <a:rPr lang="fa-IR" sz="2200" b="1" dirty="0" smtClean="0">
                <a:latin typeface="Georgia" pitchFamily="18" charset="0"/>
                <a:cs typeface="B Nazanin" pitchFamily="2" charset="-78"/>
              </a:rPr>
              <a:t>مثال: </a:t>
            </a:r>
            <a:r>
              <a:rPr lang="fa-IR" sz="2200" dirty="0" smtClean="0">
                <a:latin typeface="Georgia" pitchFamily="18" charset="0"/>
                <a:cs typeface="B Nazanin" pitchFamily="2" charset="-78"/>
              </a:rPr>
              <a:t>یک توربین بادی که در یک سیستم تبدیل انرژی باد استفاده شده است، داری مساحت 187 متر مربع می باشد. توان الکتریکی خروجی </a:t>
            </a:r>
            <a:r>
              <a:rPr lang="fa-IR" sz="2200" dirty="0">
                <a:latin typeface="Georgia" pitchFamily="18" charset="0"/>
                <a:cs typeface="B Nazanin" pitchFamily="2" charset="-78"/>
              </a:rPr>
              <a:t>سیستم در سرعت نامی </a:t>
            </a:r>
            <a:r>
              <a:rPr lang="fa-IR" sz="2200" dirty="0" smtClean="0">
                <a:latin typeface="Georgia" pitchFamily="18" charset="0"/>
                <a:cs typeface="B Nazanin" pitchFamily="2" charset="-78"/>
              </a:rPr>
              <a:t>60 کیلووات و سرعت نامی باد برابر 15.5 متر برثانیه می باشد. چگالی هوا را 1.294 کیلوگرم بر مترمکعب در نظر بگیرید. </a:t>
            </a:r>
            <a:r>
              <a:rPr lang="fa-IR" sz="2200" dirty="0">
                <a:latin typeface="Georgia" pitchFamily="18" charset="0"/>
                <a:cs typeface="B Nazanin" pitchFamily="2" charset="-78"/>
              </a:rPr>
              <a:t>مطلوبست محاسبه راندمان کلی نامی </a:t>
            </a:r>
            <a:r>
              <a:rPr lang="fa-IR" sz="2200" dirty="0" smtClean="0">
                <a:latin typeface="Georgia" pitchFamily="18" charset="0"/>
                <a:cs typeface="B Nazanin" pitchFamily="2" charset="-78"/>
              </a:rPr>
              <a:t>این سیستم </a:t>
            </a:r>
            <a:r>
              <a:rPr lang="fa-IR" sz="2200" dirty="0">
                <a:latin typeface="Georgia" pitchFamily="18" charset="0"/>
                <a:cs typeface="B Nazanin" pitchFamily="2" charset="-78"/>
              </a:rPr>
              <a:t>تبدیل انرژی </a:t>
            </a:r>
            <a:r>
              <a:rPr lang="fa-IR" sz="2200" dirty="0" smtClean="0">
                <a:latin typeface="Georgia" pitchFamily="18" charset="0"/>
                <a:cs typeface="B Nazanin" pitchFamily="2" charset="-78"/>
              </a:rPr>
              <a:t>بادی؟ </a:t>
            </a:r>
            <a:endParaRPr lang="fa-IR" sz="2200" b="1"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0"/>
            <a:ext cx="3839917"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64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توان الکتریکی سیستم تبدیل انرژی باد در انواع سرعت</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r>
              <a:rPr lang="fa-IR" sz="2200" dirty="0">
                <a:latin typeface="Georgia" pitchFamily="18" charset="0"/>
                <a:cs typeface="B Nazanin" pitchFamily="2" charset="-78"/>
              </a:rPr>
              <a:t>معادلات زیر برای توان الکتریکی یک سیستم تبدیل انرژی باد </a:t>
            </a:r>
            <a:r>
              <a:rPr lang="fa-IR" sz="2200" dirty="0" smtClean="0">
                <a:latin typeface="Georgia" pitchFamily="18" charset="0"/>
                <a:cs typeface="B Nazanin" pitchFamily="2" charset="-78"/>
              </a:rPr>
              <a:t>به کار می روند:</a:t>
            </a: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None/>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33528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2382989"/>
            <a:ext cx="1994457" cy="338554"/>
          </a:xfrm>
          <a:prstGeom prst="rect">
            <a:avLst/>
          </a:prstGeom>
        </p:spPr>
        <p:txBody>
          <a:bodyPr wrap="none">
            <a:spAutoFit/>
          </a:bodyPr>
          <a:lstStyle/>
          <a:p>
            <a:r>
              <a:rPr lang="en-US" sz="1600" dirty="0" err="1" smtClean="0">
                <a:latin typeface="Times New Roman" panose="02020603050405020304" pitchFamily="18" charset="0"/>
                <a:cs typeface="Times New Roman" panose="02020603050405020304" pitchFamily="18" charset="0"/>
              </a:rPr>
              <a:t>u</a:t>
            </a:r>
            <a:r>
              <a:rPr lang="en-US" sz="1100" dirty="0" err="1" smtClean="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 Cut-in </a:t>
            </a:r>
            <a:r>
              <a:rPr lang="en-US" sz="1600" dirty="0">
                <a:latin typeface="Times New Roman" panose="02020603050405020304" pitchFamily="18" charset="0"/>
                <a:cs typeface="Times New Roman" panose="02020603050405020304" pitchFamily="18" charset="0"/>
              </a:rPr>
              <a:t>wind speed</a:t>
            </a:r>
          </a:p>
        </p:txBody>
      </p:sp>
      <p:sp>
        <p:nvSpPr>
          <p:cNvPr id="9" name="Rectangle 8"/>
          <p:cNvSpPr/>
          <p:nvPr/>
        </p:nvSpPr>
        <p:spPr>
          <a:xfrm>
            <a:off x="4114800" y="2833002"/>
            <a:ext cx="2002471" cy="323165"/>
          </a:xfrm>
          <a:prstGeom prst="rect">
            <a:avLst/>
          </a:prstGeom>
        </p:spPr>
        <p:txBody>
          <a:bodyPr wrap="none">
            <a:spAutoFit/>
          </a:bodyPr>
          <a:lstStyle/>
          <a:p>
            <a:r>
              <a:rPr lang="en-US" sz="1500" dirty="0" err="1" smtClean="0">
                <a:latin typeface="Georgia" pitchFamily="18" charset="0"/>
                <a:cs typeface="B Nazanin" pitchFamily="2" charset="-78"/>
              </a:rPr>
              <a:t>u</a:t>
            </a:r>
            <a:r>
              <a:rPr lang="en-US" sz="800" dirty="0" err="1" smtClean="0">
                <a:latin typeface="Georgia" pitchFamily="18" charset="0"/>
                <a:cs typeface="B Nazanin" pitchFamily="2" charset="-78"/>
              </a:rPr>
              <a:t>R</a:t>
            </a:r>
            <a:r>
              <a:rPr lang="en-US" sz="1500" dirty="0">
                <a:latin typeface="Georgia" pitchFamily="18" charset="0"/>
                <a:cs typeface="B Nazanin" pitchFamily="2" charset="-78"/>
              </a:rPr>
              <a:t>: Rated wind speed</a:t>
            </a:r>
            <a:endParaRPr lang="en-US" sz="1500" dirty="0"/>
          </a:p>
        </p:txBody>
      </p:sp>
      <p:sp>
        <p:nvSpPr>
          <p:cNvPr id="11" name="Rectangle 10"/>
          <p:cNvSpPr/>
          <p:nvPr/>
        </p:nvSpPr>
        <p:spPr>
          <a:xfrm>
            <a:off x="4136497" y="3267626"/>
            <a:ext cx="2103461" cy="323165"/>
          </a:xfrm>
          <a:prstGeom prst="rect">
            <a:avLst/>
          </a:prstGeom>
        </p:spPr>
        <p:txBody>
          <a:bodyPr wrap="none">
            <a:spAutoFit/>
          </a:bodyPr>
          <a:lstStyle/>
          <a:p>
            <a:r>
              <a:rPr lang="en-US" sz="1500" dirty="0" err="1" smtClean="0">
                <a:latin typeface="Georgia" pitchFamily="18" charset="0"/>
                <a:cs typeface="B Nazanin" pitchFamily="2" charset="-78"/>
              </a:rPr>
              <a:t>u</a:t>
            </a:r>
            <a:r>
              <a:rPr lang="en-US" sz="900" dirty="0" err="1" smtClean="0">
                <a:latin typeface="Georgia" pitchFamily="18" charset="0"/>
                <a:cs typeface="B Nazanin" pitchFamily="2" charset="-78"/>
              </a:rPr>
              <a:t>F</a:t>
            </a:r>
            <a:r>
              <a:rPr lang="en-US" sz="1500" dirty="0" smtClean="0">
                <a:latin typeface="Georgia" pitchFamily="18" charset="0"/>
                <a:cs typeface="B Nazanin" pitchFamily="2" charset="-78"/>
              </a:rPr>
              <a:t>: </a:t>
            </a:r>
            <a:r>
              <a:rPr lang="en-US" sz="1500" dirty="0">
                <a:latin typeface="Georgia" pitchFamily="18" charset="0"/>
                <a:cs typeface="B Nazanin" pitchFamily="2" charset="-78"/>
              </a:rPr>
              <a:t>Cut-off wind </a:t>
            </a:r>
            <a:r>
              <a:rPr lang="en-US" sz="1500" dirty="0" smtClean="0">
                <a:latin typeface="Georgia" pitchFamily="18" charset="0"/>
                <a:cs typeface="B Nazanin" pitchFamily="2" charset="-78"/>
              </a:rPr>
              <a:t>speed</a:t>
            </a:r>
            <a:endParaRPr lang="en-US" sz="1500" dirty="0">
              <a:latin typeface="Georgia" pitchFamily="18" charset="0"/>
              <a:cs typeface="B Nazanin" pitchFamily="2" charset="-78"/>
            </a:endParaRPr>
          </a:p>
        </p:txBody>
      </p:sp>
      <p:sp>
        <p:nvSpPr>
          <p:cNvPr id="8" name="Rectangle 7"/>
          <p:cNvSpPr/>
          <p:nvPr/>
        </p:nvSpPr>
        <p:spPr>
          <a:xfrm>
            <a:off x="4106099" y="3812143"/>
            <a:ext cx="2316660" cy="369332"/>
          </a:xfrm>
          <a:prstGeom prst="rect">
            <a:avLst/>
          </a:prstGeom>
        </p:spPr>
        <p:txBody>
          <a:bodyPr wrap="none">
            <a:spAutoFit/>
          </a:bodyPr>
          <a:lstStyle/>
          <a:p>
            <a:r>
              <a:rPr lang="en-US" dirty="0" err="1" smtClean="0">
                <a:latin typeface="Times New Roman" panose="02020603050405020304" pitchFamily="18" charset="0"/>
                <a:cs typeface="Times New Roman" panose="02020603050405020304" pitchFamily="18" charset="0"/>
              </a:rPr>
              <a:t>P</a:t>
            </a:r>
            <a:r>
              <a:rPr lang="en-US" sz="1100" dirty="0" err="1" smtClean="0">
                <a:latin typeface="Times New Roman" panose="02020603050405020304" pitchFamily="18" charset="0"/>
                <a:cs typeface="Times New Roman" panose="02020603050405020304" pitchFamily="18" charset="0"/>
              </a:rPr>
              <a:t>eR</a:t>
            </a:r>
            <a:r>
              <a:rPr lang="en-US"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Rated </a:t>
            </a:r>
            <a:r>
              <a:rPr lang="en-US" sz="1500" dirty="0">
                <a:latin typeface="Times New Roman" panose="02020603050405020304" pitchFamily="18" charset="0"/>
                <a:cs typeface="Times New Roman" panose="02020603050405020304" pitchFamily="18" charset="0"/>
              </a:rPr>
              <a:t>electrical power</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4191000"/>
            <a:ext cx="16859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4" y="4343400"/>
            <a:ext cx="16287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828067" y="4519954"/>
            <a:ext cx="486030" cy="323165"/>
          </a:xfrm>
          <a:prstGeom prst="rect">
            <a:avLst/>
          </a:prstGeom>
        </p:spPr>
        <p:txBody>
          <a:bodyPr wrap="none">
            <a:spAutoFit/>
          </a:bodyPr>
          <a:lstStyle/>
          <a:p>
            <a:r>
              <a:rPr lang="en-US" sz="1500" dirty="0" smtClean="0">
                <a:latin typeface="Times New Roman" panose="02020603050405020304" pitchFamily="18" charset="0"/>
                <a:cs typeface="Times New Roman" panose="02020603050405020304" pitchFamily="18" charset="0"/>
              </a:rPr>
              <a:t>k=2</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673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توان موجود در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marL="82296" indent="0" algn="just" rtl="1">
              <a:buSzPct val="100000"/>
              <a:buNone/>
            </a:pPr>
            <a:r>
              <a:rPr lang="fa-IR" sz="2200" b="1" dirty="0" smtClean="0">
                <a:latin typeface="Georgia" pitchFamily="18" charset="0"/>
                <a:cs typeface="B Nazanin" pitchFamily="2" charset="-78"/>
              </a:rPr>
              <a:t>مثال</a:t>
            </a:r>
            <a:r>
              <a:rPr lang="fa-IR" sz="2200" b="1" dirty="0">
                <a:latin typeface="Georgia" pitchFamily="18" charset="0"/>
                <a:cs typeface="B Nazanin" pitchFamily="2" charset="-78"/>
              </a:rPr>
              <a:t>: </a:t>
            </a:r>
            <a:r>
              <a:rPr lang="fa-IR" sz="2200" dirty="0" smtClean="0">
                <a:latin typeface="Georgia" pitchFamily="18" charset="0"/>
                <a:cs typeface="B Nazanin" pitchFamily="2" charset="-78"/>
              </a:rPr>
              <a:t>یک سیستم </a:t>
            </a:r>
            <a:r>
              <a:rPr lang="fa-IR" sz="2200" dirty="0">
                <a:latin typeface="Georgia" pitchFamily="18" charset="0"/>
                <a:cs typeface="B Nazanin" pitchFamily="2" charset="-78"/>
              </a:rPr>
              <a:t>انرژی </a:t>
            </a:r>
            <a:r>
              <a:rPr lang="fa-IR" sz="2200" dirty="0" smtClean="0">
                <a:latin typeface="Georgia" pitchFamily="18" charset="0"/>
                <a:cs typeface="B Nazanin" pitchFamily="2" charset="-78"/>
              </a:rPr>
              <a:t>بادی دارای </a:t>
            </a:r>
            <a:r>
              <a:rPr lang="fa-IR" sz="2200" dirty="0">
                <a:latin typeface="Georgia" pitchFamily="18" charset="0"/>
                <a:cs typeface="B Nazanin" pitchFamily="2" charset="-78"/>
              </a:rPr>
              <a:t>پارامترهای زیر </a:t>
            </a:r>
            <a:r>
              <a:rPr lang="fa-IR" sz="2200" dirty="0" smtClean="0">
                <a:latin typeface="Georgia" pitchFamily="18" charset="0"/>
                <a:cs typeface="B Nazanin" pitchFamily="2" charset="-78"/>
              </a:rPr>
              <a:t>می باشد:</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marL="82296" indent="0" algn="just" rtl="1">
              <a:buSzPct val="100000"/>
              <a:buNone/>
            </a:pPr>
            <a:endParaRPr lang="fa-IR" sz="1800" dirty="0" smtClean="0">
              <a:latin typeface="Georgia" pitchFamily="18" charset="0"/>
              <a:cs typeface="B Nazanin" pitchFamily="2" charset="-78"/>
            </a:endParaRPr>
          </a:p>
          <a:p>
            <a:pPr marL="82296" indent="0" algn="just" rtl="1">
              <a:buSzPct val="100000"/>
              <a:buNone/>
            </a:pPr>
            <a:endParaRPr lang="en-US" sz="1800" dirty="0" smtClean="0">
              <a:latin typeface="Georgia" pitchFamily="18" charset="0"/>
              <a:cs typeface="B Nazanin" pitchFamily="2" charset="-78"/>
            </a:endParaRPr>
          </a:p>
          <a:p>
            <a:pPr marL="82296" indent="0" algn="just" rtl="1">
              <a:buSzPct val="100000"/>
              <a:buNone/>
            </a:pPr>
            <a:r>
              <a:rPr lang="fa-IR" sz="2200" dirty="0" smtClean="0">
                <a:latin typeface="Georgia" pitchFamily="18" charset="0"/>
                <a:cs typeface="B Nazanin" pitchFamily="2" charset="-78"/>
              </a:rPr>
              <a:t>الف) مطلوبست محاسبه قدرت </a:t>
            </a:r>
            <a:r>
              <a:rPr lang="fa-IR" sz="2200" dirty="0">
                <a:latin typeface="Georgia" pitchFamily="18" charset="0"/>
                <a:cs typeface="B Nazanin" pitchFamily="2" charset="-78"/>
              </a:rPr>
              <a:t>موجود در باد </a:t>
            </a:r>
            <a:r>
              <a:rPr lang="fa-IR" sz="2200" dirty="0" smtClean="0">
                <a:latin typeface="Georgia" pitchFamily="18" charset="0"/>
                <a:cs typeface="B Nazanin" pitchFamily="2" charset="-78"/>
              </a:rPr>
              <a:t>در </a:t>
            </a:r>
            <a:r>
              <a:rPr lang="en-US" sz="2200" dirty="0">
                <a:latin typeface="Georgia" pitchFamily="18" charset="0"/>
                <a:cs typeface="B Nazanin" pitchFamily="2" charset="-78"/>
              </a:rPr>
              <a:t>Rated wind </a:t>
            </a:r>
            <a:r>
              <a:rPr lang="en-US" sz="2200" dirty="0" smtClean="0">
                <a:latin typeface="Georgia" pitchFamily="18" charset="0"/>
                <a:cs typeface="B Nazanin" pitchFamily="2" charset="-78"/>
              </a:rPr>
              <a:t>speed</a:t>
            </a:r>
            <a:r>
              <a:rPr lang="fa-IR" sz="2200" dirty="0" smtClean="0">
                <a:latin typeface="Georgia" pitchFamily="18" charset="0"/>
                <a:cs typeface="B Nazanin" pitchFamily="2" charset="-78"/>
              </a:rPr>
              <a:t>؟</a:t>
            </a:r>
            <a:endParaRPr lang="fa-IR" sz="22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399"/>
            <a:ext cx="5781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48200"/>
            <a:ext cx="53911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702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توان موجود در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marL="82296" indent="0" algn="just" rtl="1">
              <a:lnSpc>
                <a:spcPct val="150000"/>
              </a:lnSpc>
              <a:buSzPct val="100000"/>
              <a:buNone/>
            </a:pPr>
            <a:r>
              <a:rPr lang="fa-IR" sz="2200" dirty="0">
                <a:latin typeface="Georgia" pitchFamily="18" charset="0"/>
                <a:cs typeface="B Nazanin" pitchFamily="2" charset="-78"/>
              </a:rPr>
              <a:t>ب) اگر توربین بادی درحداکثر ضریب توان </a:t>
            </a:r>
            <a:r>
              <a:rPr lang="fa-IR" sz="2200" dirty="0" smtClean="0">
                <a:latin typeface="Georgia" pitchFamily="18" charset="0"/>
                <a:cs typeface="B Nazanin" pitchFamily="2" charset="-78"/>
              </a:rPr>
              <a:t>کار </a:t>
            </a:r>
            <a:r>
              <a:rPr lang="fa-IR" sz="2200" dirty="0">
                <a:latin typeface="Georgia" pitchFamily="18" charset="0"/>
                <a:cs typeface="B Nazanin" pitchFamily="2" charset="-78"/>
              </a:rPr>
              <a:t>کند، مطلوبست محاسبه قدرت مکانیکی استخراج شده از باد در </a:t>
            </a:r>
            <a:r>
              <a:rPr lang="en-US" sz="2200" dirty="0">
                <a:latin typeface="Georgia" pitchFamily="18" charset="0"/>
                <a:cs typeface="B Nazanin" pitchFamily="2" charset="-78"/>
              </a:rPr>
              <a:t>Rated wind speed </a:t>
            </a:r>
            <a:r>
              <a:rPr lang="fa-IR" sz="2200" dirty="0" smtClean="0">
                <a:latin typeface="Georgia" pitchFamily="18" charset="0"/>
                <a:cs typeface="B Nazanin" pitchFamily="2" charset="-78"/>
              </a:rPr>
              <a:t> توسط توربین؟</a:t>
            </a:r>
            <a:endParaRPr lang="fa-IR" sz="2200" dirty="0">
              <a:latin typeface="Georgia" pitchFamily="18" charset="0"/>
              <a:cs typeface="B Nazanin" pitchFamily="2" charset="-78"/>
            </a:endParaRPr>
          </a:p>
          <a:p>
            <a:pPr marL="82296" indent="0" algn="just" rtl="1">
              <a:buSzPct val="100000"/>
              <a:buNone/>
            </a:pPr>
            <a:endParaRPr lang="fa-IR" sz="1800" dirty="0" smtClean="0">
              <a:latin typeface="Georgia" pitchFamily="18" charset="0"/>
              <a:cs typeface="B Nazanin" pitchFamily="2" charset="-78"/>
            </a:endParaRPr>
          </a:p>
          <a:p>
            <a:pPr marL="82296" indent="0" algn="just" rtl="1">
              <a:buSzPct val="100000"/>
              <a:buNone/>
            </a:pPr>
            <a:endParaRPr lang="fa-IR" sz="1800" dirty="0">
              <a:latin typeface="Georgia" pitchFamily="18" charset="0"/>
              <a:cs typeface="B Nazanin" pitchFamily="2" charset="-78"/>
            </a:endParaRPr>
          </a:p>
          <a:p>
            <a:pPr marL="82296" indent="0" algn="just" rtl="1">
              <a:buSzPct val="100000"/>
              <a:buNone/>
            </a:pPr>
            <a:endParaRPr lang="fa-IR" sz="1800" dirty="0" smtClean="0">
              <a:latin typeface="Georgia" pitchFamily="18" charset="0"/>
              <a:cs typeface="B Nazanin" pitchFamily="2" charset="-78"/>
            </a:endParaRPr>
          </a:p>
          <a:p>
            <a:pPr marL="82296" indent="0" algn="just" rtl="1">
              <a:lnSpc>
                <a:spcPct val="150000"/>
              </a:lnSpc>
              <a:buSzPct val="100000"/>
              <a:buNone/>
            </a:pPr>
            <a:r>
              <a:rPr lang="fa-IR" sz="2200" dirty="0" smtClean="0">
                <a:latin typeface="Georgia" pitchFamily="18" charset="0"/>
                <a:cs typeface="B Nazanin" pitchFamily="2" charset="-78"/>
              </a:rPr>
              <a:t>ج) </a:t>
            </a:r>
            <a:r>
              <a:rPr lang="fa-IR" sz="2200" dirty="0">
                <a:latin typeface="Georgia" pitchFamily="18" charset="0"/>
                <a:cs typeface="B Nazanin" pitchFamily="2" charset="-78"/>
              </a:rPr>
              <a:t>مطلوبست محاسبه </a:t>
            </a:r>
            <a:r>
              <a:rPr lang="en-US" sz="2200" dirty="0">
                <a:latin typeface="Georgia" pitchFamily="18" charset="0"/>
                <a:cs typeface="B Nazanin" pitchFamily="2" charset="-78"/>
              </a:rPr>
              <a:t>Generator capacity factor </a:t>
            </a:r>
            <a:r>
              <a:rPr lang="fa-IR" sz="2200" dirty="0" smtClean="0">
                <a:latin typeface="Georgia" pitchFamily="18" charset="0"/>
                <a:cs typeface="B Nazanin" pitchFamily="2" charset="-78"/>
              </a:rPr>
              <a:t> اگر </a:t>
            </a:r>
            <a:r>
              <a:rPr lang="fa-IR" sz="2200" dirty="0">
                <a:latin typeface="Georgia" pitchFamily="18" charset="0"/>
                <a:cs typeface="B Nazanin" pitchFamily="2" charset="-78"/>
              </a:rPr>
              <a:t>متوسط توان تولیدی </a:t>
            </a:r>
            <a:r>
              <a:rPr lang="fa-IR" sz="2200" dirty="0" smtClean="0">
                <a:latin typeface="Georgia" pitchFamily="18" charset="0"/>
                <a:cs typeface="B Nazanin" pitchFamily="2" charset="-78"/>
              </a:rPr>
              <a:t>ژنراتور برابر 120 </a:t>
            </a:r>
            <a:r>
              <a:rPr lang="fa-IR" sz="2200" dirty="0">
                <a:latin typeface="Georgia" pitchFamily="18" charset="0"/>
                <a:cs typeface="B Nazanin" pitchFamily="2" charset="-78"/>
              </a:rPr>
              <a:t>کیلووات و </a:t>
            </a:r>
            <a:r>
              <a:rPr lang="fa-IR" sz="2200" dirty="0" smtClean="0">
                <a:latin typeface="Georgia" pitchFamily="18" charset="0"/>
                <a:cs typeface="B Nazanin" pitchFamily="2" charset="-78"/>
              </a:rPr>
              <a:t>ماکزیمم </a:t>
            </a:r>
            <a:r>
              <a:rPr lang="fa-IR" sz="2200" dirty="0">
                <a:latin typeface="Georgia" pitchFamily="18" charset="0"/>
                <a:cs typeface="B Nazanin" pitchFamily="2" charset="-78"/>
              </a:rPr>
              <a:t>توان خروجی ژنراتور </a:t>
            </a:r>
            <a:r>
              <a:rPr lang="en-US" sz="2200" dirty="0">
                <a:latin typeface="Georgia" pitchFamily="18" charset="0"/>
                <a:cs typeface="B Nazanin" pitchFamily="2" charset="-78"/>
              </a:rPr>
              <a:t>200 KW</a:t>
            </a:r>
            <a:r>
              <a:rPr lang="fa-IR" sz="2200" dirty="0" smtClean="0">
                <a:latin typeface="Georgia" pitchFamily="18" charset="0"/>
                <a:cs typeface="B Nazanin" pitchFamily="2" charset="-78"/>
              </a:rPr>
              <a:t> باشد</a:t>
            </a:r>
            <a:r>
              <a:rPr lang="fa-IR" sz="2200" dirty="0">
                <a:latin typeface="Georgia" pitchFamily="18" charset="0"/>
                <a:cs typeface="B Nazanin" pitchFamily="2" charset="-78"/>
              </a:rPr>
              <a:t>؟</a:t>
            </a: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en-US"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smtClean="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SzPct val="100000"/>
              <a:buFont typeface="Arial" panose="020B0604020202020204" pitchFamily="34" charset="0"/>
              <a:buChar char="•"/>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24" y="4421980"/>
            <a:ext cx="33147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9" y="2117241"/>
            <a:ext cx="44577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914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اجزای اصلی توربین باد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r>
              <a:rPr lang="fa-IR" sz="2200" dirty="0">
                <a:latin typeface="Georgia" pitchFamily="18" charset="0"/>
                <a:cs typeface="B Nazanin" pitchFamily="2" charset="-78"/>
              </a:rPr>
              <a:t>اجزای اصلی </a:t>
            </a:r>
            <a:r>
              <a:rPr lang="fa-IR" sz="2200" dirty="0" smtClean="0">
                <a:latin typeface="Georgia" pitchFamily="18" charset="0"/>
                <a:cs typeface="B Nazanin" pitchFamily="2" charset="-78"/>
              </a:rPr>
              <a:t>توربین باد در شکل زیر نمایش داده شده اند:</a:t>
            </a: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descr="C:\Users\Saman Rashidi\Desktop\Wind-turbine-everything-12-1024x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015" y="1981200"/>
            <a:ext cx="7038369"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50292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616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برج یا پایه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برج یا پایه، توربین </a:t>
            </a:r>
            <a:r>
              <a:rPr lang="fa-IR" sz="2200" dirty="0">
                <a:latin typeface="Georgia" pitchFamily="18" charset="0"/>
                <a:cs typeface="B Nazanin" pitchFamily="2" charset="-78"/>
              </a:rPr>
              <a:t>بادی را </a:t>
            </a:r>
            <a:r>
              <a:rPr lang="fa-IR" sz="2200" dirty="0" smtClean="0">
                <a:latin typeface="Georgia" pitchFamily="18" charset="0"/>
                <a:cs typeface="B Nazanin" pitchFamily="2" charset="-78"/>
              </a:rPr>
              <a:t>بالاتر از سطح زمین نگه می دارد. </a:t>
            </a:r>
            <a:r>
              <a:rPr lang="fa-IR" sz="2200" dirty="0">
                <a:latin typeface="Georgia" pitchFamily="18" charset="0"/>
                <a:cs typeface="B Nazanin" pitchFamily="2" charset="-78"/>
              </a:rPr>
              <a:t>بطور کلی توربین </a:t>
            </a:r>
            <a:r>
              <a:rPr lang="fa-IR" sz="2200" dirty="0" smtClean="0">
                <a:latin typeface="Georgia" pitchFamily="18" charset="0"/>
                <a:cs typeface="B Nazanin" pitchFamily="2" charset="-78"/>
              </a:rPr>
              <a:t>های بادی </a:t>
            </a:r>
            <a:r>
              <a:rPr lang="fa-IR" sz="2200" dirty="0">
                <a:latin typeface="Georgia" pitchFamily="18" charset="0"/>
                <a:cs typeface="B Nazanin" pitchFamily="2" charset="-78"/>
              </a:rPr>
              <a:t>باید 50 فوت بالاتر از نزدیکترین مانع باشند. طراحی برج از اهمیت ویژه ای برخوردار است زیرا </a:t>
            </a:r>
            <a:r>
              <a:rPr lang="fa-IR" sz="2200" dirty="0" smtClean="0">
                <a:latin typeface="Georgia" pitchFamily="18" charset="0"/>
                <a:cs typeface="B Nazanin" pitchFamily="2" charset="-78"/>
              </a:rPr>
              <a:t>باید برای تحمل نیروهای درگ وارده به کل سیستم به </a:t>
            </a:r>
            <a:r>
              <a:rPr lang="fa-IR" sz="2200" dirty="0">
                <a:latin typeface="Georgia" pitchFamily="18" charset="0"/>
                <a:cs typeface="B Nazanin" pitchFamily="2" charset="-78"/>
              </a:rPr>
              <a:t>اندازه کافی قوی باشد. همچنین برج باید طوری طراحی شود که دسترسی به تعمیر و نگهداری داشته باشد. </a:t>
            </a:r>
            <a:r>
              <a:rPr lang="fa-IR" sz="2200" dirty="0" smtClean="0">
                <a:latin typeface="Georgia" pitchFamily="18" charset="0"/>
                <a:cs typeface="B Nazanin" pitchFamily="2" charset="-78"/>
              </a:rPr>
              <a:t>سیم هایی معمولاً </a:t>
            </a:r>
            <a:r>
              <a:rPr lang="fa-IR" sz="2200" dirty="0">
                <a:latin typeface="Georgia" pitchFamily="18" charset="0"/>
                <a:cs typeface="B Nazanin" pitchFamily="2" charset="-78"/>
              </a:rPr>
              <a:t>برای کمک به پشتیبانی از برج و کاهش </a:t>
            </a:r>
            <a:r>
              <a:rPr lang="fa-IR" sz="2200" dirty="0" smtClean="0">
                <a:latin typeface="Georgia" pitchFamily="18" charset="0"/>
                <a:cs typeface="B Nazanin" pitchFamily="2" charset="-78"/>
              </a:rPr>
              <a:t>نیروهای وارده بر آن </a:t>
            </a:r>
            <a:r>
              <a:rPr lang="fa-IR" sz="2200" dirty="0">
                <a:latin typeface="Georgia" pitchFamily="18" charset="0"/>
                <a:cs typeface="B Nazanin" pitchFamily="2" charset="-78"/>
              </a:rPr>
              <a:t>استفاده می شوند. برجها معمولاً از فولاد گالوانیزه ساخته شده اند. </a:t>
            </a:r>
            <a:endParaRPr lang="fa-IR" sz="22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به طور کلی داشتن یک برج بلند در مناطقی که دارای پستی بلندی زیادی در زمین هستند، یک مزیت است.</a:t>
            </a:r>
          </a:p>
          <a:p>
            <a:pPr algn="just" rtl="1">
              <a:lnSpc>
                <a:spcPct val="150000"/>
              </a:lnSpc>
            </a:pPr>
            <a:r>
              <a:rPr lang="en-US" sz="2200" dirty="0" smtClean="0">
                <a:latin typeface="Georgia" pitchFamily="18" charset="0"/>
                <a:cs typeface="B Nazanin" pitchFamily="2" charset="-78"/>
              </a:rPr>
              <a:t>Tubular steel</a:t>
            </a:r>
            <a:r>
              <a:rPr lang="fa-IR" sz="2200" dirty="0" smtClean="0">
                <a:latin typeface="Georgia" pitchFamily="18" charset="0"/>
                <a:cs typeface="B Nazanin" pitchFamily="2" charset="-78"/>
              </a:rPr>
              <a:t>، </a:t>
            </a:r>
            <a:r>
              <a:rPr lang="en-US" sz="2200" dirty="0" smtClean="0">
                <a:latin typeface="Georgia" pitchFamily="18" charset="0"/>
                <a:cs typeface="B Nazanin" pitchFamily="2" charset="-78"/>
              </a:rPr>
              <a:t>Lattice</a:t>
            </a:r>
            <a:r>
              <a:rPr lang="fa-IR" sz="2200" dirty="0" smtClean="0">
                <a:latin typeface="Georgia" pitchFamily="18" charset="0"/>
                <a:cs typeface="B Nazanin" pitchFamily="2" charset="-78"/>
              </a:rPr>
              <a:t> و </a:t>
            </a:r>
            <a:r>
              <a:rPr lang="en-US" sz="2200" dirty="0">
                <a:latin typeface="Georgia" pitchFamily="18" charset="0"/>
                <a:cs typeface="B Nazanin" pitchFamily="2" charset="-78"/>
              </a:rPr>
              <a:t>Guyed </a:t>
            </a:r>
            <a:r>
              <a:rPr lang="en-US" sz="2200" dirty="0" smtClean="0">
                <a:latin typeface="Georgia" pitchFamily="18" charset="0"/>
                <a:cs typeface="B Nazanin" pitchFamily="2" charset="-78"/>
              </a:rPr>
              <a:t>pole</a:t>
            </a:r>
            <a:r>
              <a:rPr lang="fa-IR" sz="2200" dirty="0" smtClean="0">
                <a:latin typeface="Georgia" pitchFamily="18" charset="0"/>
                <a:cs typeface="B Nazanin" pitchFamily="2" charset="-78"/>
              </a:rPr>
              <a:t> سه نوع متداول برج های استفاده شده در توربین های بادی هستند.</a:t>
            </a:r>
            <a:endParaRPr lang="fa-IR" sz="2200" dirty="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96137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استفاده از انرژی بادی در جهان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شکل زیر ظرفیت استفاده از انرژی باد را در سراسر جهان بین سال های 1998 تا 2018 نشان می دهد. </a:t>
            </a:r>
          </a:p>
          <a:p>
            <a:pPr algn="just" rtl="1"/>
            <a:r>
              <a:rPr lang="fa-IR" sz="2200" dirty="0" smtClean="0">
                <a:latin typeface="Georgia" pitchFamily="18" charset="0"/>
                <a:cs typeface="B Nazanin" pitchFamily="2" charset="-78"/>
              </a:rPr>
              <a:t>در سال 2018، 690.8 گیگاوات انرژی در سراسر جهان از طریق باد توسط 19057 نیروگاه بادی تولید شده است که معادل 5 درصد کل انرژی مصرفی جهان است. </a:t>
            </a:r>
          </a:p>
          <a:p>
            <a:pPr algn="just" rtl="1"/>
            <a:r>
              <a:rPr lang="fa-IR" sz="2200" dirty="0" smtClean="0">
                <a:latin typeface="Georgia" pitchFamily="18" charset="0"/>
                <a:cs typeface="B Nazanin" pitchFamily="2" charset="-78"/>
              </a:rPr>
              <a:t>پیش بینی می شود در سال های 2030 و 2050 سهم انرژی بادی از تولید کل انرژی مصرفی در جهان به ترتیب به 20 درصد و 35 درصد برسد. </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18"/>
          <a:stretch/>
        </p:blipFill>
        <p:spPr bwMode="auto">
          <a:xfrm>
            <a:off x="2362200" y="3581400"/>
            <a:ext cx="5560938" cy="285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0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برج </a:t>
            </a:r>
            <a:r>
              <a:rPr lang="fa-IR" sz="3800" dirty="0" smtClean="0">
                <a:latin typeface="Georgia" pitchFamily="18" charset="0"/>
                <a:cs typeface="B Nazanin" pitchFamily="2" charset="-78"/>
              </a:rPr>
              <a:t>یا پایه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برج </a:t>
            </a:r>
            <a:r>
              <a:rPr lang="fa-IR" sz="2000" dirty="0">
                <a:latin typeface="Georgia" pitchFamily="18" charset="0"/>
                <a:cs typeface="B Nazanin" pitchFamily="2" charset="-78"/>
              </a:rPr>
              <a:t>های استیل لوله </a:t>
            </a:r>
            <a:r>
              <a:rPr lang="fa-IR" sz="2000" dirty="0" smtClean="0">
                <a:latin typeface="Georgia" pitchFamily="18" charset="0"/>
                <a:cs typeface="B Nazanin" pitchFamily="2" charset="-78"/>
              </a:rPr>
              <a:t>ای (</a:t>
            </a:r>
            <a:r>
              <a:rPr lang="en-US" sz="2000" dirty="0">
                <a:latin typeface="Georgia" pitchFamily="18" charset="0"/>
                <a:cs typeface="B Nazanin" pitchFamily="2" charset="-78"/>
              </a:rPr>
              <a:t>Tubular </a:t>
            </a:r>
            <a:r>
              <a:rPr lang="en-US" sz="2000" dirty="0" smtClean="0">
                <a:latin typeface="Georgia" pitchFamily="18" charset="0"/>
                <a:cs typeface="B Nazanin" pitchFamily="2" charset="-78"/>
              </a:rPr>
              <a:t>steel</a:t>
            </a:r>
            <a:r>
              <a:rPr lang="fa-IR" sz="2000" dirty="0" smtClean="0">
                <a:latin typeface="Georgia" pitchFamily="18" charset="0"/>
                <a:cs typeface="B Nazanin" pitchFamily="2" charset="-78"/>
              </a:rPr>
              <a:t>) </a:t>
            </a:r>
            <a:r>
              <a:rPr lang="fa-IR" sz="2000" dirty="0">
                <a:latin typeface="Georgia" pitchFamily="18" charset="0"/>
                <a:cs typeface="B Nazanin" pitchFamily="2" charset="-78"/>
              </a:rPr>
              <a:t>پرکاربردترین </a:t>
            </a:r>
            <a:r>
              <a:rPr lang="fa-IR" sz="2000" dirty="0" smtClean="0">
                <a:latin typeface="Georgia" pitchFamily="18" charset="0"/>
                <a:cs typeface="B Nazanin" pitchFamily="2" charset="-78"/>
              </a:rPr>
              <a:t>نوع برج در سیستم های بادی هستند</a:t>
            </a:r>
            <a:r>
              <a:rPr lang="fa-IR" sz="2000" dirty="0">
                <a:latin typeface="Georgia" pitchFamily="18" charset="0"/>
                <a:cs typeface="B Nazanin" pitchFamily="2" charset="-78"/>
              </a:rPr>
              <a:t>. آنها معمولاً دارای شکل مخروطی و قطر </a:t>
            </a:r>
            <a:r>
              <a:rPr lang="fa-IR" sz="2000" dirty="0" smtClean="0">
                <a:latin typeface="Georgia" pitchFamily="18" charset="0"/>
                <a:cs typeface="B Nazanin" pitchFamily="2" charset="-78"/>
              </a:rPr>
              <a:t>آن ها </a:t>
            </a:r>
            <a:r>
              <a:rPr lang="fa-IR" sz="2000" dirty="0">
                <a:latin typeface="Georgia" pitchFamily="18" charset="0"/>
                <a:cs typeface="B Nazanin" pitchFamily="2" charset="-78"/>
              </a:rPr>
              <a:t>از حدود 4.5 متر در پایه تا 2 متر در بالا </a:t>
            </a:r>
            <a:r>
              <a:rPr lang="fa-IR" sz="2000" dirty="0" smtClean="0">
                <a:latin typeface="Georgia" pitchFamily="18" charset="0"/>
                <a:cs typeface="B Nazanin" pitchFamily="2" charset="-78"/>
              </a:rPr>
              <a:t>متغیر است. معمولا از 3 </a:t>
            </a:r>
            <a:r>
              <a:rPr lang="fa-IR" sz="2000" dirty="0">
                <a:latin typeface="Georgia" pitchFamily="18" charset="0"/>
                <a:cs typeface="B Nazanin" pitchFamily="2" charset="-78"/>
              </a:rPr>
              <a:t>یا 4 </a:t>
            </a:r>
            <a:r>
              <a:rPr lang="fa-IR" sz="2000" dirty="0" smtClean="0">
                <a:latin typeface="Georgia" pitchFamily="18" charset="0"/>
                <a:cs typeface="B Nazanin" pitchFamily="2" charset="-78"/>
              </a:rPr>
              <a:t>تکه تشکیل شده که در </a:t>
            </a:r>
            <a:r>
              <a:rPr lang="fa-IR" sz="2000" dirty="0">
                <a:latin typeface="Georgia" pitchFamily="18" charset="0"/>
                <a:cs typeface="B Nazanin" pitchFamily="2" charset="-78"/>
              </a:rPr>
              <a:t>مزرعه </a:t>
            </a:r>
            <a:r>
              <a:rPr lang="fa-IR" sz="2000" dirty="0" smtClean="0">
                <a:latin typeface="Georgia" pitchFamily="18" charset="0"/>
                <a:cs typeface="B Nazanin" pitchFamily="2" charset="-78"/>
              </a:rPr>
              <a:t>بادی معمولا به وسیله پیچ </a:t>
            </a:r>
            <a:r>
              <a:rPr lang="fa-IR" sz="2000" dirty="0">
                <a:latin typeface="Georgia" pitchFamily="18" charset="0"/>
                <a:cs typeface="B Nazanin" pitchFamily="2" charset="-78"/>
              </a:rPr>
              <a:t>مونتاژ </a:t>
            </a:r>
            <a:r>
              <a:rPr lang="fa-IR" sz="2000" dirty="0" smtClean="0">
                <a:latin typeface="Georgia" pitchFamily="18" charset="0"/>
                <a:cs typeface="B Nazanin" pitchFamily="2" charset="-78"/>
              </a:rPr>
              <a:t>می شوند. مونتاژ آنها 2 تا 3 روز زمان می برد. طول </a:t>
            </a:r>
            <a:r>
              <a:rPr lang="fa-IR" sz="2000" dirty="0">
                <a:latin typeface="Georgia" pitchFamily="18" charset="0"/>
                <a:cs typeface="B Nazanin" pitchFamily="2" charset="-78"/>
              </a:rPr>
              <a:t>یک بخش می تواند از 20 تا 30 متر متغیر باشد. </a:t>
            </a:r>
            <a:r>
              <a:rPr lang="fa-IR" sz="2000" dirty="0" smtClean="0">
                <a:latin typeface="Georgia" pitchFamily="18" charset="0"/>
                <a:cs typeface="B Nazanin" pitchFamily="2" charset="-78"/>
              </a:rPr>
              <a:t>معمولا زیباتر و کم خطرتر برای پرندگان هستند.</a:t>
            </a: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0" name="Picture 2" descr="Image result for guyed pole tow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68598"/>
            <a:ext cx="2467298" cy="32894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attice tower wind turb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297" y="3568598"/>
            <a:ext cx="2485703" cy="32894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Tubular steel tower wind turbine"/>
          <p:cNvPicPr>
            <a:picLocks noChangeAspect="1" noChangeArrowheads="1"/>
          </p:cNvPicPr>
          <p:nvPr/>
        </p:nvPicPr>
        <p:blipFill rotWithShape="1">
          <a:blip r:embed="rId4">
            <a:extLst>
              <a:ext uri="{28A0092B-C50C-407E-A947-70E740481C1C}">
                <a14:useLocalDpi xmlns:a14="http://schemas.microsoft.com/office/drawing/2010/main" val="0"/>
              </a:ext>
            </a:extLst>
          </a:blip>
          <a:srcRect l="31250" t="7552" r="29713" b="5209"/>
          <a:stretch/>
        </p:blipFill>
        <p:spPr bwMode="auto">
          <a:xfrm>
            <a:off x="4952998" y="3568598"/>
            <a:ext cx="2286001" cy="32894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581814"/>
            <a:ext cx="1390124" cy="369332"/>
          </a:xfrm>
          <a:prstGeom prst="rect">
            <a:avLst/>
          </a:prstGeom>
        </p:spPr>
        <p:txBody>
          <a:bodyPr wrap="none">
            <a:spAutoFit/>
          </a:bodyPr>
          <a:lstStyle/>
          <a:p>
            <a:r>
              <a:rPr lang="en-US" dirty="0">
                <a:latin typeface="Georgia" pitchFamily="18" charset="0"/>
                <a:cs typeface="B Nazanin" pitchFamily="2" charset="-78"/>
              </a:rPr>
              <a:t>Guyed pole</a:t>
            </a:r>
            <a:r>
              <a:rPr lang="fa-IR" dirty="0">
                <a:latin typeface="Georgia" pitchFamily="18" charset="0"/>
                <a:cs typeface="B Nazanin" pitchFamily="2" charset="-78"/>
              </a:rPr>
              <a:t> </a:t>
            </a:r>
            <a:endParaRPr lang="en-US" dirty="0"/>
          </a:p>
        </p:txBody>
      </p:sp>
      <p:sp>
        <p:nvSpPr>
          <p:cNvPr id="7" name="Rectangle 6"/>
          <p:cNvSpPr/>
          <p:nvPr/>
        </p:nvSpPr>
        <p:spPr>
          <a:xfrm>
            <a:off x="2467298" y="3568598"/>
            <a:ext cx="997388" cy="369332"/>
          </a:xfrm>
          <a:prstGeom prst="rect">
            <a:avLst/>
          </a:prstGeom>
        </p:spPr>
        <p:txBody>
          <a:bodyPr wrap="none">
            <a:spAutoFit/>
          </a:bodyPr>
          <a:lstStyle/>
          <a:p>
            <a:pPr algn="just" rtl="1"/>
            <a:r>
              <a:rPr lang="fa-IR" dirty="0">
                <a:latin typeface="Georgia" pitchFamily="18" charset="0"/>
                <a:cs typeface="B Nazanin" pitchFamily="2" charset="-78"/>
              </a:rPr>
              <a:t> </a:t>
            </a:r>
            <a:r>
              <a:rPr lang="en-US" dirty="0">
                <a:latin typeface="Georgia" pitchFamily="18" charset="0"/>
                <a:cs typeface="B Nazanin" pitchFamily="2" charset="-78"/>
              </a:rPr>
              <a:t>Lattice</a:t>
            </a:r>
            <a:r>
              <a:rPr lang="fa-IR" dirty="0">
                <a:latin typeface="Georgia" pitchFamily="18" charset="0"/>
                <a:cs typeface="B Nazanin" pitchFamily="2" charset="-78"/>
              </a:rPr>
              <a:t> </a:t>
            </a:r>
          </a:p>
        </p:txBody>
      </p:sp>
      <p:sp>
        <p:nvSpPr>
          <p:cNvPr id="8" name="Rectangle 7"/>
          <p:cNvSpPr/>
          <p:nvPr/>
        </p:nvSpPr>
        <p:spPr>
          <a:xfrm>
            <a:off x="4952998" y="3568598"/>
            <a:ext cx="1526379" cy="369332"/>
          </a:xfrm>
          <a:prstGeom prst="rect">
            <a:avLst/>
          </a:prstGeom>
        </p:spPr>
        <p:txBody>
          <a:bodyPr wrap="none">
            <a:spAutoFit/>
          </a:bodyPr>
          <a:lstStyle/>
          <a:p>
            <a:pPr algn="just" rtl="1"/>
            <a:r>
              <a:rPr lang="en-US" dirty="0">
                <a:latin typeface="Georgia" pitchFamily="18" charset="0"/>
                <a:cs typeface="B Nazanin" pitchFamily="2" charset="-78"/>
              </a:rPr>
              <a:t>Tubular steel</a:t>
            </a:r>
            <a:endParaRPr lang="fa-IR" dirty="0">
              <a:latin typeface="Georgia" pitchFamily="18" charset="0"/>
              <a:cs typeface="B Nazanin" pitchFamily="2" charset="-78"/>
            </a:endParaRPr>
          </a:p>
        </p:txBody>
      </p:sp>
    </p:spTree>
    <p:extLst>
      <p:ext uri="{BB962C8B-B14F-4D97-AF65-F5344CB8AC3E}">
        <p14:creationId xmlns:p14="http://schemas.microsoft.com/office/powerpoint/2010/main" val="3006595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برج </a:t>
            </a:r>
            <a:r>
              <a:rPr lang="fa-IR" sz="3800" dirty="0" smtClean="0">
                <a:latin typeface="Georgia" pitchFamily="18" charset="0"/>
                <a:cs typeface="B Nazanin" pitchFamily="2" charset="-78"/>
              </a:rPr>
              <a:t>یا پایه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برج </a:t>
            </a:r>
            <a:r>
              <a:rPr lang="fa-IR" sz="2000" dirty="0">
                <a:latin typeface="Georgia" pitchFamily="18" charset="0"/>
                <a:cs typeface="B Nazanin" pitchFamily="2" charset="-78"/>
              </a:rPr>
              <a:t>های </a:t>
            </a:r>
            <a:r>
              <a:rPr lang="fa-IR" sz="2000" dirty="0" smtClean="0">
                <a:latin typeface="Georgia" pitchFamily="18" charset="0"/>
                <a:cs typeface="B Nazanin" pitchFamily="2" charset="-78"/>
              </a:rPr>
              <a:t>مشبک (</a:t>
            </a:r>
            <a:r>
              <a:rPr lang="en-US" sz="2000" dirty="0">
                <a:latin typeface="Georgia" pitchFamily="18" charset="0"/>
                <a:cs typeface="B Nazanin" pitchFamily="2" charset="-78"/>
              </a:rPr>
              <a:t>Lattice</a:t>
            </a:r>
            <a:r>
              <a:rPr lang="fa-IR" sz="2000" dirty="0" smtClean="0">
                <a:latin typeface="Georgia" pitchFamily="18" charset="0"/>
                <a:cs typeface="B Nazanin" pitchFamily="2" charset="-78"/>
              </a:rPr>
              <a:t>)، مشابه دکل های انتقال برق از میله های فولادی مشبک به هم متصل تشکیل شده اند. معمولا فقط نصف مواد استفاده شده در یک برج لوله ای مشابه را مصرف می کنند. مزیت این برج ها، سبک و مقرون </a:t>
            </a:r>
            <a:r>
              <a:rPr lang="fa-IR" sz="2000" dirty="0">
                <a:latin typeface="Georgia" pitchFamily="18" charset="0"/>
                <a:cs typeface="B Nazanin" pitchFamily="2" charset="-78"/>
              </a:rPr>
              <a:t>به صرفه بودن آنها است. </a:t>
            </a:r>
            <a:r>
              <a:rPr lang="fa-IR" sz="2000" dirty="0" smtClean="0">
                <a:latin typeface="Georgia" pitchFamily="18" charset="0"/>
                <a:cs typeface="B Nazanin" pitchFamily="2" charset="-78"/>
              </a:rPr>
              <a:t>به عنوان مثال یک برج مشبک برای نگه داری یک توربین بادی حدود 25000 دلار ارزان تر از برج لوله ای برای نگه داری همان توربین می باشد. عیب این برج ها، ظاهر </a:t>
            </a:r>
            <a:r>
              <a:rPr lang="fa-IR" sz="2000" dirty="0">
                <a:latin typeface="Georgia" pitchFamily="18" charset="0"/>
                <a:cs typeface="B Nazanin" pitchFamily="2" charset="-78"/>
              </a:rPr>
              <a:t>بصری آنها است</a:t>
            </a:r>
            <a:r>
              <a:rPr lang="fa-IR" sz="2000" dirty="0" smtClean="0">
                <a:latin typeface="Georgia" pitchFamily="18" charset="0"/>
                <a:cs typeface="B Nazanin" pitchFamily="2" charset="-78"/>
              </a:rPr>
              <a:t>. معمولا پایه های پهن و گسترش یافته ای دارند.</a:t>
            </a:r>
          </a:p>
          <a:p>
            <a:pPr algn="just" rtl="1">
              <a:lnSpc>
                <a:spcPct val="150000"/>
              </a:lnSpc>
            </a:pPr>
            <a:r>
              <a:rPr lang="fa-IR" sz="2000" dirty="0" smtClean="0">
                <a:latin typeface="Georgia" pitchFamily="18" charset="0"/>
                <a:cs typeface="B Nazanin" pitchFamily="2" charset="-78"/>
              </a:rPr>
              <a:t>برج </a:t>
            </a:r>
            <a:r>
              <a:rPr lang="fa-IR" sz="2000" dirty="0">
                <a:latin typeface="Georgia" pitchFamily="18" charset="0"/>
                <a:cs typeface="B Nazanin" pitchFamily="2" charset="-78"/>
              </a:rPr>
              <a:t>های </a:t>
            </a:r>
            <a:r>
              <a:rPr lang="fa-IR" sz="2000" dirty="0" smtClean="0">
                <a:latin typeface="Georgia" pitchFamily="18" charset="0"/>
                <a:cs typeface="B Nazanin" pitchFamily="2" charset="-78"/>
              </a:rPr>
              <a:t>سیمی (</a:t>
            </a:r>
            <a:r>
              <a:rPr lang="en-US" sz="2000" dirty="0">
                <a:latin typeface="Georgia" pitchFamily="18" charset="0"/>
                <a:cs typeface="B Nazanin" pitchFamily="2" charset="-78"/>
              </a:rPr>
              <a:t>Guyed </a:t>
            </a:r>
            <a:r>
              <a:rPr lang="en-US" sz="2000" dirty="0" smtClean="0">
                <a:latin typeface="Georgia" pitchFamily="18" charset="0"/>
                <a:cs typeface="B Nazanin" pitchFamily="2" charset="-78"/>
              </a:rPr>
              <a:t>pole</a:t>
            </a:r>
            <a:r>
              <a:rPr lang="fa-IR" sz="2000" dirty="0" smtClean="0">
                <a:latin typeface="Georgia" pitchFamily="18" charset="0"/>
                <a:cs typeface="B Nazanin" pitchFamily="2" charset="-78"/>
              </a:rPr>
              <a:t>)، معمولا در توربین های کوچک به کار می روند. معمولا 4 سیم با فواصل مساوی و شیب 45 درجه برج را حفظ می کنند. دسترسی به این برج ها سخت است. بنابراین خیلی بلند ساخته نمی شوند.</a:t>
            </a:r>
            <a:endParaRPr lang="en-US" sz="20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78846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برج </a:t>
            </a:r>
            <a:r>
              <a:rPr lang="fa-IR" sz="3800" dirty="0" smtClean="0">
                <a:latin typeface="Georgia" pitchFamily="18" charset="0"/>
                <a:cs typeface="B Nazanin" pitchFamily="2" charset="-78"/>
              </a:rPr>
              <a:t>یا پایه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شکل زیر رابطه ارتفاع برج و سرعت باد در ارتفاع توپی را نشان می دهد.</a:t>
            </a:r>
            <a:endParaRPr lang="fa-IR" sz="2200" dirty="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218" name="Picture 2" descr="https://image1.slideserve.com/2945795/slide12-n.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33" t="14815" r="17500" b="12963"/>
          <a:stretch/>
        </p:blipFill>
        <p:spPr bwMode="auto">
          <a:xfrm>
            <a:off x="2914650" y="2050359"/>
            <a:ext cx="42291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32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روتور توربین بادی </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200" dirty="0">
                <a:latin typeface="Georgia" pitchFamily="18" charset="0"/>
                <a:cs typeface="B Nazanin" pitchFamily="2" charset="-78"/>
              </a:rPr>
              <a:t>روتور توربین بادی در واقع همان بخش دواری است که پره‌ها با آن متصل شده و دوران می‌کنند. پره‌ها، هاب، دماغه و یاتاقان‌های پره، روتور را تشکیل می‌دهند. روتور توربین‌های بادی با محور </a:t>
            </a:r>
            <a:r>
              <a:rPr lang="fa-IR" sz="2200" dirty="0" smtClean="0">
                <a:latin typeface="Georgia" pitchFamily="18" charset="0"/>
                <a:cs typeface="B Nazanin" pitchFamily="2" charset="-78"/>
              </a:rPr>
              <a:t>افقی، عمود </a:t>
            </a:r>
            <a:r>
              <a:rPr lang="fa-IR" sz="2200" dirty="0">
                <a:latin typeface="Georgia" pitchFamily="18" charset="0"/>
                <a:cs typeface="B Nazanin" pitchFamily="2" charset="-78"/>
              </a:rPr>
              <a:t>بر جهت باد دوران می‌کند. در حالیکه جهت دوران روتور توربین‌های عمود </a:t>
            </a:r>
            <a:r>
              <a:rPr lang="fa-IR" sz="2200" dirty="0" smtClean="0">
                <a:latin typeface="Georgia" pitchFamily="18" charset="0"/>
                <a:cs typeface="B Nazanin" pitchFamily="2" charset="-78"/>
              </a:rPr>
              <a:t>محور</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هم جهت با وزش باد است</a:t>
            </a:r>
            <a:r>
              <a:rPr lang="fa-IR" sz="2200" dirty="0" smtClean="0">
                <a:latin typeface="Georgia" pitchFamily="18" charset="0"/>
                <a:cs typeface="B Nazanin" pitchFamily="2" charset="-78"/>
              </a:rPr>
              <a:t>.</a:t>
            </a:r>
          </a:p>
          <a:p>
            <a:pPr algn="just" rtl="1">
              <a:lnSpc>
                <a:spcPct val="150000"/>
              </a:lnSpc>
            </a:pPr>
            <a:r>
              <a:rPr lang="fa-IR" sz="2200" dirty="0">
                <a:latin typeface="Georgia" pitchFamily="18" charset="0"/>
                <a:cs typeface="B Nazanin" pitchFamily="2" charset="-78"/>
              </a:rPr>
              <a:t>روتور توربین‌های افقی توسط یک برج در ارتفاع مناسبی نسبت به زمین قرار می گیرد و همچنین برای قرار گرفتن در جهت باد و کنترل سرعت آن تدابیری اندیشیده می‌شود.</a:t>
            </a: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24" y="42672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770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ناسل توربین </a:t>
            </a:r>
            <a:r>
              <a:rPr lang="fa-IR" sz="3800" dirty="0" smtClean="0">
                <a:latin typeface="Georgia" pitchFamily="18" charset="0"/>
                <a:cs typeface="B Nazanin" pitchFamily="2" charset="-78"/>
              </a:rPr>
              <a:t>بادی </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200" dirty="0">
                <a:latin typeface="Georgia" pitchFamily="18" charset="0"/>
                <a:cs typeface="B Nazanin" pitchFamily="2" charset="-78"/>
              </a:rPr>
              <a:t>ناسل توربین </a:t>
            </a:r>
            <a:r>
              <a:rPr lang="fa-IR" sz="2200" dirty="0" smtClean="0">
                <a:latin typeface="Georgia" pitchFamily="18" charset="0"/>
                <a:cs typeface="B Nazanin" pitchFamily="2" charset="-78"/>
              </a:rPr>
              <a:t>بادی یا ماشین خانه </a:t>
            </a:r>
            <a:r>
              <a:rPr lang="fa-IR" sz="2200" dirty="0">
                <a:latin typeface="Georgia" pitchFamily="18" charset="0"/>
                <a:cs typeface="B Nazanin" pitchFamily="2" charset="-78"/>
              </a:rPr>
              <a:t>شامل پوشش خارجی مجموعه </a:t>
            </a:r>
            <a:r>
              <a:rPr lang="fa-IR" sz="2200" dirty="0" smtClean="0">
                <a:latin typeface="Georgia" pitchFamily="18" charset="0"/>
                <a:cs typeface="B Nazanin" pitchFamily="2" charset="-78"/>
              </a:rPr>
              <a:t>توربین است</a:t>
            </a:r>
            <a:r>
              <a:rPr lang="fa-IR" sz="2200" dirty="0">
                <a:latin typeface="Georgia" pitchFamily="18" charset="0"/>
                <a:cs typeface="B Nazanin" pitchFamily="2" charset="-78"/>
              </a:rPr>
              <a:t>. ناسل در بالای برج قرار </a:t>
            </a:r>
            <a:r>
              <a:rPr lang="fa-IR" sz="2200" dirty="0" smtClean="0">
                <a:latin typeface="Georgia" pitchFamily="18" charset="0"/>
                <a:cs typeface="B Nazanin" pitchFamily="2" charset="-78"/>
              </a:rPr>
              <a:t>دارد و </a:t>
            </a:r>
            <a:r>
              <a:rPr lang="fa-IR" sz="2200" dirty="0">
                <a:latin typeface="Georgia" pitchFamily="18" charset="0"/>
                <a:cs typeface="B Nazanin" pitchFamily="2" charset="-78"/>
              </a:rPr>
              <a:t>مجموعه شامل جعبه </a:t>
            </a:r>
            <a:r>
              <a:rPr lang="fa-IR" sz="2200" dirty="0" smtClean="0">
                <a:latin typeface="Georgia" pitchFamily="18" charset="0"/>
                <a:cs typeface="B Nazanin" pitchFamily="2" charset="-78"/>
              </a:rPr>
              <a:t>دنده، </a:t>
            </a:r>
            <a:r>
              <a:rPr lang="fa-IR" sz="2200" dirty="0">
                <a:latin typeface="Georgia" pitchFamily="18" charset="0"/>
                <a:cs typeface="B Nazanin" pitchFamily="2" charset="-78"/>
              </a:rPr>
              <a:t>شافت اصلی </a:t>
            </a:r>
            <a:r>
              <a:rPr lang="fa-IR" sz="2200" dirty="0" smtClean="0">
                <a:latin typeface="Georgia" pitchFamily="18" charset="0"/>
                <a:cs typeface="B Nazanin" pitchFamily="2" charset="-78"/>
              </a:rPr>
              <a:t>ژنراتور، </a:t>
            </a:r>
            <a:r>
              <a:rPr lang="fa-IR" sz="2200" dirty="0">
                <a:latin typeface="Georgia" pitchFamily="18" charset="0"/>
                <a:cs typeface="B Nazanin" pitchFamily="2" charset="-78"/>
              </a:rPr>
              <a:t>بخش کنترل و ترمز </a:t>
            </a:r>
            <a:r>
              <a:rPr lang="fa-IR" sz="2200" dirty="0" smtClean="0">
                <a:latin typeface="Georgia" pitchFamily="18" charset="0"/>
                <a:cs typeface="B Nazanin" pitchFamily="2" charset="-78"/>
              </a:rPr>
              <a:t>را در خود نگهداری می کند. بعضی </a:t>
            </a:r>
            <a:r>
              <a:rPr lang="fa-IR" sz="2200" dirty="0">
                <a:latin typeface="Georgia" pitchFamily="18" charset="0"/>
                <a:cs typeface="B Nazanin" pitchFamily="2" charset="-78"/>
              </a:rPr>
              <a:t>از ناسل ها آنقدر بزرگند که تکنسین ها می توانند داخل آن بایستند.</a:t>
            </a: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111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8763"/>
            <a:ext cx="8229600" cy="762000"/>
          </a:xfrm>
        </p:spPr>
        <p:txBody>
          <a:bodyPr>
            <a:noAutofit/>
          </a:bodyPr>
          <a:lstStyle/>
          <a:p>
            <a:pPr algn="r" rtl="1"/>
            <a:r>
              <a:rPr lang="fa-IR" sz="3800" dirty="0">
                <a:latin typeface="Georgia" pitchFamily="18" charset="0"/>
                <a:cs typeface="B Nazanin" pitchFamily="2" charset="-78"/>
              </a:rPr>
              <a:t>سیستم انتقال قدرت </a:t>
            </a:r>
            <a:r>
              <a:rPr lang="en-US" sz="3800" dirty="0" smtClean="0">
                <a:latin typeface="Georgia" pitchFamily="18" charset="0"/>
                <a:cs typeface="B Nazanin" pitchFamily="2" charset="-78"/>
              </a:rPr>
              <a:t>(</a:t>
            </a:r>
            <a:r>
              <a:rPr lang="en-US" sz="3800" dirty="0">
                <a:latin typeface="Georgia" pitchFamily="18" charset="0"/>
                <a:cs typeface="B Nazanin" pitchFamily="2" charset="-78"/>
              </a:rPr>
              <a:t>Transmission)</a:t>
            </a:r>
            <a:br>
              <a:rPr lang="en-US" sz="3800" dirty="0">
                <a:latin typeface="Georgia" pitchFamily="18" charset="0"/>
                <a:cs typeface="B Nazanin" pitchFamily="2" charset="-78"/>
              </a:rPr>
            </a:b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fontScale="92500"/>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سیستم انتقال قدرت به وسیله یک جعبه دنده پیشرفته محور با </a:t>
            </a:r>
            <a:r>
              <a:rPr lang="fa-IR" sz="2000" dirty="0" smtClean="0">
                <a:latin typeface="Georgia" pitchFamily="18" charset="0"/>
                <a:cs typeface="B Nazanin" pitchFamily="2" charset="-78"/>
              </a:rPr>
              <a:t>سرعت </a:t>
            </a:r>
            <a:r>
              <a:rPr lang="fa-IR" sz="2000" dirty="0">
                <a:latin typeface="Georgia" pitchFamily="18" charset="0"/>
                <a:cs typeface="B Nazanin" pitchFamily="2" charset="-78"/>
              </a:rPr>
              <a:t>کم (سمت روتور) را به محور پر سرعت (سمت ژنراتور) متصل می‌کند.</a:t>
            </a:r>
          </a:p>
          <a:p>
            <a:pPr algn="just" rtl="1">
              <a:lnSpc>
                <a:spcPct val="150000"/>
              </a:lnSpc>
            </a:pPr>
            <a:r>
              <a:rPr lang="fa-IR" sz="2000" dirty="0">
                <a:latin typeface="Georgia" pitchFamily="18" charset="0"/>
                <a:cs typeface="B Nazanin" pitchFamily="2" charset="-78"/>
              </a:rPr>
              <a:t>در این مجموعه وظیفه جعبه دنده افزایش سرعت نامی روتور از یک مقدار کم (در حد چند ده دور در دقیقه) به یک مقدار بالا (در حد چند صد یا چند هزار دور در دقیقه) که مناسب برای تحریک یک ژنراتور استاندارد است، می‌باشد</a:t>
            </a:r>
            <a:r>
              <a:rPr lang="fa-IR" sz="2000" dirty="0" smtClean="0">
                <a:latin typeface="Georgia" pitchFamily="18" charset="0"/>
                <a:cs typeface="B Nazanin" pitchFamily="2" charset="-78"/>
              </a:rPr>
              <a:t>.</a:t>
            </a:r>
            <a:endParaRPr lang="en-US" sz="20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عمدتاً دو نوع جعبه دنده در توربین‌های بادی مورد استفاده قرار می‌گیرد: جعبه دنده با شفت‌های موازی و جعبه دنده سیاره‌ای. برای توربین‌های سایز متوسط به بالا (بزرگتر از</a:t>
            </a:r>
            <a:r>
              <a:rPr lang="en-US" sz="2000" dirty="0">
                <a:latin typeface="Georgia" pitchFamily="18" charset="0"/>
                <a:cs typeface="B Nazanin" pitchFamily="2" charset="-78"/>
              </a:rPr>
              <a:t>KW </a:t>
            </a:r>
            <a:r>
              <a:rPr lang="fa-IR" sz="2000" dirty="0">
                <a:latin typeface="Georgia" pitchFamily="18" charset="0"/>
                <a:cs typeface="B Nazanin" pitchFamily="2" charset="-78"/>
              </a:rPr>
              <a:t>۵٠٠) مزیت وزن و اندازه در گیربکس‌های سیاره‌ای نسبت به نوع دیگر یعنی گیربکس‌های با شفت موازی کاملاً بارزتر است.</a:t>
            </a:r>
          </a:p>
          <a:p>
            <a:pPr algn="just" rtl="1">
              <a:lnSpc>
                <a:spcPct val="150000"/>
              </a:lnSpc>
            </a:pPr>
            <a:r>
              <a:rPr lang="fa-IR" sz="2000" dirty="0" smtClean="0">
                <a:latin typeface="Georgia" pitchFamily="18" charset="0"/>
                <a:cs typeface="B Nazanin" pitchFamily="2" charset="-78"/>
              </a:rPr>
              <a:t>سایر </a:t>
            </a:r>
            <a:r>
              <a:rPr lang="fa-IR" sz="2000" dirty="0">
                <a:latin typeface="Georgia" pitchFamily="18" charset="0"/>
                <a:cs typeface="B Nazanin" pitchFamily="2" charset="-78"/>
              </a:rPr>
              <a:t>اجزاء این سیستم شامل یاتاقان‌ها، یک یا چند کوپلینگ، ترمز مکانیکی و اجزاء دوار ژنراتور می باشد.</a:t>
            </a:r>
          </a:p>
          <a:p>
            <a:pPr algn="just" rtl="1">
              <a:lnSpc>
                <a:spcPct val="150000"/>
              </a:lnSpc>
            </a:pPr>
            <a:r>
              <a:rPr lang="fa-IR" sz="2000" dirty="0">
                <a:latin typeface="Georgia" pitchFamily="18" charset="0"/>
                <a:cs typeface="B Nazanin" pitchFamily="2" charset="-78"/>
              </a:rPr>
              <a:t>همچنین سیستم انتقال قدرت، سرعت محور ورودی به ژنراتور را نیز کنترل می‌کند تا مانع خرابی ژنراتور شود.</a:t>
            </a:r>
          </a:p>
          <a:p>
            <a:pPr algn="just" rtl="1"/>
            <a:endParaRPr lang="fa-IR" sz="20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75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775"/>
            <a:ext cx="8229600" cy="762000"/>
          </a:xfrm>
        </p:spPr>
        <p:txBody>
          <a:bodyPr>
            <a:noAutofit/>
          </a:bodyPr>
          <a:lstStyle/>
          <a:p>
            <a:pPr algn="r" rtl="1"/>
            <a:r>
              <a:rPr lang="fa-IR" sz="3800" dirty="0" smtClean="0">
                <a:latin typeface="Georgia" pitchFamily="18" charset="0"/>
                <a:cs typeface="B Nazanin" pitchFamily="2" charset="-78"/>
              </a:rPr>
              <a:t>مولد برق یا ژنراتور</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8225" y="914400"/>
            <a:ext cx="8077200" cy="6172200"/>
          </a:xfrm>
        </p:spPr>
        <p:txBody>
          <a:bodyPr>
            <a:normAutofit/>
          </a:bodyPr>
          <a:lstStyle/>
          <a:p>
            <a:pPr algn="just" rtl="1">
              <a:lnSpc>
                <a:spcPct val="150000"/>
              </a:lnSpc>
            </a:pPr>
            <a:r>
              <a:rPr lang="fa-IR" sz="2000" dirty="0" smtClean="0">
                <a:latin typeface="Georgia" pitchFamily="18" charset="0"/>
                <a:cs typeface="B Nazanin" pitchFamily="2" charset="-78"/>
              </a:rPr>
              <a:t>در </a:t>
            </a:r>
            <a:r>
              <a:rPr lang="fa-IR" sz="2000" dirty="0">
                <a:latin typeface="Georgia" pitchFamily="18" charset="0"/>
                <a:cs typeface="B Nazanin" pitchFamily="2" charset="-78"/>
              </a:rPr>
              <a:t>ژنراتور گشتاور مکانیکی به توان الکتریکی تبدیل می‌شود. انواع مختلف ژنراتور های </a:t>
            </a:r>
            <a:r>
              <a:rPr lang="en-US" sz="2000" dirty="0" smtClean="0">
                <a:latin typeface="Georgia" pitchFamily="18" charset="0"/>
                <a:cs typeface="B Nazanin" pitchFamily="2" charset="-78"/>
              </a:rPr>
              <a:t>DC</a:t>
            </a:r>
            <a:r>
              <a:rPr lang="fa-IR" sz="2000" dirty="0" smtClean="0">
                <a:latin typeface="Georgia" pitchFamily="18" charset="0"/>
                <a:cs typeface="B Nazanin" pitchFamily="2" charset="-78"/>
              </a:rPr>
              <a:t> و</a:t>
            </a:r>
            <a:r>
              <a:rPr lang="en-US" sz="2000" dirty="0" smtClean="0">
                <a:latin typeface="Georgia" pitchFamily="18" charset="0"/>
                <a:cs typeface="B Nazanin" pitchFamily="2" charset="-78"/>
              </a:rPr>
              <a:t>AC </a:t>
            </a:r>
            <a:r>
              <a:rPr lang="fa-IR" sz="2000" dirty="0" smtClean="0">
                <a:latin typeface="Georgia" pitchFamily="18" charset="0"/>
                <a:cs typeface="B Nazanin" pitchFamily="2" charset="-78"/>
              </a:rPr>
              <a:t> در </a:t>
            </a:r>
            <a:r>
              <a:rPr lang="fa-IR" sz="2000" dirty="0">
                <a:latin typeface="Georgia" pitchFamily="18" charset="0"/>
                <a:cs typeface="B Nazanin" pitchFamily="2" charset="-78"/>
              </a:rPr>
              <a:t>توربین‌های بادی استفاده می‌شود</a:t>
            </a:r>
            <a:r>
              <a:rPr lang="fa-IR" sz="2000" dirty="0" smtClean="0">
                <a:latin typeface="Georgia" pitchFamily="18" charset="0"/>
                <a:cs typeface="B Nazanin" pitchFamily="2" charset="-78"/>
              </a:rPr>
              <a:t>.</a:t>
            </a:r>
          </a:p>
          <a:p>
            <a:pPr algn="just" rtl="1">
              <a:lnSpc>
                <a:spcPct val="150000"/>
              </a:lnSpc>
            </a:pPr>
            <a:r>
              <a:rPr lang="fa-IR" sz="2000" dirty="0" smtClean="0">
                <a:latin typeface="Georgia" pitchFamily="18" charset="0"/>
                <a:cs typeface="B Nazanin" pitchFamily="2" charset="-78"/>
              </a:rPr>
              <a:t>در صورت استفاده از ژنراتور </a:t>
            </a:r>
            <a:r>
              <a:rPr lang="en-US" sz="2000" dirty="0" smtClean="0">
                <a:latin typeface="Georgia" pitchFamily="18" charset="0"/>
                <a:cs typeface="B Nazanin" pitchFamily="2" charset="-78"/>
              </a:rPr>
              <a:t>DC</a:t>
            </a:r>
            <a:r>
              <a:rPr lang="fa-IR" sz="2000" dirty="0" smtClean="0">
                <a:latin typeface="Georgia" pitchFamily="18" charset="0"/>
                <a:cs typeface="B Nazanin" pitchFamily="2" charset="-78"/>
              </a:rPr>
              <a:t>، ابتدا </a:t>
            </a:r>
            <a:r>
              <a:rPr lang="fa-IR" sz="2000" dirty="0">
                <a:latin typeface="Georgia" pitchFamily="18" charset="0"/>
                <a:cs typeface="B Nazanin" pitchFamily="2" charset="-78"/>
              </a:rPr>
              <a:t>جریان مستقیم تولید </a:t>
            </a:r>
            <a:r>
              <a:rPr lang="fa-IR" sz="2000" dirty="0" smtClean="0">
                <a:latin typeface="Georgia" pitchFamily="18" charset="0"/>
                <a:cs typeface="B Nazanin" pitchFamily="2" charset="-78"/>
              </a:rPr>
              <a:t>شده و سپس </a:t>
            </a:r>
            <a:r>
              <a:rPr lang="fa-IR" sz="2000" dirty="0">
                <a:latin typeface="Georgia" pitchFamily="18" charset="0"/>
                <a:cs typeface="B Nazanin" pitchFamily="2" charset="-78"/>
              </a:rPr>
              <a:t>این جریان را با استفاده از دستگاه </a:t>
            </a:r>
            <a:r>
              <a:rPr lang="fa-IR" sz="2000" dirty="0" smtClean="0">
                <a:latin typeface="Georgia" pitchFamily="18" charset="0"/>
                <a:cs typeface="B Nazanin" pitchFamily="2" charset="-78"/>
              </a:rPr>
              <a:t>اینورتر به </a:t>
            </a:r>
            <a:r>
              <a:rPr lang="fa-IR" sz="2000" dirty="0">
                <a:latin typeface="Georgia" pitchFamily="18" charset="0"/>
                <a:cs typeface="B Nazanin" pitchFamily="2" charset="-78"/>
              </a:rPr>
              <a:t>جریان متناوب تبدیل </a:t>
            </a:r>
            <a:r>
              <a:rPr lang="fa-IR" sz="2000" dirty="0" smtClean="0">
                <a:latin typeface="Georgia" pitchFamily="18" charset="0"/>
                <a:cs typeface="B Nazanin" pitchFamily="2" charset="-78"/>
              </a:rPr>
              <a:t>می نمایند.</a:t>
            </a:r>
          </a:p>
          <a:p>
            <a:pPr algn="just" rtl="1">
              <a:lnSpc>
                <a:spcPct val="150000"/>
              </a:lnSpc>
            </a:pPr>
            <a:r>
              <a:rPr lang="fa-IR" sz="2000" dirty="0" smtClean="0">
                <a:latin typeface="Georgia" pitchFamily="18" charset="0"/>
                <a:cs typeface="B Nazanin" pitchFamily="2" charset="-78"/>
              </a:rPr>
              <a:t>فرکانس جریان </a:t>
            </a:r>
            <a:r>
              <a:rPr lang="fa-IR" sz="2000" dirty="0">
                <a:latin typeface="Georgia" pitchFamily="18" charset="0"/>
                <a:cs typeface="B Nazanin" pitchFamily="2" charset="-78"/>
              </a:rPr>
              <a:t>برق </a:t>
            </a:r>
            <a:r>
              <a:rPr lang="fa-IR" sz="2000" dirty="0" smtClean="0">
                <a:latin typeface="Georgia" pitchFamily="18" charset="0"/>
                <a:cs typeface="B Nazanin" pitchFamily="2" charset="-78"/>
              </a:rPr>
              <a:t>تولید توسط توربین بادی متناسب </a:t>
            </a:r>
            <a:r>
              <a:rPr lang="fa-IR" sz="2000" dirty="0">
                <a:latin typeface="Georgia" pitchFamily="18" charset="0"/>
                <a:cs typeface="B Nazanin" pitchFamily="2" charset="-78"/>
              </a:rPr>
              <a:t>با دور محور گردان است و از </a:t>
            </a:r>
            <a:r>
              <a:rPr lang="fa-IR" sz="2000" dirty="0" smtClean="0">
                <a:latin typeface="Georgia" pitchFamily="18" charset="0"/>
                <a:cs typeface="B Nazanin" pitchFamily="2" charset="-78"/>
              </a:rPr>
              <a:t>آنجایی </a:t>
            </a:r>
            <a:r>
              <a:rPr lang="fa-IR" sz="2000" dirty="0">
                <a:latin typeface="Georgia" pitchFamily="18" charset="0"/>
                <a:cs typeface="B Nazanin" pitchFamily="2" charset="-78"/>
              </a:rPr>
              <a:t>که برای فرکانس ثابت احتیاج به دور توربین ثابت است پس باید دور توربین ثابت باشد و از طرفی هزینه ی تهیه و تدارک مکانیسمی که دور را ثابت نگه دارد گران تمام </a:t>
            </a:r>
            <a:r>
              <a:rPr lang="fa-IR" sz="2000" dirty="0" smtClean="0">
                <a:latin typeface="Georgia" pitchFamily="18" charset="0"/>
                <a:cs typeface="B Nazanin" pitchFamily="2" charset="-78"/>
              </a:rPr>
              <a:t>می شود</a:t>
            </a:r>
            <a:r>
              <a:rPr lang="fa-IR" sz="2000" dirty="0">
                <a:latin typeface="Georgia" pitchFamily="18" charset="0"/>
                <a:cs typeface="B Nazanin" pitchFamily="2" charset="-78"/>
              </a:rPr>
              <a:t>. </a:t>
            </a:r>
            <a:r>
              <a:rPr lang="fa-IR" sz="2000" dirty="0" smtClean="0">
                <a:latin typeface="Georgia" pitchFamily="18" charset="0"/>
                <a:cs typeface="B Nazanin" pitchFamily="2" charset="-78"/>
              </a:rPr>
              <a:t>بدین منظور ژنراتور هایی ساخته شده اند که </a:t>
            </a:r>
            <a:r>
              <a:rPr lang="fa-IR" sz="2000" dirty="0">
                <a:latin typeface="Georgia" pitchFamily="18" charset="0"/>
                <a:cs typeface="B Nazanin" pitchFamily="2" charset="-78"/>
              </a:rPr>
              <a:t>با استفاده از دستگاهای الکترونیکی </a:t>
            </a:r>
            <a:r>
              <a:rPr lang="fa-IR" sz="2000" dirty="0" smtClean="0">
                <a:latin typeface="Georgia" pitchFamily="18" charset="0"/>
                <a:cs typeface="B Nazanin" pitchFamily="2" charset="-78"/>
              </a:rPr>
              <a:t>می توانند </a:t>
            </a:r>
            <a:r>
              <a:rPr lang="fa-IR" sz="2000" dirty="0">
                <a:latin typeface="Georgia" pitchFamily="18" charset="0"/>
                <a:cs typeface="B Nazanin" pitchFamily="2" charset="-78"/>
              </a:rPr>
              <a:t>با متغیر بودن دور</a:t>
            </a:r>
            <a:r>
              <a:rPr lang="fa-IR" sz="2000" dirty="0" smtClean="0">
                <a:latin typeface="Georgia" pitchFamily="18" charset="0"/>
                <a:cs typeface="B Nazanin" pitchFamily="2" charset="-78"/>
              </a:rPr>
              <a:t>,</a:t>
            </a:r>
            <a:r>
              <a:rPr lang="en-US" sz="2000" dirty="0" smtClean="0">
                <a:latin typeface="Georgia" pitchFamily="18" charset="0"/>
                <a:cs typeface="B Nazanin" pitchFamily="2" charset="-78"/>
              </a:rPr>
              <a:t> </a:t>
            </a:r>
            <a:r>
              <a:rPr lang="fa-IR" sz="2000" dirty="0" smtClean="0">
                <a:latin typeface="Georgia" pitchFamily="18" charset="0"/>
                <a:cs typeface="B Nazanin" pitchFamily="2" charset="-78"/>
              </a:rPr>
              <a:t>جریان </a:t>
            </a:r>
            <a:r>
              <a:rPr lang="fa-IR" sz="2000" dirty="0">
                <a:latin typeface="Georgia" pitchFamily="18" charset="0"/>
                <a:cs typeface="B Nazanin" pitchFamily="2" charset="-78"/>
              </a:rPr>
              <a:t>با فرکانس ثابت تولید کنند.</a:t>
            </a:r>
          </a:p>
          <a:p>
            <a:pPr algn="just" rtl="1"/>
            <a:endParaRPr lang="fa-IR" sz="20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گیربکس-توربین-بادی"/>
          <p:cNvSpPr>
            <a:spLocks noChangeAspect="1" noChangeArrowheads="1"/>
          </p:cNvSpPr>
          <p:nvPr/>
        </p:nvSpPr>
        <p:spPr bwMode="auto">
          <a:xfrm>
            <a:off x="307975" y="-7699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917" b="13910"/>
          <a:stretch/>
        </p:blipFill>
        <p:spPr bwMode="auto">
          <a:xfrm>
            <a:off x="0" y="5082208"/>
            <a:ext cx="2543175"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73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152400"/>
            <a:ext cx="8229600" cy="762000"/>
          </a:xfrm>
        </p:spPr>
        <p:txBody>
          <a:bodyPr>
            <a:noAutofit/>
          </a:bodyPr>
          <a:lstStyle/>
          <a:p>
            <a:pPr algn="r" rtl="1"/>
            <a:r>
              <a:rPr lang="fa-IR" sz="3800" dirty="0" smtClean="0">
                <a:latin typeface="Georgia" pitchFamily="18" charset="0"/>
                <a:cs typeface="B Nazanin" pitchFamily="2" charset="-78"/>
              </a:rPr>
              <a:t>سیستم ترمز</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b="1" dirty="0" smtClean="0">
              <a:latin typeface="Georgia" pitchFamily="18" charset="0"/>
              <a:cs typeface="B Nazanin" pitchFamily="2" charset="-78"/>
            </a:endParaRPr>
          </a:p>
          <a:p>
            <a:pPr algn="just" rtl="1">
              <a:lnSpc>
                <a:spcPct val="150000"/>
              </a:lnSpc>
            </a:pPr>
            <a:r>
              <a:rPr lang="fa-IR" sz="2200" dirty="0">
                <a:latin typeface="Georgia" pitchFamily="18" charset="0"/>
                <a:cs typeface="B Nazanin" pitchFamily="2" charset="-78"/>
              </a:rPr>
              <a:t>بااستفاده از سیستم ترمز دیسکی و هیدورلیکی می توان توربین را در مواقع عادی </a:t>
            </a:r>
            <a:r>
              <a:rPr lang="fa-IR" sz="2200" dirty="0" smtClean="0">
                <a:latin typeface="Georgia" pitchFamily="18" charset="0"/>
                <a:cs typeface="B Nazanin" pitchFamily="2" charset="-78"/>
              </a:rPr>
              <a:t>و حتی </a:t>
            </a:r>
            <a:r>
              <a:rPr lang="fa-IR" sz="2200" dirty="0">
                <a:latin typeface="Georgia" pitchFamily="18" charset="0"/>
                <a:cs typeface="B Nazanin" pitchFamily="2" charset="-78"/>
              </a:rPr>
              <a:t>اضطرای متوقف کرد. در مواقعی که طوفان است و یا به خاطر سرویس نباید واحد به کار خود ادامه </a:t>
            </a:r>
            <a:r>
              <a:rPr lang="fa-IR" sz="2200" dirty="0" smtClean="0">
                <a:latin typeface="Georgia" pitchFamily="18" charset="0"/>
                <a:cs typeface="B Nazanin" pitchFamily="2" charset="-78"/>
              </a:rPr>
              <a:t>دهد از ترمزها استفاده می شود.</a:t>
            </a:r>
            <a:endParaRPr lang="fa-IR" sz="2200" dirty="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توربین های بادی با ظرفیت بسیار پایین </a:t>
            </a:r>
            <a:r>
              <a:rPr lang="fa-IR" sz="2200" dirty="0" smtClean="0">
                <a:latin typeface="Georgia" pitchFamily="18" charset="0"/>
                <a:cs typeface="B Nazanin" pitchFamily="2" charset="-78"/>
              </a:rPr>
              <a:t>(١ </a:t>
            </a:r>
            <a:r>
              <a:rPr lang="fa-IR" sz="2200" dirty="0">
                <a:latin typeface="Georgia" pitchFamily="18" charset="0"/>
                <a:cs typeface="B Nazanin" pitchFamily="2" charset="-78"/>
              </a:rPr>
              <a:t>الی ۵ کیلووات) معمولاً از سیستم‌های ترمز کفشکی استفاده می‌شود، زیرا جهت متوقف نمودن پره ها نیروی زیادی مورد نیاز نیست. در توربین های بادی با ظرفیت بالا، از ترمزهای دیسکی استفاده می شود.</a:t>
            </a: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گیربکس-توربین-بادی"/>
          <p:cNvSpPr>
            <a:spLocks noChangeAspect="1" noChangeArrowheads="1"/>
          </p:cNvSpPr>
          <p:nvPr/>
        </p:nvSpPr>
        <p:spPr bwMode="auto">
          <a:xfrm>
            <a:off x="307975" y="-7699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ترمز های توربین بادی"/>
          <p:cNvSpPr>
            <a:spLocks noChangeAspect="1" noChangeArrowheads="1"/>
          </p:cNvSpPr>
          <p:nvPr/>
        </p:nvSpPr>
        <p:spPr bwMode="auto">
          <a:xfrm>
            <a:off x="155575" y="-1233488"/>
            <a:ext cx="5143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0" y="4253120"/>
            <a:ext cx="2571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344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38100"/>
            <a:ext cx="8229600" cy="762000"/>
          </a:xfrm>
        </p:spPr>
        <p:txBody>
          <a:bodyPr>
            <a:noAutofit/>
          </a:bodyPr>
          <a:lstStyle/>
          <a:p>
            <a:pPr algn="r" rtl="1"/>
            <a:r>
              <a:rPr lang="fa-IR" sz="3800" dirty="0" smtClean="0">
                <a:latin typeface="Georgia" pitchFamily="18" charset="0"/>
                <a:cs typeface="B Nazanin" pitchFamily="2" charset="-78"/>
              </a:rPr>
              <a:t>سیستم کنترل</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b="1"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سیستم کنترل، </a:t>
            </a:r>
            <a:r>
              <a:rPr lang="fa-IR" sz="2200" dirty="0">
                <a:latin typeface="Georgia" pitchFamily="18" charset="0"/>
                <a:cs typeface="B Nazanin" pitchFamily="2" charset="-78"/>
              </a:rPr>
              <a:t>توربین را هنگامی که سرعت باد بین 4 تا 25 متر بر ثانیه است به کار می اندازد و هنگامی که سرعت باد به </a:t>
            </a:r>
            <a:r>
              <a:rPr lang="fa-IR" sz="2200" dirty="0" smtClean="0">
                <a:latin typeface="Georgia" pitchFamily="18" charset="0"/>
                <a:cs typeface="B Nazanin" pitchFamily="2" charset="-78"/>
              </a:rPr>
              <a:t>بالاتر </a:t>
            </a:r>
            <a:r>
              <a:rPr lang="fa-IR" sz="2200" dirty="0">
                <a:latin typeface="Georgia" pitchFamily="18" charset="0"/>
                <a:cs typeface="B Nazanin" pitchFamily="2" charset="-78"/>
              </a:rPr>
              <a:t>از </a:t>
            </a:r>
            <a:r>
              <a:rPr lang="fa-IR" sz="2200" dirty="0" smtClean="0">
                <a:latin typeface="Georgia" pitchFamily="18" charset="0"/>
                <a:cs typeface="B Nazanin" pitchFamily="2" charset="-78"/>
              </a:rPr>
              <a:t>25 متر </a:t>
            </a:r>
            <a:r>
              <a:rPr lang="fa-IR" sz="2200" dirty="0">
                <a:latin typeface="Georgia" pitchFamily="18" charset="0"/>
                <a:cs typeface="B Nazanin" pitchFamily="2" charset="-78"/>
              </a:rPr>
              <a:t>بر ثانیه </a:t>
            </a:r>
            <a:r>
              <a:rPr lang="fa-IR" sz="2200" dirty="0" smtClean="0">
                <a:latin typeface="Georgia" pitchFamily="18" charset="0"/>
                <a:cs typeface="B Nazanin" pitchFamily="2" charset="-78"/>
              </a:rPr>
              <a:t>می رسد آنها </a:t>
            </a:r>
            <a:r>
              <a:rPr lang="fa-IR" sz="2200" dirty="0">
                <a:latin typeface="Georgia" pitchFamily="18" charset="0"/>
                <a:cs typeface="B Nazanin" pitchFamily="2" charset="-78"/>
              </a:rPr>
              <a:t>را متوقف </a:t>
            </a:r>
            <a:r>
              <a:rPr lang="fa-IR" sz="2200" dirty="0" smtClean="0">
                <a:latin typeface="Georgia" pitchFamily="18" charset="0"/>
                <a:cs typeface="B Nazanin" pitchFamily="2" charset="-78"/>
              </a:rPr>
              <a:t>می کند. توربین </a:t>
            </a:r>
            <a:r>
              <a:rPr lang="fa-IR" sz="2200" dirty="0">
                <a:latin typeface="Georgia" pitchFamily="18" charset="0"/>
                <a:cs typeface="B Nazanin" pitchFamily="2" charset="-78"/>
              </a:rPr>
              <a:t>ها </a:t>
            </a:r>
            <a:r>
              <a:rPr lang="fa-IR" sz="2200" dirty="0" smtClean="0">
                <a:latin typeface="Georgia" pitchFamily="18" charset="0"/>
                <a:cs typeface="B Nazanin" pitchFamily="2" charset="-78"/>
              </a:rPr>
              <a:t>نمی توانند </a:t>
            </a:r>
            <a:r>
              <a:rPr lang="fa-IR" sz="2200" dirty="0">
                <a:latin typeface="Georgia" pitchFamily="18" charset="0"/>
                <a:cs typeface="B Nazanin" pitchFamily="2" charset="-78"/>
              </a:rPr>
              <a:t>در سرعت های بیشتر از </a:t>
            </a:r>
            <a:r>
              <a:rPr lang="fa-IR" sz="2200" dirty="0" smtClean="0">
                <a:latin typeface="Georgia" pitchFamily="18" charset="0"/>
                <a:cs typeface="B Nazanin" pitchFamily="2" charset="-78"/>
              </a:rPr>
              <a:t>25 متر </a:t>
            </a:r>
            <a:r>
              <a:rPr lang="fa-IR" sz="2200" dirty="0">
                <a:latin typeface="Georgia" pitchFamily="18" charset="0"/>
                <a:cs typeface="B Nazanin" pitchFamily="2" charset="-78"/>
              </a:rPr>
              <a:t>بر ثانیه به کار خود ادامه دهند</a:t>
            </a:r>
            <a:r>
              <a:rPr lang="fa-IR" sz="2200" dirty="0" smtClean="0">
                <a:latin typeface="Georgia" pitchFamily="18" charset="0"/>
                <a:cs typeface="B Nazanin" pitchFamily="2" charset="-78"/>
              </a:rPr>
              <a:t>. </a:t>
            </a:r>
          </a:p>
          <a:p>
            <a:pPr algn="just" rtl="1">
              <a:lnSpc>
                <a:spcPct val="150000"/>
              </a:lnSpc>
            </a:pPr>
            <a:r>
              <a:rPr lang="fa-IR" sz="2200" dirty="0" smtClean="0">
                <a:latin typeface="Georgia" pitchFamily="18" charset="0"/>
                <a:cs typeface="B Nazanin" pitchFamily="2" charset="-78"/>
              </a:rPr>
              <a:t>همچنین سیستم کنترل طوری سرعت روتور را تنظیم می کند که ضریب توان حداکثر باشد و توان بیشتری را از باد جذب نموده و توربین همواره در پربازده ترین وضعیت خود کار کند.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گیربکس-توربین-بادی"/>
          <p:cNvSpPr>
            <a:spLocks noChangeAspect="1" noChangeArrowheads="1"/>
          </p:cNvSpPr>
          <p:nvPr/>
        </p:nvSpPr>
        <p:spPr bwMode="auto">
          <a:xfrm>
            <a:off x="307975" y="-7699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ترمز های توربین بادی"/>
          <p:cNvSpPr>
            <a:spLocks noChangeAspect="1" noChangeArrowheads="1"/>
          </p:cNvSpPr>
          <p:nvPr/>
        </p:nvSpPr>
        <p:spPr bwMode="auto">
          <a:xfrm>
            <a:off x="155575" y="-1233488"/>
            <a:ext cx="5143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625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67725" cy="762000"/>
          </a:xfrm>
        </p:spPr>
        <p:txBody>
          <a:bodyPr>
            <a:noAutofit/>
          </a:bodyPr>
          <a:lstStyle/>
          <a:p>
            <a:pPr algn="r" rtl="1"/>
            <a:r>
              <a:rPr lang="fa-IR" sz="3400" dirty="0" smtClean="0">
                <a:latin typeface="Georgia" pitchFamily="18" charset="0"/>
                <a:cs typeface="B Nazanin" pitchFamily="2" charset="-78"/>
              </a:rPr>
              <a:t>سنسورهای اندازه گیری، باد سنج و سیستم انحراف</a:t>
            </a:r>
            <a:endParaRPr lang="en-GB" sz="34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b="1" dirty="0" smtClean="0">
              <a:latin typeface="Georgia" pitchFamily="18" charset="0"/>
              <a:cs typeface="B Nazanin" pitchFamily="2" charset="-78"/>
            </a:endParaRPr>
          </a:p>
          <a:p>
            <a:pPr algn="just" rtl="1"/>
            <a:r>
              <a:rPr lang="fa-IR" sz="2200" dirty="0">
                <a:latin typeface="Georgia" pitchFamily="18" charset="0"/>
                <a:cs typeface="B Nazanin" pitchFamily="2" charset="-78"/>
              </a:rPr>
              <a:t>توربین های بادی شامل دو سنسور سرعت سنج </a:t>
            </a:r>
            <a:r>
              <a:rPr lang="fa-IR" sz="2200" dirty="0" smtClean="0">
                <a:latin typeface="Georgia" pitchFamily="18" charset="0"/>
                <a:cs typeface="B Nazanin" pitchFamily="2" charset="-78"/>
              </a:rPr>
              <a:t>و جهت </a:t>
            </a:r>
            <a:r>
              <a:rPr lang="fa-IR" sz="2200" dirty="0">
                <a:latin typeface="Georgia" pitchFamily="18" charset="0"/>
                <a:cs typeface="B Nazanin" pitchFamily="2" charset="-78"/>
              </a:rPr>
              <a:t>نما </a:t>
            </a:r>
            <a:r>
              <a:rPr lang="fa-IR" sz="2200" dirty="0" smtClean="0">
                <a:latin typeface="Georgia" pitchFamily="18" charset="0"/>
                <a:cs typeface="B Nazanin" pitchFamily="2" charset="-78"/>
              </a:rPr>
              <a:t>می باشند </a:t>
            </a:r>
            <a:r>
              <a:rPr lang="fa-IR" sz="2200" dirty="0">
                <a:latin typeface="Georgia" pitchFamily="18" charset="0"/>
                <a:cs typeface="B Nazanin" pitchFamily="2" charset="-78"/>
              </a:rPr>
              <a:t>که اولین سرعت باد و دومی جهت باد را به دقت مشخص </a:t>
            </a:r>
            <a:r>
              <a:rPr lang="fa-IR" sz="2200" dirty="0" smtClean="0">
                <a:latin typeface="Georgia" pitchFamily="18" charset="0"/>
                <a:cs typeface="B Nazanin" pitchFamily="2" charset="-78"/>
              </a:rPr>
              <a:t>می کند و اطلاعات </a:t>
            </a:r>
            <a:r>
              <a:rPr lang="fa-IR" sz="2200" dirty="0">
                <a:latin typeface="Georgia" pitchFamily="18" charset="0"/>
                <a:cs typeface="B Nazanin" pitchFamily="2" charset="-78"/>
              </a:rPr>
              <a:t>حاصل را به بخش کنترل </a:t>
            </a:r>
            <a:r>
              <a:rPr lang="fa-IR" sz="2200" dirty="0" smtClean="0">
                <a:latin typeface="Georgia" pitchFamily="18" charset="0"/>
                <a:cs typeface="B Nazanin" pitchFamily="2" charset="-78"/>
              </a:rPr>
              <a:t>می دهد</a:t>
            </a:r>
            <a:r>
              <a:rPr lang="fa-IR" sz="2200" dirty="0">
                <a:latin typeface="Georgia" pitchFamily="18" charset="0"/>
                <a:cs typeface="B Nazanin" pitchFamily="2" charset="-78"/>
              </a:rPr>
              <a:t>. بر اساس این اطلاعات زمان کار توربین </a:t>
            </a:r>
            <a:r>
              <a:rPr lang="fa-IR" sz="2200" dirty="0" smtClean="0">
                <a:latin typeface="Georgia" pitchFamily="18" charset="0"/>
                <a:cs typeface="B Nazanin" pitchFamily="2" charset="-78"/>
              </a:rPr>
              <a:t>و زاویه </a:t>
            </a:r>
            <a:r>
              <a:rPr lang="fa-IR" sz="2200" dirty="0">
                <a:latin typeface="Georgia" pitchFamily="18" charset="0"/>
                <a:cs typeface="B Nazanin" pitchFamily="2" charset="-78"/>
              </a:rPr>
              <a:t>انحراف توربین مشخص </a:t>
            </a:r>
            <a:r>
              <a:rPr lang="fa-IR" sz="2200" dirty="0" smtClean="0">
                <a:latin typeface="Georgia" pitchFamily="18" charset="0"/>
                <a:cs typeface="B Nazanin" pitchFamily="2" charset="-78"/>
              </a:rPr>
              <a:t>می شود.</a:t>
            </a:r>
            <a:endParaRPr lang="en-US" sz="2200" dirty="0" smtClean="0">
              <a:latin typeface="Georgia" pitchFamily="18" charset="0"/>
              <a:cs typeface="B Nazanin" pitchFamily="2" charset="-78"/>
            </a:endParaRPr>
          </a:p>
          <a:p>
            <a:pPr algn="just" rtl="1"/>
            <a:r>
              <a:rPr lang="fa-IR" sz="2200" dirty="0">
                <a:latin typeface="Georgia" pitchFamily="18" charset="0"/>
                <a:cs typeface="B Nazanin" pitchFamily="2" charset="-78"/>
              </a:rPr>
              <a:t>باد سنج </a:t>
            </a:r>
            <a:r>
              <a:rPr lang="fa-IR" sz="2200" dirty="0" smtClean="0">
                <a:latin typeface="Georgia" pitchFamily="18" charset="0"/>
                <a:cs typeface="B Nazanin" pitchFamily="2" charset="-78"/>
              </a:rPr>
              <a:t>وسیله ای است که </a:t>
            </a:r>
            <a:r>
              <a:rPr lang="fa-IR" sz="2200" dirty="0">
                <a:latin typeface="Georgia" pitchFamily="18" charset="0"/>
                <a:cs typeface="B Nazanin" pitchFamily="2" charset="-78"/>
              </a:rPr>
              <a:t>سرعت باد را اندازه گرفته و اطلاعات حاصل از آن را به كنترل كننده ها انتقال </a:t>
            </a:r>
            <a:r>
              <a:rPr lang="fa-IR" sz="2200" dirty="0" smtClean="0">
                <a:latin typeface="Georgia" pitchFamily="18" charset="0"/>
                <a:cs typeface="B Nazanin" pitchFamily="2" charset="-78"/>
              </a:rPr>
              <a:t>می دهد</a:t>
            </a:r>
            <a:r>
              <a:rPr lang="fa-IR" sz="2200" dirty="0">
                <a:latin typeface="Georgia" pitchFamily="18" charset="0"/>
                <a:cs typeface="B Nazanin" pitchFamily="2" charset="-78"/>
              </a:rPr>
              <a:t>.</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سیستم انحراف </a:t>
            </a:r>
            <a:r>
              <a:rPr lang="en-US" sz="2200" dirty="0">
                <a:latin typeface="Times New Roman" panose="02020603050405020304" pitchFamily="18" charset="0"/>
                <a:cs typeface="Times New Roman" panose="02020603050405020304" pitchFamily="18" charset="0"/>
              </a:rPr>
              <a:t>(Yaw system)</a:t>
            </a:r>
            <a:r>
              <a:rPr lang="fa-IR" sz="2200" dirty="0" smtClean="0">
                <a:latin typeface="Times New Roman" panose="02020603050405020304" pitchFamily="18" charset="0"/>
                <a:cs typeface="Times New Roman" panose="02020603050405020304" pitchFamily="18" charset="0"/>
              </a:rPr>
              <a:t> </a:t>
            </a:r>
            <a:r>
              <a:rPr lang="fa-IR" sz="2200" dirty="0">
                <a:latin typeface="Georgia" pitchFamily="18" charset="0"/>
                <a:cs typeface="B Nazanin" pitchFamily="2" charset="-78"/>
              </a:rPr>
              <a:t>از یک موتور تشکیل شده </a:t>
            </a:r>
            <a:r>
              <a:rPr lang="fa-IR" sz="2200" dirty="0" smtClean="0">
                <a:latin typeface="Georgia" pitchFamily="18" charset="0"/>
                <a:cs typeface="B Nazanin" pitchFamily="2" charset="-78"/>
              </a:rPr>
              <a:t>است. </a:t>
            </a:r>
            <a:r>
              <a:rPr lang="fa-IR" sz="2200" dirty="0">
                <a:latin typeface="Georgia" pitchFamily="18" charset="0"/>
                <a:cs typeface="B Nazanin" pitchFamily="2" charset="-78"/>
              </a:rPr>
              <a:t>هدایت این موتور توسط واحد کنترل انجام </a:t>
            </a:r>
            <a:r>
              <a:rPr lang="fa-IR" sz="2200" dirty="0" smtClean="0">
                <a:latin typeface="Georgia" pitchFamily="18" charset="0"/>
                <a:cs typeface="B Nazanin" pitchFamily="2" charset="-78"/>
              </a:rPr>
              <a:t>می شود</a:t>
            </a:r>
            <a:r>
              <a:rPr lang="fa-IR" sz="2200" dirty="0">
                <a:latin typeface="Georgia" pitchFamily="18" charset="0"/>
                <a:cs typeface="B Nazanin" pitchFamily="2" charset="-78"/>
              </a:rPr>
              <a:t>. بر اساس اطلاعات رسیده از قسمت اندازه </a:t>
            </a:r>
            <a:r>
              <a:rPr lang="fa-IR" sz="2200" dirty="0" smtClean="0">
                <a:latin typeface="Georgia" pitchFamily="18" charset="0"/>
                <a:cs typeface="B Nazanin" pitchFamily="2" charset="-78"/>
              </a:rPr>
              <a:t>گیری، واحد </a:t>
            </a:r>
            <a:r>
              <a:rPr lang="fa-IR" sz="2200" dirty="0">
                <a:latin typeface="Georgia" pitchFamily="18" charset="0"/>
                <a:cs typeface="B Nazanin" pitchFamily="2" charset="-78"/>
              </a:rPr>
              <a:t>کنترل جهت باد غالب را تعیین کرده و به موتور انحراف فرمان </a:t>
            </a:r>
            <a:r>
              <a:rPr lang="fa-IR" sz="2200" dirty="0" smtClean="0">
                <a:latin typeface="Georgia" pitchFamily="18" charset="0"/>
                <a:cs typeface="B Nazanin" pitchFamily="2" charset="-78"/>
              </a:rPr>
              <a:t>می دهد </a:t>
            </a:r>
            <a:r>
              <a:rPr lang="fa-IR" sz="2200" dirty="0">
                <a:latin typeface="Georgia" pitchFamily="18" charset="0"/>
                <a:cs typeface="B Nazanin" pitchFamily="2" charset="-78"/>
              </a:rPr>
              <a:t>که توربین را در راستای مناسب بچرخاند. در واقع این سیستم مانند گل آفتاب گردان عمل می‌کند و توربین را رو به باد (به جای آفتاب) قرار می‌دهد.</a:t>
            </a: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روتور-توربین-بادی"/>
          <p:cNvSpPr>
            <a:spLocks noChangeAspect="1" noChangeArrowheads="1"/>
          </p:cNvSpPr>
          <p:nvPr/>
        </p:nvSpPr>
        <p:spPr bwMode="auto">
          <a:xfrm>
            <a:off x="155575" y="-9223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گیربکس-توربین-بادی"/>
          <p:cNvSpPr>
            <a:spLocks noChangeAspect="1" noChangeArrowheads="1"/>
          </p:cNvSpPr>
          <p:nvPr/>
        </p:nvSpPr>
        <p:spPr bwMode="auto">
          <a:xfrm>
            <a:off x="307975" y="-769938"/>
            <a:ext cx="19335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ترمز های توربین بادی"/>
          <p:cNvSpPr>
            <a:spLocks noChangeAspect="1" noChangeArrowheads="1"/>
          </p:cNvSpPr>
          <p:nvPr/>
        </p:nvSpPr>
        <p:spPr bwMode="auto">
          <a:xfrm>
            <a:off x="155575" y="-1233488"/>
            <a:ext cx="5143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بادسنج توربین بادی"/>
          <p:cNvSpPr>
            <a:spLocks noChangeAspect="1" noChangeArrowheads="1"/>
          </p:cNvSpPr>
          <p:nvPr/>
        </p:nvSpPr>
        <p:spPr bwMode="auto">
          <a:xfrm>
            <a:off x="155575" y="-1828800"/>
            <a:ext cx="4905375"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7893"/>
            <a:ext cx="2909888" cy="226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6394426"/>
            <a:ext cx="865943" cy="369332"/>
          </a:xfrm>
          <a:prstGeom prst="rect">
            <a:avLst/>
          </a:prstGeom>
        </p:spPr>
        <p:txBody>
          <a:bodyPr wrap="none">
            <a:spAutoFit/>
          </a:bodyPr>
          <a:lstStyle/>
          <a:p>
            <a:r>
              <a:rPr lang="fa-IR" b="1" dirty="0">
                <a:latin typeface="Georgia" pitchFamily="18" charset="0"/>
                <a:cs typeface="B Nazanin" pitchFamily="2" charset="-78"/>
              </a:rPr>
              <a:t>باد سنج </a:t>
            </a:r>
            <a:endParaRPr lang="en-US" b="1" dirty="0"/>
          </a:p>
        </p:txBody>
      </p:sp>
    </p:spTree>
    <p:extLst>
      <p:ext uri="{BB962C8B-B14F-4D97-AF65-F5344CB8AC3E}">
        <p14:creationId xmlns:p14="http://schemas.microsoft.com/office/powerpoint/2010/main" val="504841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استفاده از انرژی بادی در جهان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شکل زیر کشورهای پیشرو در زمینه استفاده از انرژی بادی در سال 2018 را نشان می دهد. </a:t>
            </a:r>
          </a:p>
          <a:p>
            <a:pPr algn="just" rtl="1"/>
            <a:r>
              <a:rPr lang="fa-IR" sz="2200" dirty="0" smtClean="0">
                <a:latin typeface="Georgia" pitchFamily="18" charset="0"/>
                <a:cs typeface="B Nazanin" pitchFamily="2" charset="-78"/>
              </a:rPr>
              <a:t>کشورهای اروپایی با تولید 259 گیگاوات توسط 13290 نیروگاه بادی در صدر استفاده از این نوع انرژی هستند.</a:t>
            </a:r>
          </a:p>
          <a:p>
            <a:pPr algn="just" rtl="1"/>
            <a:r>
              <a:rPr lang="fa-IR" sz="2200" dirty="0" smtClean="0">
                <a:latin typeface="Georgia" pitchFamily="18" charset="0"/>
                <a:cs typeface="B Nazanin" pitchFamily="2" charset="-78"/>
              </a:rPr>
              <a:t>همچنین کشور چین با تولید 123.805 گیگاوات انرژی از طریق بادی درصدر استفاده از این انرژی قرار دارند.</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352800"/>
            <a:ext cx="5086350" cy="275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135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r>
              <a:rPr lang="fa-IR" sz="2000" dirty="0">
                <a:latin typeface="Georgia" pitchFamily="18" charset="0"/>
                <a:cs typeface="B Nazanin" pitchFamily="2" charset="-78"/>
              </a:rPr>
              <a:t>در طول 200 </a:t>
            </a:r>
            <a:r>
              <a:rPr lang="fa-IR" sz="2000" dirty="0" smtClean="0">
                <a:latin typeface="Georgia" pitchFamily="18" charset="0"/>
                <a:cs typeface="B Nazanin" pitchFamily="2" charset="-78"/>
              </a:rPr>
              <a:t>سالی که از </a:t>
            </a:r>
            <a:r>
              <a:rPr lang="fa-IR" sz="2000" dirty="0">
                <a:latin typeface="Georgia" pitchFamily="18" charset="0"/>
                <a:cs typeface="B Nazanin" pitchFamily="2" charset="-78"/>
              </a:rPr>
              <a:t>توسعه توربین های </a:t>
            </a:r>
            <a:r>
              <a:rPr lang="fa-IR" sz="2000" dirty="0" smtClean="0">
                <a:latin typeface="Georgia" pitchFamily="18" charset="0"/>
                <a:cs typeface="B Nazanin" pitchFamily="2" charset="-78"/>
              </a:rPr>
              <a:t>بادی گذشته، باعث </a:t>
            </a:r>
            <a:r>
              <a:rPr lang="fa-IR" sz="2000" dirty="0">
                <a:latin typeface="Georgia" pitchFamily="18" charset="0"/>
                <a:cs typeface="B Nazanin" pitchFamily="2" charset="-78"/>
              </a:rPr>
              <a:t>شده است که توربین های بادی در انواع مختلفی </a:t>
            </a:r>
            <a:r>
              <a:rPr lang="fa-IR" sz="2000" dirty="0" smtClean="0">
                <a:latin typeface="Georgia" pitchFamily="18" charset="0"/>
                <a:cs typeface="B Nazanin" pitchFamily="2" charset="-78"/>
              </a:rPr>
              <a:t>شوند</a:t>
            </a:r>
            <a:r>
              <a:rPr lang="fa-IR" sz="2000" dirty="0">
                <a:latin typeface="Georgia" pitchFamily="18" charset="0"/>
                <a:cs typeface="B Nazanin" pitchFamily="2" charset="-78"/>
              </a:rPr>
              <a:t>. توربین های بادی </a:t>
            </a:r>
            <a:r>
              <a:rPr lang="fa-IR" sz="2000" dirty="0" smtClean="0">
                <a:latin typeface="Georgia" pitchFamily="18" charset="0"/>
                <a:cs typeface="B Nazanin" pitchFamily="2" charset="-78"/>
              </a:rPr>
              <a:t>از نظر اندازه، محور دوران، ثابت یا متغیر بودن سرعت دوران و استفاده از نیروهای لیفت و درگ متفاوت هستند.</a:t>
            </a:r>
          </a:p>
          <a:p>
            <a:pPr algn="just" rtl="1"/>
            <a:r>
              <a:rPr lang="fa-IR" sz="2000" dirty="0" smtClean="0">
                <a:latin typeface="Georgia" pitchFamily="18" charset="0"/>
                <a:cs typeface="B Nazanin" pitchFamily="2" charset="-78"/>
              </a:rPr>
              <a:t>از نظر اندازه و ظرفیت توربین های بادی به  سه دسته تقسیم بندی می شوند:</a:t>
            </a:r>
            <a:endParaRPr lang="en-US" sz="2000" dirty="0" smtClean="0">
              <a:latin typeface="Georgia" pitchFamily="18" charset="0"/>
              <a:cs typeface="B Nazanin" pitchFamily="2" charset="-78"/>
            </a:endParaRPr>
          </a:p>
          <a:p>
            <a:pPr algn="just" rtl="1"/>
            <a:r>
              <a:rPr lang="fa-IR" sz="2000" dirty="0" smtClean="0">
                <a:latin typeface="Georgia" pitchFamily="18" charset="0"/>
                <a:cs typeface="B Nazanin" pitchFamily="2" charset="-78"/>
              </a:rPr>
              <a:t>توربین </a:t>
            </a:r>
            <a:r>
              <a:rPr lang="fa-IR" sz="2000" dirty="0">
                <a:latin typeface="Georgia" pitchFamily="18" charset="0"/>
                <a:cs typeface="B Nazanin" pitchFamily="2" charset="-78"/>
              </a:rPr>
              <a:t>های بادی کوچک </a:t>
            </a:r>
            <a:r>
              <a:rPr lang="fa-IR" sz="2000" dirty="0" smtClean="0">
                <a:latin typeface="Georgia" pitchFamily="18" charset="0"/>
                <a:cs typeface="B Nazanin" pitchFamily="2" charset="-78"/>
              </a:rPr>
              <a:t>که برای </a:t>
            </a:r>
            <a:r>
              <a:rPr lang="fa-IR" sz="2000" dirty="0">
                <a:latin typeface="Georgia" pitchFamily="18" charset="0"/>
                <a:cs typeface="B Nazanin" pitchFamily="2" charset="-78"/>
              </a:rPr>
              <a:t>تأمین </a:t>
            </a:r>
            <a:r>
              <a:rPr lang="fa-IR" sz="2000" dirty="0" smtClean="0">
                <a:latin typeface="Georgia" pitchFamily="18" charset="0"/>
                <a:cs typeface="B Nazanin" pitchFamily="2" charset="-78"/>
              </a:rPr>
              <a:t>برق منفصل از </a:t>
            </a:r>
            <a:r>
              <a:rPr lang="fa-IR" sz="2000" dirty="0">
                <a:latin typeface="Georgia" pitchFamily="18" charset="0"/>
                <a:cs typeface="B Nazanin" pitchFamily="2" charset="-78"/>
              </a:rPr>
              <a:t>شبکه استفاده می </a:t>
            </a:r>
            <a:r>
              <a:rPr lang="fa-IR" sz="2000" dirty="0" smtClean="0">
                <a:latin typeface="Georgia" pitchFamily="18" charset="0"/>
                <a:cs typeface="B Nazanin" pitchFamily="2" charset="-78"/>
              </a:rPr>
              <a:t>شوند. این توربین ها شامل توربین های </a:t>
            </a:r>
            <a:r>
              <a:rPr lang="fa-IR" sz="2000" dirty="0">
                <a:latin typeface="Georgia" pitchFamily="18" charset="0"/>
                <a:cs typeface="B Nazanin" pitchFamily="2" charset="-78"/>
              </a:rPr>
              <a:t>بسیار کوچک 250 واتی که برای شارژ باتری ها در یک قایق بادبانی طراحی شده اند </a:t>
            </a:r>
            <a:r>
              <a:rPr lang="fa-IR" sz="2000" dirty="0" smtClean="0">
                <a:latin typeface="Georgia" pitchFamily="18" charset="0"/>
                <a:cs typeface="B Nazanin" pitchFamily="2" charset="-78"/>
              </a:rPr>
              <a:t>تا توربین </a:t>
            </a:r>
            <a:r>
              <a:rPr lang="fa-IR" sz="2000" dirty="0">
                <a:latin typeface="Georgia" pitchFamily="18" charset="0"/>
                <a:cs typeface="B Nazanin" pitchFamily="2" charset="-78"/>
              </a:rPr>
              <a:t>های 50 </a:t>
            </a:r>
            <a:r>
              <a:rPr lang="fa-IR" sz="2000" dirty="0" smtClean="0">
                <a:latin typeface="Georgia" pitchFamily="18" charset="0"/>
                <a:cs typeface="B Nazanin" pitchFamily="2" charset="-78"/>
              </a:rPr>
              <a:t>کیلوواتی </a:t>
            </a:r>
            <a:r>
              <a:rPr lang="fa-IR" sz="2000" dirty="0">
                <a:latin typeface="Georgia" pitchFamily="18" charset="0"/>
                <a:cs typeface="B Nazanin" pitchFamily="2" charset="-78"/>
              </a:rPr>
              <a:t>که </a:t>
            </a:r>
            <a:r>
              <a:rPr lang="fa-IR" sz="2000" dirty="0" smtClean="0">
                <a:latin typeface="Georgia" pitchFamily="18" charset="0"/>
                <a:cs typeface="B Nazanin" pitchFamily="2" charset="-78"/>
              </a:rPr>
              <a:t>برای مزارع کشاورزی و دامپروری و </a:t>
            </a:r>
            <a:r>
              <a:rPr lang="fa-IR" sz="2000" dirty="0">
                <a:latin typeface="Georgia" pitchFamily="18" charset="0"/>
                <a:cs typeface="B Nazanin" pitchFamily="2" charset="-78"/>
              </a:rPr>
              <a:t>روستاهای دورافتاده طراحی می شوند</a:t>
            </a:r>
            <a:r>
              <a:rPr lang="fa-IR" sz="2000" dirty="0" smtClean="0">
                <a:latin typeface="Georgia" pitchFamily="18" charset="0"/>
                <a:cs typeface="B Nazanin" pitchFamily="2" charset="-78"/>
              </a:rPr>
              <a:t>.</a:t>
            </a:r>
          </a:p>
          <a:p>
            <a:pPr algn="just" rtl="1"/>
            <a:r>
              <a:rPr lang="fa-IR" sz="2000" dirty="0" smtClean="0">
                <a:latin typeface="Georgia" pitchFamily="18" charset="0"/>
                <a:cs typeface="B Nazanin" pitchFamily="2" charset="-78"/>
              </a:rPr>
              <a:t>توربین </a:t>
            </a:r>
            <a:r>
              <a:rPr lang="fa-IR" sz="2000" dirty="0">
                <a:latin typeface="Georgia" pitchFamily="18" charset="0"/>
                <a:cs typeface="B Nazanin" pitchFamily="2" charset="-78"/>
              </a:rPr>
              <a:t>های مقیاس نرمال معمولاً در گروه ها یا ردیف ها </a:t>
            </a:r>
            <a:r>
              <a:rPr lang="fa-IR" sz="2000" dirty="0" smtClean="0">
                <a:latin typeface="Georgia" pitchFamily="18" charset="0"/>
                <a:cs typeface="B Nazanin" pitchFamily="2" charset="-78"/>
              </a:rPr>
              <a:t>متعدد تحت یک مزرعه بادی نصب می شوند. </a:t>
            </a:r>
            <a:r>
              <a:rPr lang="fa-IR" sz="2000" dirty="0">
                <a:latin typeface="Georgia" pitchFamily="18" charset="0"/>
                <a:cs typeface="B Nazanin" pitchFamily="2" charset="-78"/>
              </a:rPr>
              <a:t>مزارع بادی می توانند متشکل از چند یا صدها توربین برای تأمین انرژی کافی برای </a:t>
            </a:r>
            <a:r>
              <a:rPr lang="fa-IR" sz="2000" dirty="0" smtClean="0">
                <a:latin typeface="Georgia" pitchFamily="18" charset="0"/>
                <a:cs typeface="B Nazanin" pitchFamily="2" charset="-78"/>
              </a:rPr>
              <a:t>یک شهر باشند.</a:t>
            </a:r>
          </a:p>
          <a:p>
            <a:pPr algn="just" rtl="1"/>
            <a:r>
              <a:rPr lang="fa-IR" sz="2000" dirty="0">
                <a:latin typeface="Georgia" pitchFamily="18" charset="0"/>
                <a:cs typeface="B Nazanin" pitchFamily="2" charset="-78"/>
              </a:rPr>
              <a:t>توربین های بادی بزرگ، برای تأمین برق متصل به شبکه مورد استفاده قرار می گیرند. این توربین ها دارای ظرفیت متغیر از 250 کیلو وات تا ماشین های عظیم چند مگاواتی که در اروپا آزمایش می شوند است. توربین های بزرگ روی برج هایی که تا 60 متر ارتفاع دارند قرار گرفته اند و دارای تیغه هایی هستند که از 30 تا 50 متر طول دارند.</a:t>
            </a:r>
          </a:p>
          <a:p>
            <a:pPr algn="just" rtl="1"/>
            <a:endParaRPr lang="fa-IR" sz="20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409105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برق باید فقط با فرکانس و ولتاژ مناسب تولید شود تا با یک شبکه ابزار سازگار باشد. از آنجا که سرعت باد متفاوت </a:t>
            </a:r>
            <a:r>
              <a:rPr lang="fa-IR" sz="2000" dirty="0" smtClean="0">
                <a:latin typeface="Georgia" pitchFamily="18" charset="0"/>
                <a:cs typeface="B Nazanin" pitchFamily="2" charset="-78"/>
              </a:rPr>
              <a:t>است، </a:t>
            </a:r>
            <a:r>
              <a:rPr lang="fa-IR" sz="2000" dirty="0">
                <a:latin typeface="Georgia" pitchFamily="18" charset="0"/>
                <a:cs typeface="B Nazanin" pitchFamily="2" charset="-78"/>
              </a:rPr>
              <a:t>سرعت ژنراتور می تواند متغیر </a:t>
            </a:r>
            <a:r>
              <a:rPr lang="fa-IR" sz="2000" dirty="0" smtClean="0">
                <a:latin typeface="Georgia" pitchFamily="18" charset="0"/>
                <a:cs typeface="B Nazanin" pitchFamily="2" charset="-78"/>
              </a:rPr>
              <a:t>بوده و </a:t>
            </a:r>
            <a:r>
              <a:rPr lang="fa-IR" sz="2000" dirty="0">
                <a:latin typeface="Georgia" pitchFamily="18" charset="0"/>
                <a:cs typeface="B Nazanin" pitchFamily="2" charset="-78"/>
              </a:rPr>
              <a:t>نوسانات برق را ایجاد </a:t>
            </a:r>
            <a:r>
              <a:rPr lang="fa-IR" sz="2000" dirty="0" smtClean="0">
                <a:latin typeface="Georgia" pitchFamily="18" charset="0"/>
                <a:cs typeface="B Nazanin" pitchFamily="2" charset="-78"/>
              </a:rPr>
              <a:t>کند</a:t>
            </a:r>
            <a:r>
              <a:rPr lang="fa-IR" sz="2000" dirty="0">
                <a:latin typeface="Georgia" pitchFamily="18" charset="0"/>
                <a:cs typeface="B Nazanin" pitchFamily="2" charset="-78"/>
              </a:rPr>
              <a:t>. </a:t>
            </a:r>
            <a:r>
              <a:rPr lang="fa-IR" sz="2000" dirty="0" smtClean="0">
                <a:latin typeface="Georgia" pitchFamily="18" charset="0"/>
                <a:cs typeface="B Nazanin" pitchFamily="2" charset="-78"/>
              </a:rPr>
              <a:t>توربین های بادی بر اساس سرعتشان به دو گروه تقسیم می شوند: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اولین گروه توربین </a:t>
            </a:r>
            <a:r>
              <a:rPr lang="fa-IR" sz="2000" dirty="0">
                <a:latin typeface="Georgia" pitchFamily="18" charset="0"/>
                <a:cs typeface="B Nazanin" pitchFamily="2" charset="-78"/>
              </a:rPr>
              <a:t>های با سرعت ثابت </a:t>
            </a:r>
            <a:r>
              <a:rPr lang="fa-IR" sz="2000" dirty="0" smtClean="0">
                <a:latin typeface="Georgia" pitchFamily="18" charset="0"/>
                <a:cs typeface="B Nazanin" pitchFamily="2" charset="-78"/>
              </a:rPr>
              <a:t>است. </a:t>
            </a:r>
            <a:r>
              <a:rPr lang="fa-IR" sz="2000" dirty="0">
                <a:latin typeface="Georgia" pitchFamily="18" charset="0"/>
                <a:cs typeface="B Nazanin" pitchFamily="2" charset="-78"/>
              </a:rPr>
              <a:t>در جایی که تیغه </a:t>
            </a:r>
            <a:r>
              <a:rPr lang="fa-IR" sz="2000" dirty="0" smtClean="0">
                <a:latin typeface="Georgia" pitchFamily="18" charset="0"/>
                <a:cs typeface="B Nazanin" pitchFamily="2" charset="-78"/>
              </a:rPr>
              <a:t>ها وقتی در معرض باد شدید قرار می گیرند </a:t>
            </a:r>
            <a:r>
              <a:rPr lang="fa-IR" sz="2000" dirty="0">
                <a:latin typeface="Georgia" pitchFamily="18" charset="0"/>
                <a:cs typeface="B Nazanin" pitchFamily="2" charset="-78"/>
              </a:rPr>
              <a:t>با چرخاندن </a:t>
            </a:r>
            <a:r>
              <a:rPr lang="fa-IR" sz="2000" dirty="0" smtClean="0">
                <a:latin typeface="Georgia" pitchFamily="18" charset="0"/>
                <a:cs typeface="B Nazanin" pitchFamily="2" charset="-78"/>
              </a:rPr>
              <a:t>اندکی، </a:t>
            </a:r>
            <a:r>
              <a:rPr lang="fa-IR" sz="2000" dirty="0">
                <a:latin typeface="Georgia" pitchFamily="18" charset="0"/>
                <a:cs typeface="B Nazanin" pitchFamily="2" charset="-78"/>
              </a:rPr>
              <a:t>سرعت آنها </a:t>
            </a:r>
            <a:r>
              <a:rPr lang="fa-IR" sz="2000" dirty="0" smtClean="0">
                <a:latin typeface="Georgia" pitchFamily="18" charset="0"/>
                <a:cs typeface="B Nazanin" pitchFamily="2" charset="-78"/>
              </a:rPr>
              <a:t>را کند و تنظیم </a:t>
            </a:r>
            <a:r>
              <a:rPr lang="fa-IR" sz="2000" dirty="0">
                <a:latin typeface="Georgia" pitchFamily="18" charset="0"/>
                <a:cs typeface="B Nazanin" pitchFamily="2" charset="-78"/>
              </a:rPr>
              <a:t>می کنند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دومین گروه توربین ها </a:t>
            </a:r>
            <a:r>
              <a:rPr lang="fa-IR" sz="2000" dirty="0">
                <a:latin typeface="Georgia" pitchFamily="18" charset="0"/>
                <a:cs typeface="B Nazanin" pitchFamily="2" charset="-78"/>
              </a:rPr>
              <a:t>با سرعت متغیر </a:t>
            </a:r>
            <a:r>
              <a:rPr lang="fa-IR" sz="2000" dirty="0" smtClean="0">
                <a:latin typeface="Georgia" pitchFamily="18" charset="0"/>
                <a:cs typeface="B Nazanin" pitchFamily="2" charset="-78"/>
              </a:rPr>
              <a:t>است </a:t>
            </a:r>
            <a:r>
              <a:rPr lang="fa-IR" sz="2000" dirty="0">
                <a:latin typeface="Georgia" pitchFamily="18" charset="0"/>
                <a:cs typeface="B Nazanin" pitchFamily="2" charset="-78"/>
              </a:rPr>
              <a:t>جایی که </a:t>
            </a:r>
            <a:r>
              <a:rPr lang="fa-IR" sz="2000" dirty="0" smtClean="0">
                <a:latin typeface="Georgia" pitchFamily="18" charset="0"/>
                <a:cs typeface="B Nazanin" pitchFamily="2" charset="-78"/>
              </a:rPr>
              <a:t>سرعت ها در تیغه </a:t>
            </a:r>
            <a:r>
              <a:rPr lang="fa-IR" sz="2000" dirty="0">
                <a:latin typeface="Georgia" pitchFamily="18" charset="0"/>
                <a:cs typeface="B Nazanin" pitchFamily="2" charset="-78"/>
              </a:rPr>
              <a:t>ها و ژنراتور با باد تغییر می </a:t>
            </a:r>
            <a:r>
              <a:rPr lang="fa-IR" sz="2000" dirty="0" smtClean="0">
                <a:latin typeface="Georgia" pitchFamily="18" charset="0"/>
                <a:cs typeface="B Nazanin" pitchFamily="2" charset="-78"/>
              </a:rPr>
              <a:t>کنند. در این موارد از کنترل کننده های پیشرفته قدرت، </a:t>
            </a:r>
            <a:r>
              <a:rPr lang="fa-IR" sz="2000" dirty="0">
                <a:latin typeface="Georgia" pitchFamily="18" charset="0"/>
                <a:cs typeface="B Nazanin" pitchFamily="2" charset="-78"/>
              </a:rPr>
              <a:t>نوسانات خروجی الکتریکی را برطرف می کنند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ü"/>
            </a:pPr>
            <a:r>
              <a:rPr lang="fa-IR" sz="2000" dirty="0">
                <a:latin typeface="Georgia" pitchFamily="18" charset="0"/>
                <a:cs typeface="B Nazanin" pitchFamily="2" charset="-78"/>
              </a:rPr>
              <a:t>مزیتی که توربین های با سرعت متغیر نسبت به توربین های با سرعت ثابت دارند این است که آنها می توانند در طیف گسترده تری از سرعت باد کار کنند.</a:t>
            </a: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894769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smtClean="0">
                <a:latin typeface="Georgia" pitchFamily="18" charset="0"/>
                <a:cs typeface="B Nazanin" pitchFamily="2" charset="-78"/>
              </a:rPr>
              <a:t>توربین های بادی نوع درگ پایه و لیفت پایه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200" dirty="0" smtClean="0">
                <a:latin typeface="Georgia" pitchFamily="18" charset="0"/>
                <a:cs typeface="B Nazanin" pitchFamily="2" charset="-78"/>
              </a:rPr>
              <a:t>توربین های بادی به سه دسته درگ پایه، لیفت پایه و درگ-لیفت پایه تقسیم بندی می شوند. در شکل زیر دو نوع توربین </a:t>
            </a:r>
            <a:r>
              <a:rPr lang="fa-IR" sz="2200" dirty="0">
                <a:latin typeface="Georgia" pitchFamily="18" charset="0"/>
                <a:cs typeface="B Nazanin" pitchFamily="2" charset="-78"/>
              </a:rPr>
              <a:t>بادی </a:t>
            </a:r>
            <a:r>
              <a:rPr lang="fa-IR" sz="2200" dirty="0" smtClean="0">
                <a:latin typeface="Georgia" pitchFamily="18" charset="0"/>
                <a:cs typeface="B Nazanin" pitchFamily="2" charset="-78"/>
              </a:rPr>
              <a:t>درگ پایه و </a:t>
            </a:r>
            <a:r>
              <a:rPr lang="fa-IR" sz="2200" dirty="0">
                <a:latin typeface="Georgia" pitchFamily="18" charset="0"/>
                <a:cs typeface="B Nazanin" pitchFamily="2" charset="-78"/>
              </a:rPr>
              <a:t>لیفت </a:t>
            </a:r>
            <a:r>
              <a:rPr lang="fa-IR" sz="2200" dirty="0" smtClean="0">
                <a:latin typeface="Georgia" pitchFamily="18" charset="0"/>
                <a:cs typeface="B Nazanin" pitchFamily="2" charset="-78"/>
              </a:rPr>
              <a:t>پایه نمایش داده شده است. در نوع درگ پایه، نیروی درگ باد موجب گردش پره توربین می گردد در صورتی که در نوع لیفت پایه نیروی لیفت ایجاد شده توسط اختلاف فشار در دو طرف پره باعث چرخش پره ها می شود</a:t>
            </a:r>
            <a:r>
              <a:rPr lang="fa-IR" sz="2200" dirty="0">
                <a:latin typeface="Georgia" pitchFamily="18" charset="0"/>
                <a:cs typeface="B Nazanin" pitchFamily="2" charset="-78"/>
              </a:rPr>
              <a:t>. معمولا در توربین های بادی درگ پایه احتیاجی به </a:t>
            </a:r>
            <a:r>
              <a:rPr lang="fa-IR" sz="2200" dirty="0" smtClean="0">
                <a:latin typeface="Georgia" pitchFamily="18" charset="0"/>
                <a:cs typeface="B Nazanin" pitchFamily="2" charset="-78"/>
              </a:rPr>
              <a:t>سیستم</a:t>
            </a:r>
            <a:r>
              <a:rPr lang="en-US" sz="2200" dirty="0" smtClean="0">
                <a:latin typeface="Times New Roman" panose="02020603050405020304" pitchFamily="18" charset="0"/>
                <a:cs typeface="Times New Roman" panose="02020603050405020304" pitchFamily="18" charset="0"/>
              </a:rPr>
              <a:t>Yaw</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 نیست</a:t>
            </a:r>
            <a:r>
              <a:rPr lang="fa-IR" sz="2200" dirty="0">
                <a:latin typeface="Georgia" pitchFamily="18" charset="0"/>
                <a:cs typeface="B Nazanin" pitchFamily="2" charset="-78"/>
              </a:rPr>
              <a:t>.</a:t>
            </a:r>
          </a:p>
          <a:p>
            <a:pPr algn="just" rtl="1"/>
            <a:endParaRPr lang="fa-IR"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338" name="Picture 2" descr="Environmental Advantages&#10; Clean water&#10; Clean air&#10; Mining &amp; transportation&#10; Land preservation&#10; "/>
          <p:cNvPicPr>
            <a:picLocks noChangeAspect="1" noChangeArrowheads="1"/>
          </p:cNvPicPr>
          <p:nvPr/>
        </p:nvPicPr>
        <p:blipFill rotWithShape="1">
          <a:blip r:embed="rId3">
            <a:extLst>
              <a:ext uri="{28A0092B-C50C-407E-A947-70E740481C1C}">
                <a14:useLocalDpi xmlns:a14="http://schemas.microsoft.com/office/drawing/2010/main" val="0"/>
              </a:ext>
            </a:extLst>
          </a:blip>
          <a:srcRect t="3542" b="17983"/>
          <a:stretch/>
        </p:blipFill>
        <p:spPr bwMode="auto">
          <a:xfrm>
            <a:off x="12428" y="4343400"/>
            <a:ext cx="426803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ther Disadvantages&#10; A variable resource: the wind is not always as strong&#10;as needed&#10; Aesthetics: some people dislike th..."/>
          <p:cNvPicPr>
            <a:picLocks noChangeAspect="1" noChangeArrowheads="1"/>
          </p:cNvPicPr>
          <p:nvPr/>
        </p:nvPicPr>
        <p:blipFill rotWithShape="1">
          <a:blip r:embed="rId4">
            <a:extLst>
              <a:ext uri="{28A0092B-C50C-407E-A947-70E740481C1C}">
                <a14:useLocalDpi xmlns:a14="http://schemas.microsoft.com/office/drawing/2010/main" val="0"/>
              </a:ext>
            </a:extLst>
          </a:blip>
          <a:srcRect t="4802" b="16910"/>
          <a:stretch/>
        </p:blipFill>
        <p:spPr bwMode="auto">
          <a:xfrm>
            <a:off x="4257269" y="4354507"/>
            <a:ext cx="4648200" cy="273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570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توربین های بادی با توجه به محور چرخش </a:t>
            </a:r>
            <a:r>
              <a:rPr lang="fa-IR" sz="2000" dirty="0">
                <a:latin typeface="Georgia" pitchFamily="18" charset="0"/>
                <a:cs typeface="B Nazanin" pitchFamily="2" charset="-78"/>
              </a:rPr>
              <a:t>به دو دسته کلی محور افقی و محور عمودی تقسیم می‏شوند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توربین های </a:t>
            </a:r>
            <a:r>
              <a:rPr lang="fa-IR" sz="2000" dirty="0">
                <a:latin typeface="Georgia" pitchFamily="18" charset="0"/>
                <a:cs typeface="B Nazanin" pitchFamily="2" charset="-78"/>
              </a:rPr>
              <a:t>بادی محور افقی </a:t>
            </a:r>
            <a:r>
              <a:rPr lang="fa-IR" sz="2000" dirty="0" smtClean="0">
                <a:latin typeface="Georgia" pitchFamily="18" charset="0"/>
                <a:cs typeface="B Nazanin" pitchFamily="2" charset="-78"/>
              </a:rPr>
              <a:t>دارای </a:t>
            </a:r>
            <a:r>
              <a:rPr lang="fa-IR" sz="2000" dirty="0">
                <a:latin typeface="Georgia" pitchFamily="18" charset="0"/>
                <a:cs typeface="B Nazanin" pitchFamily="2" charset="-78"/>
              </a:rPr>
              <a:t>محور پره های افقی </a:t>
            </a:r>
            <a:r>
              <a:rPr lang="fa-IR" sz="2000" dirty="0" smtClean="0">
                <a:latin typeface="Georgia" pitchFamily="18" charset="0"/>
                <a:cs typeface="B Nazanin" pitchFamily="2" charset="-78"/>
              </a:rPr>
              <a:t>نسبت به </a:t>
            </a:r>
            <a:r>
              <a:rPr lang="fa-IR" sz="2000" dirty="0">
                <a:latin typeface="Georgia" pitchFamily="18" charset="0"/>
                <a:cs typeface="B Nazanin" pitchFamily="2" charset="-78"/>
              </a:rPr>
              <a:t>زمین است. بر روی این </a:t>
            </a:r>
            <a:r>
              <a:rPr lang="fa-IR" sz="2000" dirty="0" smtClean="0">
                <a:latin typeface="Georgia" pitchFamily="18" charset="0"/>
                <a:cs typeface="B Nazanin" pitchFamily="2" charset="-78"/>
              </a:rPr>
              <a:t>توربین، دو، سه </a:t>
            </a:r>
            <a:r>
              <a:rPr lang="fa-IR" sz="2000" dirty="0">
                <a:latin typeface="Georgia" pitchFamily="18" charset="0"/>
                <a:cs typeface="B Nazanin" pitchFamily="2" charset="-78"/>
              </a:rPr>
              <a:t>یا چند پره </a:t>
            </a:r>
            <a:r>
              <a:rPr lang="fa-IR" sz="2000" dirty="0" smtClean="0">
                <a:latin typeface="Georgia" pitchFamily="18" charset="0"/>
                <a:cs typeface="B Nazanin" pitchFamily="2" charset="-78"/>
              </a:rPr>
              <a:t>نصب می شوند. </a:t>
            </a:r>
            <a:r>
              <a:rPr lang="fa-IR" sz="2000" dirty="0">
                <a:latin typeface="Georgia" pitchFamily="18" charset="0"/>
                <a:cs typeface="B Nazanin" pitchFamily="2" charset="-78"/>
              </a:rPr>
              <a:t>جریان هوا روی مقطع ایرودینامیکی شکل پره </a:t>
            </a:r>
            <a:r>
              <a:rPr lang="fa-IR" sz="2000" dirty="0" smtClean="0">
                <a:latin typeface="Georgia" pitchFamily="18" charset="0"/>
                <a:cs typeface="B Nazanin" pitchFamily="2" charset="-78"/>
              </a:rPr>
              <a:t>ها</a:t>
            </a:r>
            <a:r>
              <a:rPr lang="en-US" sz="2000" dirty="0" smtClean="0">
                <a:latin typeface="Georgia" pitchFamily="18" charset="0"/>
                <a:cs typeface="B Nazanin" pitchFamily="2" charset="-78"/>
              </a:rPr>
              <a:t> </a:t>
            </a:r>
            <a:r>
              <a:rPr lang="fa-IR" sz="2000" dirty="0" smtClean="0">
                <a:latin typeface="Georgia" pitchFamily="18" charset="0"/>
                <a:cs typeface="B Nazanin" pitchFamily="2" charset="-78"/>
              </a:rPr>
              <a:t>حرکت </a:t>
            </a:r>
            <a:r>
              <a:rPr lang="fa-IR" sz="2000" dirty="0">
                <a:latin typeface="Georgia" pitchFamily="18" charset="0"/>
                <a:cs typeface="B Nazanin" pitchFamily="2" charset="-78"/>
              </a:rPr>
              <a:t>می کند و نیروی لیفت را به وجود آورده که باعث چرخش روتور می گردد</a:t>
            </a:r>
            <a:r>
              <a:rPr lang="fa-IR" sz="2000" dirty="0" smtClean="0">
                <a:latin typeface="Georgia" pitchFamily="18" charset="0"/>
                <a:cs typeface="B Nazanin" pitchFamily="2" charset="-78"/>
              </a:rPr>
              <a:t>.</a:t>
            </a:r>
            <a:r>
              <a:rPr lang="en-US" sz="2000" dirty="0" smtClean="0">
                <a:latin typeface="Georgia" pitchFamily="18" charset="0"/>
                <a:cs typeface="B Nazanin" pitchFamily="2" charset="-78"/>
              </a:rPr>
              <a:t> </a:t>
            </a:r>
            <a:r>
              <a:rPr lang="fa-IR" sz="2000" dirty="0" smtClean="0">
                <a:latin typeface="Georgia" pitchFamily="18" charset="0"/>
                <a:cs typeface="B Nazanin" pitchFamily="2" charset="-78"/>
              </a:rPr>
              <a:t>توربین </a:t>
            </a:r>
            <a:r>
              <a:rPr lang="fa-IR" sz="2000" dirty="0">
                <a:latin typeface="Georgia" pitchFamily="18" charset="0"/>
                <a:cs typeface="B Nazanin" pitchFamily="2" charset="-78"/>
              </a:rPr>
              <a:t>های محور افقی، دارای ساختمان پیچیده بوده و نصب آنها فقط در مناطق با باد دائمی و سرعت بالا ارزش اقتصادی دارد</a:t>
            </a:r>
            <a:r>
              <a:rPr lang="fa-IR" sz="2000" dirty="0" smtClean="0">
                <a:latin typeface="Georgia" pitchFamily="18" charset="0"/>
                <a:cs typeface="B Nazanin" pitchFamily="2" charset="-78"/>
              </a:rPr>
              <a:t>.</a:t>
            </a: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90" name="Picture 2" descr="توربین محور افق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 y="4219574"/>
            <a:ext cx="19812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two bladed wind turbine"/>
          <p:cNvPicPr>
            <a:picLocks noChangeAspect="1" noChangeArrowheads="1"/>
          </p:cNvPicPr>
          <p:nvPr/>
        </p:nvPicPr>
        <p:blipFill rotWithShape="1">
          <a:blip r:embed="rId3">
            <a:extLst>
              <a:ext uri="{28A0092B-C50C-407E-A947-70E740481C1C}">
                <a14:useLocalDpi xmlns:a14="http://schemas.microsoft.com/office/drawing/2010/main" val="0"/>
              </a:ext>
            </a:extLst>
          </a:blip>
          <a:srcRect t="21307" r="5398"/>
          <a:stretch/>
        </p:blipFill>
        <p:spPr bwMode="auto">
          <a:xfrm>
            <a:off x="3938169" y="4210049"/>
            <a:ext cx="211455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two bladed wind turb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555" y="4210049"/>
            <a:ext cx="1987614"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470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توربین های </a:t>
            </a:r>
            <a:r>
              <a:rPr lang="fa-IR" sz="2000" dirty="0">
                <a:latin typeface="Georgia" pitchFamily="18" charset="0"/>
                <a:cs typeface="B Nazanin" pitchFamily="2" charset="-78"/>
              </a:rPr>
              <a:t>بادی محور افقی </a:t>
            </a:r>
            <a:r>
              <a:rPr lang="fa-IR" sz="2000" dirty="0" smtClean="0">
                <a:latin typeface="Georgia" pitchFamily="18" charset="0"/>
                <a:cs typeface="B Nazanin" pitchFamily="2" charset="-78"/>
              </a:rPr>
              <a:t>دارای دو پره نسبت به سه پره، دارای وزن و هزینه کمتری می باشند.</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توربین های بادی محور افقی دارای </a:t>
            </a:r>
            <a:r>
              <a:rPr lang="fa-IR" sz="2000" dirty="0" smtClean="0">
                <a:latin typeface="Georgia" pitchFamily="18" charset="0"/>
                <a:cs typeface="B Nazanin" pitchFamily="2" charset="-78"/>
              </a:rPr>
              <a:t>یک پره </a:t>
            </a:r>
            <a:r>
              <a:rPr lang="fa-IR" sz="2000" dirty="0">
                <a:latin typeface="Georgia" pitchFamily="18" charset="0"/>
                <a:cs typeface="B Nazanin" pitchFamily="2" charset="-78"/>
              </a:rPr>
              <a:t>نسبت به </a:t>
            </a:r>
            <a:r>
              <a:rPr lang="fa-IR" sz="2000" dirty="0" smtClean="0">
                <a:latin typeface="Georgia" pitchFamily="18" charset="0"/>
                <a:cs typeface="B Nazanin" pitchFamily="2" charset="-78"/>
              </a:rPr>
              <a:t>دو پره تفاوت وزنی ندارند زیرا آنها </a:t>
            </a:r>
            <a:r>
              <a:rPr lang="fa-IR" sz="2000" dirty="0">
                <a:latin typeface="Georgia" pitchFamily="18" charset="0"/>
                <a:cs typeface="B Nazanin" pitchFamily="2" charset="-78"/>
              </a:rPr>
              <a:t>به منظور </a:t>
            </a:r>
            <a:r>
              <a:rPr lang="fa-IR" sz="2000" dirty="0" smtClean="0">
                <a:latin typeface="Georgia" pitchFamily="18" charset="0"/>
                <a:cs typeface="B Nazanin" pitchFamily="2" charset="-78"/>
              </a:rPr>
              <a:t>برقراری توازن در </a:t>
            </a:r>
            <a:r>
              <a:rPr lang="fa-IR" sz="2000" dirty="0">
                <a:latin typeface="Georgia" pitchFamily="18" charset="0"/>
                <a:cs typeface="B Nazanin" pitchFamily="2" charset="-78"/>
              </a:rPr>
              <a:t>روتور نیاز به </a:t>
            </a:r>
            <a:r>
              <a:rPr lang="fa-IR" sz="2000" dirty="0" smtClean="0">
                <a:latin typeface="Georgia" pitchFamily="18" charset="0"/>
                <a:cs typeface="B Nazanin" pitchFamily="2" charset="-78"/>
              </a:rPr>
              <a:t>وزنه ای </a:t>
            </a:r>
            <a:r>
              <a:rPr lang="fa-IR" sz="2000" dirty="0">
                <a:latin typeface="Georgia" pitchFamily="18" charset="0"/>
                <a:cs typeface="B Nazanin" pitchFamily="2" charset="-78"/>
              </a:rPr>
              <a:t>دارند که در طرف مقابل توپی از </a:t>
            </a:r>
            <a:r>
              <a:rPr lang="fa-IR" sz="2000" dirty="0" smtClean="0">
                <a:latin typeface="Georgia" pitchFamily="18" charset="0"/>
                <a:cs typeface="B Nazanin" pitchFamily="2" charset="-78"/>
              </a:rPr>
              <a:t>پره </a:t>
            </a:r>
            <a:r>
              <a:rPr lang="fa-IR" sz="2000" dirty="0">
                <a:latin typeface="Georgia" pitchFamily="18" charset="0"/>
                <a:cs typeface="B Nazanin" pitchFamily="2" charset="-78"/>
              </a:rPr>
              <a:t>روتور قرار </a:t>
            </a:r>
            <a:r>
              <a:rPr lang="fa-IR" sz="2000" dirty="0" smtClean="0">
                <a:latin typeface="Georgia" pitchFamily="18" charset="0"/>
                <a:cs typeface="B Nazanin" pitchFamily="2" charset="-78"/>
              </a:rPr>
              <a:t>بگیرد.</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با افزایش تعداد پره‌ها شدت ارتعاشات کاهش می‌یابد؛ بنابراین در توربین‌های سه پره در مقایسه با دو پره میزان سر و صدا و استهلاک کمتر است</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هرچه تعداد پره‌های توربین‌های بادی بیشتر باشد گشتاور بیشتر و سرعت دورانی کمتر می‌شود؛ اما توربین هایی که برای تولید الکتریسیته بکار می‌روند نیاز به عملکرد در سرعت‌های بالاتری دارند و در واقع گشتاور بیشتری نیاز ندارند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آزمایشات آیرودینامیکی نشان داده است که استفاده از پره ها با تعداد فرد دارای پایداری بیشتری نسبت به پره ها با تعداد زوج است.</a:t>
            </a:r>
          </a:p>
          <a:p>
            <a:pPr algn="just" rtl="1">
              <a:lnSpc>
                <a:spcPct val="150000"/>
              </a:lnSpc>
              <a:buFont typeface="Wingdings" panose="05000000000000000000" pitchFamily="2" charset="2"/>
              <a:buChar char="Ø"/>
            </a:pPr>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20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880284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در شکل زیر یک توربین بادی افقی چهار پره ای هلندی نمایش داده شده است</a:t>
            </a:r>
            <a:r>
              <a:rPr lang="fa-IR" sz="2200" dirty="0">
                <a:latin typeface="Georgia" pitchFamily="18" charset="0"/>
                <a:cs typeface="B Nazanin" pitchFamily="2" charset="-78"/>
              </a:rPr>
              <a:t>. این نوع </a:t>
            </a:r>
            <a:r>
              <a:rPr lang="fa-IR" sz="2200" dirty="0" smtClean="0">
                <a:latin typeface="Georgia" pitchFamily="18" charset="0"/>
                <a:cs typeface="B Nazanin" pitchFamily="2" charset="-78"/>
              </a:rPr>
              <a:t>توربین بادی معمولاً </a:t>
            </a:r>
            <a:r>
              <a:rPr lang="fa-IR" sz="2200" dirty="0">
                <a:latin typeface="Georgia" pitchFamily="18" charset="0"/>
                <a:cs typeface="B Nazanin" pitchFamily="2" charset="-78"/>
              </a:rPr>
              <a:t>از نوع کوچکی </a:t>
            </a:r>
            <a:r>
              <a:rPr lang="fa-IR" sz="2200" dirty="0" smtClean="0">
                <a:latin typeface="Georgia" pitchFamily="18" charset="0"/>
                <a:cs typeface="B Nazanin" pitchFamily="2" charset="-78"/>
              </a:rPr>
              <a:t>که بیشتر برای </a:t>
            </a:r>
            <a:r>
              <a:rPr lang="fa-IR" sz="2200" dirty="0">
                <a:latin typeface="Georgia" pitchFamily="18" charset="0"/>
                <a:cs typeface="B Nazanin" pitchFamily="2" charset="-78"/>
              </a:rPr>
              <a:t>پمپاژ آب مناسب تر </a:t>
            </a:r>
            <a:r>
              <a:rPr lang="fa-IR" sz="2200" dirty="0" smtClean="0">
                <a:latin typeface="Georgia" pitchFamily="18" charset="0"/>
                <a:cs typeface="B Nazanin" pitchFamily="2" charset="-78"/>
              </a:rPr>
              <a:t>است تا تولید الکتریسیته </a:t>
            </a:r>
            <a:r>
              <a:rPr lang="fa-IR" sz="2200" dirty="0">
                <a:latin typeface="Georgia" pitchFamily="18" charset="0"/>
                <a:cs typeface="B Nazanin" pitchFamily="2" charset="-78"/>
              </a:rPr>
              <a:t>زیرا به دلیل استحکام زیاد در نتیجه تعداد زیاد </a:t>
            </a:r>
            <a:r>
              <a:rPr lang="fa-IR" sz="2200" dirty="0" smtClean="0">
                <a:latin typeface="Georgia" pitchFamily="18" charset="0"/>
                <a:cs typeface="B Nazanin" pitchFamily="2" charset="-78"/>
              </a:rPr>
              <a:t>پره ها، </a:t>
            </a:r>
            <a:r>
              <a:rPr lang="fa-IR" sz="2200" dirty="0">
                <a:latin typeface="Georgia" pitchFamily="18" charset="0"/>
                <a:cs typeface="B Nazanin" pitchFamily="2" charset="-78"/>
              </a:rPr>
              <a:t>گشتاور بالایی دارد. </a:t>
            </a:r>
            <a:r>
              <a:rPr lang="fa-IR" sz="2200" dirty="0" smtClean="0">
                <a:latin typeface="Georgia" pitchFamily="18" charset="0"/>
                <a:cs typeface="B Nazanin" pitchFamily="2" charset="-78"/>
              </a:rPr>
              <a:t>معمولا توربین </a:t>
            </a:r>
            <a:r>
              <a:rPr lang="fa-IR" sz="2200" dirty="0">
                <a:latin typeface="Georgia" pitchFamily="18" charset="0"/>
                <a:cs typeface="B Nazanin" pitchFamily="2" charset="-78"/>
              </a:rPr>
              <a:t>هایی که برای تولید الکتریسیته بکار می‌روند نیاز به عملکرد در سرعت‌های بالاتری دارند و در واقع گشتاور </a:t>
            </a:r>
            <a:r>
              <a:rPr lang="fa-IR" sz="2200" dirty="0" smtClean="0">
                <a:latin typeface="Georgia" pitchFamily="18" charset="0"/>
                <a:cs typeface="B Nazanin" pitchFamily="2" charset="-78"/>
              </a:rPr>
              <a:t>بالایی نیاز </a:t>
            </a:r>
            <a:r>
              <a:rPr lang="fa-IR" sz="2200" dirty="0">
                <a:latin typeface="Georgia" pitchFamily="18" charset="0"/>
                <a:cs typeface="B Nazanin" pitchFamily="2" charset="-78"/>
              </a:rPr>
              <a:t>ندارند.</a:t>
            </a:r>
          </a:p>
          <a:p>
            <a:pPr algn="just" rtl="1">
              <a:buFont typeface="Wingdings" panose="05000000000000000000" pitchFamily="2" charset="2"/>
              <a:buChar char="Ø"/>
            </a:pPr>
            <a:endParaRPr lang="fa-IR" sz="2000" dirty="0" smtClean="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902" y="3928303"/>
            <a:ext cx="3684588" cy="292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5745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مزایاو معایب توربین های محور </a:t>
            </a:r>
            <a:r>
              <a:rPr lang="fa-IR" sz="3800" dirty="0" smtClean="0">
                <a:latin typeface="Georgia" pitchFamily="18" charset="0"/>
                <a:cs typeface="B Nazanin" pitchFamily="2" charset="-78"/>
              </a:rPr>
              <a:t>افقی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lnSpcReduction="10000"/>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مزایای توربین های محور </a:t>
            </a:r>
            <a:r>
              <a:rPr lang="fa-IR" sz="2000" dirty="0" smtClean="0">
                <a:latin typeface="Georgia" pitchFamily="18" charset="0"/>
                <a:cs typeface="B Nazanin" pitchFamily="2" charset="-78"/>
              </a:rPr>
              <a:t>افقی عبارتند </a:t>
            </a:r>
            <a:r>
              <a:rPr lang="fa-IR" sz="2000" dirty="0">
                <a:latin typeface="Georgia" pitchFamily="18" charset="0"/>
                <a:cs typeface="B Nazanin" pitchFamily="2" charset="-78"/>
              </a:rPr>
              <a:t>از</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بلندی برج امکان دسترسی به باد‌های پر‌توان را فراهم می‌کند. </a:t>
            </a:r>
            <a:endParaRPr lang="en-US"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به </a:t>
            </a:r>
            <a:r>
              <a:rPr lang="fa-IR" sz="2000" dirty="0">
                <a:latin typeface="Georgia" pitchFamily="18" charset="0"/>
                <a:cs typeface="B Nazanin" pitchFamily="2" charset="-78"/>
              </a:rPr>
              <a:t>دلیل پایه‌های بلند و مکانیزم پیشرفته، امکان استفاده از این توربین‌ها در دریا‌ها نیز وجود دارد.</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به دلیل قرار گرفتن مستقیم در مقابل وزش باد، بازدهی بالایی دارند.</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براحتی میتوانند استارت بزنند.</a:t>
            </a:r>
            <a:endParaRPr lang="en-US" sz="20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معایب توربین </a:t>
            </a:r>
            <a:r>
              <a:rPr lang="fa-IR" sz="2000" dirty="0">
                <a:latin typeface="Georgia" pitchFamily="18" charset="0"/>
                <a:cs typeface="B Nazanin" pitchFamily="2" charset="-78"/>
              </a:rPr>
              <a:t>های محور </a:t>
            </a:r>
            <a:r>
              <a:rPr lang="fa-IR" sz="2000" dirty="0" smtClean="0">
                <a:latin typeface="Georgia" pitchFamily="18" charset="0"/>
                <a:cs typeface="B Nazanin" pitchFamily="2" charset="-78"/>
              </a:rPr>
              <a:t>افقی عبارتند </a:t>
            </a:r>
            <a:r>
              <a:rPr lang="fa-IR" sz="2000" dirty="0">
                <a:latin typeface="Georgia" pitchFamily="18" charset="0"/>
                <a:cs typeface="B Nazanin" pitchFamily="2" charset="-78"/>
              </a:rPr>
              <a:t>از</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در ارتفاع کم کار نمی‌کنند.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حمل </a:t>
            </a:r>
            <a:r>
              <a:rPr lang="fa-IR" sz="2000" dirty="0">
                <a:latin typeface="Georgia" pitchFamily="18" charset="0"/>
                <a:cs typeface="B Nazanin" pitchFamily="2" charset="-78"/>
              </a:rPr>
              <a:t>و نقل و نصب و راه اندازی آن‌ها مشکل است.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تعمیر </a:t>
            </a:r>
            <a:r>
              <a:rPr lang="fa-IR" sz="2000" dirty="0">
                <a:latin typeface="Georgia" pitchFamily="18" charset="0"/>
                <a:cs typeface="B Nazanin" pitchFamily="2" charset="-78"/>
              </a:rPr>
              <a:t>و </a:t>
            </a:r>
            <a:r>
              <a:rPr lang="fa-IR" sz="2000" dirty="0" smtClean="0">
                <a:latin typeface="Georgia" pitchFamily="18" charset="0"/>
                <a:cs typeface="B Nazanin" pitchFamily="2" charset="-78"/>
              </a:rPr>
              <a:t>نگهداری </a:t>
            </a:r>
            <a:r>
              <a:rPr lang="fa-IR" sz="2000" dirty="0">
                <a:latin typeface="Georgia" pitchFamily="18" charset="0"/>
                <a:cs typeface="B Nazanin" pitchFamily="2" charset="-78"/>
              </a:rPr>
              <a:t>آن‌ها سخت و پر‌هزینه است.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ارتفاع </a:t>
            </a:r>
            <a:r>
              <a:rPr lang="fa-IR" sz="2000" dirty="0">
                <a:latin typeface="Georgia" pitchFamily="18" charset="0"/>
                <a:cs typeface="B Nazanin" pitchFamily="2" charset="-78"/>
              </a:rPr>
              <a:t>زیاد و بزرگی آن‌ها ظاهر زیبایی ندارد و آلودگی صوتی ایجاد </a:t>
            </a:r>
            <a:r>
              <a:rPr lang="fa-IR" sz="2000" dirty="0" smtClean="0">
                <a:latin typeface="Georgia" pitchFamily="18" charset="0"/>
                <a:cs typeface="B Nazanin" pitchFamily="2" charset="-78"/>
              </a:rPr>
              <a:t>می‌کند.</a:t>
            </a: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اختلال </a:t>
            </a:r>
            <a:r>
              <a:rPr lang="fa-IR" sz="2000" dirty="0" smtClean="0">
                <a:latin typeface="Georgia" pitchFamily="18" charset="0"/>
                <a:cs typeface="B Nazanin" pitchFamily="2" charset="-78"/>
              </a:rPr>
              <a:t>در </a:t>
            </a:r>
            <a:r>
              <a:rPr lang="fa-IR" sz="2000" dirty="0">
                <a:latin typeface="Georgia" pitchFamily="18" charset="0"/>
                <a:cs typeface="B Nazanin" pitchFamily="2" charset="-78"/>
              </a:rPr>
              <a:t>امواج رادیویی و تلویزیون ایجاد می کنند.</a:t>
            </a:r>
            <a:endParaRPr lang="en-US" sz="2000" dirty="0">
              <a:latin typeface="Georgia" pitchFamily="18" charset="0"/>
              <a:cs typeface="B Nazanin" pitchFamily="2" charset="-78"/>
            </a:endParaRPr>
          </a:p>
          <a:p>
            <a:pPr algn="just" rtl="1">
              <a:buFont typeface="Wingdings" panose="05000000000000000000" pitchFamily="2" charset="2"/>
              <a:buChar char="Ø"/>
            </a:pPr>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97608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مکانیزم یاو (</a:t>
            </a:r>
            <a:r>
              <a:rPr lang="en-US" sz="3800" dirty="0" smtClean="0">
                <a:latin typeface="Georgia" pitchFamily="18" charset="0"/>
                <a:cs typeface="B Nazanin" pitchFamily="2" charset="-78"/>
              </a:rPr>
              <a:t>Yawing</a:t>
            </a:r>
            <a:r>
              <a:rPr lang="fa-IR" sz="3800" dirty="0" smtClean="0">
                <a:latin typeface="Georgia" pitchFamily="18" charset="0"/>
                <a:cs typeface="B Nazanin" pitchFamily="2" charset="-78"/>
              </a:rPr>
              <a:t>) توربین </a:t>
            </a:r>
            <a:r>
              <a:rPr lang="fa-IR" sz="3800" dirty="0">
                <a:latin typeface="Georgia" pitchFamily="18" charset="0"/>
                <a:cs typeface="B Nazanin" pitchFamily="2" charset="-78"/>
              </a:rPr>
              <a:t>های محور </a:t>
            </a:r>
            <a:r>
              <a:rPr lang="fa-IR" sz="3800" dirty="0" smtClean="0">
                <a:latin typeface="Georgia" pitchFamily="18" charset="0"/>
                <a:cs typeface="B Nazanin" pitchFamily="2" charset="-78"/>
              </a:rPr>
              <a:t>افقی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مساحت </a:t>
            </a:r>
            <a:r>
              <a:rPr lang="fa-IR" sz="2000" dirty="0">
                <a:latin typeface="Georgia" pitchFamily="18" charset="0"/>
                <a:cs typeface="B Nazanin" pitchFamily="2" charset="-78"/>
              </a:rPr>
              <a:t>جاروب شده باید مستقیما روبروی وزش باد باشد تا ماکزیمم برق تولیدی را داشته </a:t>
            </a:r>
            <a:r>
              <a:rPr lang="fa-IR" sz="2000" dirty="0" smtClean="0">
                <a:latin typeface="Georgia" pitchFamily="18" charset="0"/>
                <a:cs typeface="B Nazanin" pitchFamily="2" charset="-78"/>
              </a:rPr>
              <a:t>باشیم، </a:t>
            </a:r>
            <a:r>
              <a:rPr lang="fa-IR" sz="2000" dirty="0">
                <a:latin typeface="Georgia" pitchFamily="18" charset="0"/>
                <a:cs typeface="B Nazanin" pitchFamily="2" charset="-78"/>
              </a:rPr>
              <a:t>لذا توربینهای محور افقی باید سیستمی برای تنظیم در مقابل باد قرار گرفتن داشته باشند که به آن مکانیزم یاو (</a:t>
            </a:r>
            <a:r>
              <a:rPr lang="en-US" sz="2000" dirty="0" smtClean="0">
                <a:latin typeface="Georgia" pitchFamily="18" charset="0"/>
                <a:cs typeface="B Nazanin" pitchFamily="2" charset="-78"/>
              </a:rPr>
              <a:t>Yawing</a:t>
            </a:r>
            <a:r>
              <a:rPr lang="fa-IR" sz="2000" dirty="0" smtClean="0">
                <a:latin typeface="Georgia" pitchFamily="18" charset="0"/>
                <a:cs typeface="B Nazanin" pitchFamily="2" charset="-78"/>
              </a:rPr>
              <a:t>) می گویند. </a:t>
            </a:r>
            <a:r>
              <a:rPr lang="fa-IR" sz="2000" dirty="0">
                <a:latin typeface="Georgia" pitchFamily="18" charset="0"/>
                <a:cs typeface="B Nazanin" pitchFamily="2" charset="-78"/>
              </a:rPr>
              <a:t>در توربین‌های کوچک دنباله بادنما این کنترل را به صورت غیر فعال بر عهده دارد. ولی در سیستم‌های متصل به شبکه سیستم کنترل یاو فعال می باشد که به وسیله سنسورهای تعیین کننده جهت باد و موتورها، ناسل به سمت باد می‌چرخد.</a:t>
            </a:r>
          </a:p>
          <a:p>
            <a:pPr algn="just" rtl="1"/>
            <a:endParaRPr lang="fa-IR" sz="20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24" y="3886200"/>
            <a:ext cx="4114800" cy="3086100"/>
          </a:xfrm>
          <a:prstGeom prst="rect">
            <a:avLst/>
          </a:prstGeom>
        </p:spPr>
      </p:pic>
    </p:spTree>
    <p:extLst>
      <p:ext uri="{BB962C8B-B14F-4D97-AF65-F5344CB8AC3E}">
        <p14:creationId xmlns:p14="http://schemas.microsoft.com/office/powerpoint/2010/main" val="6724237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توربین های محور عمودی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در توربین </a:t>
            </a:r>
            <a:r>
              <a:rPr lang="fa-IR" sz="2000" dirty="0" smtClean="0">
                <a:latin typeface="Georgia" pitchFamily="18" charset="0"/>
                <a:cs typeface="B Nazanin" pitchFamily="2" charset="-78"/>
              </a:rPr>
              <a:t>های محور </a:t>
            </a:r>
            <a:r>
              <a:rPr lang="fa-IR" sz="2000" dirty="0">
                <a:latin typeface="Georgia" pitchFamily="18" charset="0"/>
                <a:cs typeface="B Nazanin" pitchFamily="2" charset="-78"/>
              </a:rPr>
              <a:t>عمودی، محور دوران عمود بر سطح </a:t>
            </a:r>
            <a:r>
              <a:rPr lang="fa-IR" sz="2000" dirty="0" smtClean="0">
                <a:latin typeface="Georgia" pitchFamily="18" charset="0"/>
                <a:cs typeface="B Nazanin" pitchFamily="2" charset="-78"/>
              </a:rPr>
              <a:t>زمین و راستای حرکت باد می باشد. چرخش پره ها </a:t>
            </a:r>
            <a:r>
              <a:rPr lang="fa-IR" sz="2000" dirty="0">
                <a:latin typeface="Georgia" pitchFamily="18" charset="0"/>
                <a:cs typeface="B Nazanin" pitchFamily="2" charset="-78"/>
              </a:rPr>
              <a:t>به موازات زمین </a:t>
            </a:r>
            <a:r>
              <a:rPr lang="fa-IR" sz="2000" dirty="0" smtClean="0">
                <a:latin typeface="Georgia" pitchFamily="18" charset="0"/>
                <a:cs typeface="B Nazanin" pitchFamily="2" charset="-78"/>
              </a:rPr>
              <a:t>است. </a:t>
            </a:r>
            <a:endParaRPr lang="en-US" sz="20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این توربینها به دو نوع اصلی </a:t>
            </a:r>
            <a:r>
              <a:rPr lang="fa-IR" sz="2000" dirty="0" smtClean="0">
                <a:latin typeface="Georgia" pitchFamily="18" charset="0"/>
                <a:cs typeface="B Nazanin" pitchFamily="2" charset="-78"/>
              </a:rPr>
              <a:t>ساونیوس</a:t>
            </a:r>
            <a:r>
              <a:rPr lang="en-US" sz="2000" dirty="0" smtClean="0">
                <a:latin typeface="Georgia" pitchFamily="18" charset="0"/>
                <a:cs typeface="B Nazanin" pitchFamily="2" charset="-78"/>
              </a:rPr>
              <a:t>(</a:t>
            </a:r>
            <a:r>
              <a:rPr lang="en-US" sz="2000" dirty="0" err="1" smtClean="0">
                <a:latin typeface="Georgia" pitchFamily="18" charset="0"/>
                <a:cs typeface="B Nazanin" pitchFamily="2" charset="-78"/>
              </a:rPr>
              <a:t>Savonius</a:t>
            </a:r>
            <a:r>
              <a:rPr lang="en-US" sz="2000" dirty="0">
                <a:latin typeface="Georgia" pitchFamily="18" charset="0"/>
                <a:cs typeface="B Nazanin" pitchFamily="2" charset="-78"/>
              </a:rPr>
              <a:t>) </a:t>
            </a:r>
            <a:r>
              <a:rPr lang="fa-IR" sz="2000" dirty="0" smtClean="0">
                <a:latin typeface="Georgia" pitchFamily="18" charset="0"/>
                <a:cs typeface="B Nazanin" pitchFamily="2" charset="-78"/>
              </a:rPr>
              <a:t> و داریوس</a:t>
            </a:r>
            <a:r>
              <a:rPr lang="en-US" sz="2000" dirty="0" smtClean="0">
                <a:latin typeface="Georgia" pitchFamily="18" charset="0"/>
                <a:cs typeface="B Nazanin" pitchFamily="2" charset="-78"/>
              </a:rPr>
              <a:t>(</a:t>
            </a:r>
            <a:r>
              <a:rPr lang="en-US" sz="2000" dirty="0" err="1" smtClean="0">
                <a:latin typeface="Georgia" pitchFamily="18" charset="0"/>
                <a:cs typeface="B Nazanin" pitchFamily="2" charset="-78"/>
              </a:rPr>
              <a:t>Darrieus</a:t>
            </a:r>
            <a:r>
              <a:rPr lang="en-US" sz="2000" dirty="0">
                <a:latin typeface="Georgia" pitchFamily="18" charset="0"/>
                <a:cs typeface="B Nazanin" pitchFamily="2" charset="-78"/>
              </a:rPr>
              <a:t>) </a:t>
            </a:r>
            <a:r>
              <a:rPr lang="fa-IR" sz="2000" dirty="0" smtClean="0">
                <a:latin typeface="Georgia" pitchFamily="18" charset="0"/>
                <a:cs typeface="B Nazanin" pitchFamily="2" charset="-78"/>
              </a:rPr>
              <a:t> تقسیم </a:t>
            </a:r>
            <a:r>
              <a:rPr lang="fa-IR" sz="2000" dirty="0">
                <a:latin typeface="Georgia" pitchFamily="18" charset="0"/>
                <a:cs typeface="B Nazanin" pitchFamily="2" charset="-78"/>
              </a:rPr>
              <a:t>بندی می شوند.</a:t>
            </a:r>
          </a:p>
          <a:p>
            <a:pPr algn="just" rtl="1"/>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00400"/>
            <a:ext cx="2895600"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3092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مزایاو معایب </a:t>
            </a:r>
            <a:r>
              <a:rPr lang="fa-IR" sz="4000" dirty="0">
                <a:latin typeface="Georgia" pitchFamily="18" charset="0"/>
                <a:cs typeface="B Nazanin" pitchFamily="2" charset="-78"/>
              </a:rPr>
              <a:t>توربین های محور عمودی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مزایای </a:t>
            </a:r>
            <a:r>
              <a:rPr lang="fa-IR" sz="2000" dirty="0">
                <a:latin typeface="Georgia" pitchFamily="18" charset="0"/>
                <a:cs typeface="B Nazanin" pitchFamily="2" charset="-78"/>
              </a:rPr>
              <a:t>توربین های محور </a:t>
            </a:r>
            <a:r>
              <a:rPr lang="fa-IR" sz="2000" dirty="0" smtClean="0">
                <a:latin typeface="Georgia" pitchFamily="18" charset="0"/>
                <a:cs typeface="B Nazanin" pitchFamily="2" charset="-78"/>
              </a:rPr>
              <a:t>عمودی عبارتند از:</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جعبه دنده آنها در </a:t>
            </a:r>
            <a:r>
              <a:rPr lang="fa-IR" sz="2000" dirty="0">
                <a:latin typeface="Georgia" pitchFamily="18" charset="0"/>
                <a:cs typeface="B Nazanin" pitchFamily="2" charset="-78"/>
              </a:rPr>
              <a:t>سطح زمین قرار </a:t>
            </a:r>
            <a:r>
              <a:rPr lang="fa-IR" sz="2000" dirty="0" smtClean="0">
                <a:latin typeface="Georgia" pitchFamily="18" charset="0"/>
                <a:cs typeface="B Nazanin" pitchFamily="2" charset="-78"/>
              </a:rPr>
              <a:t>دارد و تعمیر و نگهداری </a:t>
            </a:r>
            <a:r>
              <a:rPr lang="fa-IR" sz="2000" dirty="0">
                <a:latin typeface="Georgia" pitchFamily="18" charset="0"/>
                <a:cs typeface="B Nazanin" pitchFamily="2" charset="-78"/>
              </a:rPr>
              <a:t>آن بسیار آسان </a:t>
            </a:r>
            <a:r>
              <a:rPr lang="fa-IR" sz="2000" dirty="0" smtClean="0">
                <a:latin typeface="Georgia" pitchFamily="18" charset="0"/>
                <a:cs typeface="B Nazanin" pitchFamily="2" charset="-78"/>
              </a:rPr>
              <a:t>است.</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برای </a:t>
            </a:r>
            <a:r>
              <a:rPr lang="fa-IR" sz="2000" dirty="0">
                <a:latin typeface="Georgia" pitchFamily="18" charset="0"/>
                <a:cs typeface="B Nazanin" pitchFamily="2" charset="-78"/>
              </a:rPr>
              <a:t>پشتیبانی از سیستم نیازی به برج </a:t>
            </a:r>
            <a:r>
              <a:rPr lang="fa-IR" sz="2000" dirty="0" smtClean="0">
                <a:latin typeface="Georgia" pitchFamily="18" charset="0"/>
                <a:cs typeface="B Nazanin" pitchFamily="2" charset="-78"/>
              </a:rPr>
              <a:t>نیست.</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نیازی </a:t>
            </a:r>
            <a:r>
              <a:rPr lang="fa-IR" sz="2000" dirty="0">
                <a:latin typeface="Georgia" pitchFamily="18" charset="0"/>
                <a:cs typeface="B Nazanin" pitchFamily="2" charset="-78"/>
              </a:rPr>
              <a:t>به مکانیزم </a:t>
            </a:r>
            <a:r>
              <a:rPr lang="fa-IR" sz="2000" dirty="0" smtClean="0">
                <a:latin typeface="Georgia" pitchFamily="18" charset="0"/>
                <a:cs typeface="B Nazanin" pitchFamily="2" charset="-78"/>
              </a:rPr>
              <a:t>منحرف کردن (</a:t>
            </a:r>
            <a:r>
              <a:rPr lang="en-US" sz="2000" dirty="0">
                <a:latin typeface="Georgia" pitchFamily="18" charset="0"/>
                <a:cs typeface="B Nazanin" pitchFamily="2" charset="-78"/>
              </a:rPr>
              <a:t>mechanism</a:t>
            </a:r>
            <a:r>
              <a:rPr lang="fa-IR" sz="2000" dirty="0" smtClean="0">
                <a:latin typeface="Georgia" pitchFamily="18" charset="0"/>
                <a:cs typeface="B Nazanin" pitchFamily="2" charset="-78"/>
              </a:rPr>
              <a:t> </a:t>
            </a:r>
            <a:r>
              <a:rPr lang="en-US" sz="2000" dirty="0" smtClean="0">
                <a:latin typeface="Georgia" pitchFamily="18" charset="0"/>
                <a:cs typeface="B Nazanin" pitchFamily="2" charset="-78"/>
              </a:rPr>
              <a:t>Yaw</a:t>
            </a:r>
            <a:r>
              <a:rPr lang="fa-IR" sz="2000" dirty="0" smtClean="0">
                <a:latin typeface="Georgia" pitchFamily="18" charset="0"/>
                <a:cs typeface="B Nazanin" pitchFamily="2" charset="-78"/>
              </a:rPr>
              <a:t>) برای </a:t>
            </a:r>
            <a:r>
              <a:rPr lang="fa-IR" sz="2000" dirty="0">
                <a:latin typeface="Georgia" pitchFamily="18" charset="0"/>
                <a:cs typeface="B Nazanin" pitchFamily="2" charset="-78"/>
              </a:rPr>
              <a:t>چرخاندن روتور در برابر باد نیست.</a:t>
            </a:r>
          </a:p>
          <a:p>
            <a:pPr algn="just" rtl="1">
              <a:lnSpc>
                <a:spcPct val="150000"/>
              </a:lnSpc>
            </a:pPr>
            <a:r>
              <a:rPr lang="fa-IR" sz="2000" dirty="0" smtClean="0">
                <a:latin typeface="Georgia" pitchFamily="18" charset="0"/>
                <a:cs typeface="B Nazanin" pitchFamily="2" charset="-78"/>
              </a:rPr>
              <a:t>معایب توربین </a:t>
            </a:r>
            <a:r>
              <a:rPr lang="fa-IR" sz="2000" dirty="0">
                <a:latin typeface="Georgia" pitchFamily="18" charset="0"/>
                <a:cs typeface="B Nazanin" pitchFamily="2" charset="-78"/>
              </a:rPr>
              <a:t>های محور عمودی عبارتند از:</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سطحی </a:t>
            </a:r>
            <a:r>
              <a:rPr lang="fa-IR" sz="2000" dirty="0">
                <a:latin typeface="Georgia" pitchFamily="18" charset="0"/>
                <a:cs typeface="B Nazanin" pitchFamily="2" charset="-78"/>
              </a:rPr>
              <a:t>که توسط باد به حرکت در می‏آید پس از نیم دور چرخش مجبور است در جهت عکس جریان باد به حرکت خود ادامه دهد و این مشکل سبب پایین آمدن ضریب توان آنها می </a:t>
            </a:r>
            <a:r>
              <a:rPr lang="fa-IR" sz="2000" dirty="0" smtClean="0">
                <a:latin typeface="Georgia" pitchFamily="18" charset="0"/>
                <a:cs typeface="B Nazanin" pitchFamily="2" charset="-78"/>
              </a:rPr>
              <a:t>شود.</a:t>
            </a:r>
            <a:endParaRPr lang="en-US"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هزینه </a:t>
            </a:r>
            <a:r>
              <a:rPr lang="fa-IR" sz="2000" dirty="0">
                <a:latin typeface="Georgia" pitchFamily="18" charset="0"/>
                <a:cs typeface="B Nazanin" pitchFamily="2" charset="-78"/>
              </a:rPr>
              <a:t>ی بالای طراحی و تحلیل ایرفویل </a:t>
            </a:r>
            <a:r>
              <a:rPr lang="fa-IR" sz="2000" dirty="0" smtClean="0">
                <a:latin typeface="Georgia" pitchFamily="18" charset="0"/>
                <a:cs typeface="B Nazanin" pitchFamily="2" charset="-78"/>
              </a:rPr>
              <a:t>پره‌ها</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دشواری تعویض </a:t>
            </a:r>
            <a:r>
              <a:rPr lang="fa-IR" sz="2000" dirty="0">
                <a:latin typeface="Georgia" pitchFamily="18" charset="0"/>
                <a:cs typeface="B Nazanin" pitchFamily="2" charset="-78"/>
              </a:rPr>
              <a:t>یاتاقان اصلی </a:t>
            </a:r>
            <a:r>
              <a:rPr lang="fa-IR" sz="2000" dirty="0" smtClean="0">
                <a:latin typeface="Georgia" pitchFamily="18" charset="0"/>
                <a:cs typeface="B Nazanin" pitchFamily="2" charset="-78"/>
              </a:rPr>
              <a:t>روتور</a:t>
            </a:r>
            <a:endParaRPr lang="en-US"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گشتاور بالا و سرعت دورانی پایین</a:t>
            </a:r>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063696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استفاده از انرژی بادی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شکل زیر ظرفیت نصب شده انرژی بادی در ایران بین سال های 1997 تا 2009 را نشان می دهد.</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99030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583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توربین های محور </a:t>
            </a:r>
            <a:r>
              <a:rPr lang="fa-IR" sz="3800" dirty="0" smtClean="0">
                <a:latin typeface="Georgia" pitchFamily="18" charset="0"/>
                <a:cs typeface="B Nazanin" pitchFamily="2" charset="-78"/>
              </a:rPr>
              <a:t>عمودی</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داریوس</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توربین بادی داریوس </a:t>
            </a:r>
            <a:r>
              <a:rPr lang="fa-IR" sz="2000" dirty="0" smtClean="0">
                <a:latin typeface="Georgia" pitchFamily="18" charset="0"/>
                <a:cs typeface="B Nazanin" pitchFamily="2" charset="-78"/>
              </a:rPr>
              <a:t>یک توربین لیفت پایه است که در </a:t>
            </a:r>
            <a:r>
              <a:rPr lang="fa-IR" sz="2000" dirty="0">
                <a:latin typeface="Georgia" pitchFamily="18" charset="0"/>
                <a:cs typeface="B Nazanin" pitchFamily="2" charset="-78"/>
              </a:rPr>
              <a:t>سال ۱۹۳۱ توسط جورج داریوس اختراع شد</a:t>
            </a:r>
            <a:r>
              <a:rPr lang="fa-IR" sz="2000" dirty="0" smtClean="0">
                <a:latin typeface="Georgia" pitchFamily="18" charset="0"/>
                <a:cs typeface="B Nazanin" pitchFamily="2" charset="-78"/>
              </a:rPr>
              <a:t>. پره های توربین شبیه ایرفویل </a:t>
            </a:r>
            <a:r>
              <a:rPr lang="en-US" sz="2000" dirty="0" smtClean="0">
                <a:latin typeface="Times New Roman" panose="02020603050405020304" pitchFamily="18" charset="0"/>
                <a:cs typeface="Times New Roman" panose="02020603050405020304" pitchFamily="18" charset="0"/>
              </a:rPr>
              <a:t>NACA</a:t>
            </a:r>
            <a:r>
              <a:rPr lang="fa-IR"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B Nazanin" panose="00000400000000000000" pitchFamily="2" charset="-78"/>
              </a:rPr>
              <a:t>هستند</a:t>
            </a:r>
            <a:r>
              <a:rPr lang="fa-IR"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gn="just" rtl="1">
              <a:lnSpc>
                <a:spcPct val="150000"/>
              </a:lnSpc>
            </a:pPr>
            <a:r>
              <a:rPr lang="fa-IR" sz="2000" dirty="0" smtClean="0">
                <a:latin typeface="Georgia" pitchFamily="18" charset="0"/>
                <a:cs typeface="B Nazanin" pitchFamily="2" charset="-78"/>
              </a:rPr>
              <a:t>داریوس، توربینی با </a:t>
            </a:r>
            <a:r>
              <a:rPr lang="fa-IR" sz="2000" dirty="0">
                <a:latin typeface="Georgia" pitchFamily="18" charset="0"/>
                <a:cs typeface="B Nazanin" pitchFamily="2" charset="-78"/>
              </a:rPr>
              <a:t>سرعت بالا و گشتاور پایین </a:t>
            </a:r>
            <a:r>
              <a:rPr lang="fa-IR" sz="2000" dirty="0" smtClean="0">
                <a:latin typeface="Georgia" pitchFamily="18" charset="0"/>
                <a:cs typeface="B Nazanin" pitchFamily="2" charset="-78"/>
              </a:rPr>
              <a:t>می باشد و از این رو برای تولید الکتریسیته مناسب است.</a:t>
            </a:r>
            <a:endParaRPr lang="fa-IR" sz="2000" dirty="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توربین‌های </a:t>
            </a:r>
            <a:r>
              <a:rPr lang="fa-IR" sz="2000" dirty="0">
                <a:latin typeface="Georgia" pitchFamily="18" charset="0"/>
                <a:cs typeface="B Nazanin" pitchFamily="2" charset="-78"/>
              </a:rPr>
              <a:t>داریوس به‌طور معمول برای شروع </a:t>
            </a:r>
            <a:r>
              <a:rPr lang="fa-IR" sz="2000" dirty="0" smtClean="0">
                <a:latin typeface="Georgia" pitchFamily="18" charset="0"/>
                <a:cs typeface="B Nazanin" pitchFamily="2" charset="-78"/>
              </a:rPr>
              <a:t>کار، </a:t>
            </a:r>
            <a:r>
              <a:rPr lang="fa-IR" sz="2000" dirty="0">
                <a:latin typeface="Georgia" pitchFamily="18" charset="0"/>
                <a:cs typeface="B Nazanin" pitchFamily="2" charset="-78"/>
              </a:rPr>
              <a:t>به مقداری گشتاور راه انداز نیاز دارند. اگرچه این گشتاور اندک است ولی یکی از معایب این نوع توربین باد محسوب می‌شود. برای استفاده از توربین داریوس، باید یک منبع قدرت خارجی داشته باشید که گشتاور راه انداز را تأمین کند</a:t>
            </a:r>
            <a:r>
              <a:rPr lang="fa-IR" sz="2000" dirty="0" smtClean="0">
                <a:latin typeface="Georgia" pitchFamily="18" charset="0"/>
                <a:cs typeface="B Nazanin" pitchFamily="2" charset="-78"/>
              </a:rPr>
              <a:t>.</a:t>
            </a: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انواع-توربین-باد-عمودی"/>
          <p:cNvSpPr>
            <a:spLocks noChangeAspect="1" noChangeArrowheads="1"/>
          </p:cNvSpPr>
          <p:nvPr/>
        </p:nvSpPr>
        <p:spPr bwMode="auto">
          <a:xfrm>
            <a:off x="155575" y="-1668463"/>
            <a:ext cx="5191125"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توربین-باد-عمودی-داریوس"/>
          <p:cNvSpPr>
            <a:spLocks noChangeAspect="1" noChangeArrowheads="1"/>
          </p:cNvSpPr>
          <p:nvPr/>
        </p:nvSpPr>
        <p:spPr bwMode="auto">
          <a:xfrm>
            <a:off x="155575" y="-3116263"/>
            <a:ext cx="9753600" cy="650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H-rotor Darrieus wind turbine. | Download Scientific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3" y="4421307"/>
            <a:ext cx="1815356" cy="2445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2440250" y="4495800"/>
            <a:ext cx="2004879" cy="2503488"/>
          </a:xfrm>
          <a:prstGeom prst="rect">
            <a:avLst/>
          </a:prstGeom>
        </p:spPr>
      </p:pic>
    </p:spTree>
    <p:extLst>
      <p:ext uri="{BB962C8B-B14F-4D97-AF65-F5344CB8AC3E}">
        <p14:creationId xmlns:p14="http://schemas.microsoft.com/office/powerpoint/2010/main" val="62940026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توربین های محور </a:t>
            </a:r>
            <a:r>
              <a:rPr lang="fa-IR" sz="3800" dirty="0" smtClean="0">
                <a:latin typeface="Georgia" pitchFamily="18" charset="0"/>
                <a:cs typeface="B Nazanin" pitchFamily="2" charset="-78"/>
              </a:rPr>
              <a:t>عمودی</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ساونیوس</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توربین بادی ساونیوس </a:t>
            </a:r>
            <a:r>
              <a:rPr lang="fa-IR" sz="2000" dirty="0" smtClean="0">
                <a:latin typeface="Georgia" pitchFamily="18" charset="0"/>
                <a:cs typeface="B Nazanin" pitchFamily="2" charset="-78"/>
              </a:rPr>
              <a:t>یک توربین درگ پایه است که در سال 1922 توسط </a:t>
            </a:r>
            <a:r>
              <a:rPr lang="en-US" sz="2000" dirty="0">
                <a:latin typeface="Times New Roman" panose="02020603050405020304" pitchFamily="18" charset="0"/>
                <a:cs typeface="Times New Roman" panose="02020603050405020304" pitchFamily="18" charset="0"/>
              </a:rPr>
              <a:t>Sigurd Johannes </a:t>
            </a:r>
            <a:r>
              <a:rPr lang="en-US" sz="2000" dirty="0" err="1" smtClean="0">
                <a:latin typeface="Times New Roman" panose="02020603050405020304" pitchFamily="18" charset="0"/>
                <a:cs typeface="Times New Roman" panose="02020603050405020304" pitchFamily="18" charset="0"/>
              </a:rPr>
              <a:t>Savonius</a:t>
            </a:r>
            <a:r>
              <a:rPr lang="fa-IR" sz="2000" dirty="0" smtClean="0">
                <a:latin typeface="Times New Roman" panose="02020603050405020304" pitchFamily="18" charset="0"/>
                <a:cs typeface="Times New Roman" panose="02020603050405020304" pitchFamily="18" charset="0"/>
              </a:rPr>
              <a:t> </a:t>
            </a:r>
            <a:r>
              <a:rPr lang="fa-IR" sz="2000" dirty="0">
                <a:latin typeface="Georgia" pitchFamily="18" charset="0"/>
                <a:cs typeface="B Nazanin" pitchFamily="2" charset="-78"/>
              </a:rPr>
              <a:t>ساخته شد. </a:t>
            </a:r>
            <a:r>
              <a:rPr lang="fa-IR" sz="2000" dirty="0" smtClean="0">
                <a:latin typeface="Georgia" pitchFamily="18" charset="0"/>
                <a:cs typeface="B Nazanin" pitchFamily="2" charset="-78"/>
              </a:rPr>
              <a:t>بر </a:t>
            </a:r>
            <a:r>
              <a:rPr lang="fa-IR" sz="2000" dirty="0">
                <a:latin typeface="Georgia" pitchFamily="18" charset="0"/>
                <a:cs typeface="B Nazanin" pitchFamily="2" charset="-78"/>
              </a:rPr>
              <a:t>خلاف داریوس با سرعت دورانی کمی می‌چرخد ولی گشتاور بالاتری تولید </a:t>
            </a:r>
            <a:r>
              <a:rPr lang="fa-IR" sz="2000" dirty="0" smtClean="0">
                <a:latin typeface="Georgia" pitchFamily="18" charset="0"/>
                <a:cs typeface="B Nazanin" pitchFamily="2" charset="-78"/>
              </a:rPr>
              <a:t>می‌کند. </a:t>
            </a:r>
            <a:endParaRPr lang="en-US" sz="2000" dirty="0" smtClean="0">
              <a:latin typeface="Georgia" pitchFamily="18" charset="0"/>
              <a:cs typeface="B Nazanin" pitchFamily="2" charset="-78"/>
            </a:endParaRPr>
          </a:p>
          <a:p>
            <a:pPr algn="just" rtl="1">
              <a:lnSpc>
                <a:spcPct val="150000"/>
              </a:lnSpc>
            </a:pPr>
            <a:r>
              <a:rPr lang="fa-IR" sz="2000" dirty="0" smtClean="0">
                <a:latin typeface="Georgia" pitchFamily="18" charset="0"/>
                <a:cs typeface="B Nazanin" pitchFamily="2" charset="-78"/>
              </a:rPr>
              <a:t>برخی </a:t>
            </a:r>
            <a:r>
              <a:rPr lang="fa-IR" sz="2000" dirty="0">
                <a:latin typeface="Georgia" pitchFamily="18" charset="0"/>
                <a:cs typeface="B Nazanin" pitchFamily="2" charset="-78"/>
              </a:rPr>
              <a:t>ویژگی‌های توربین بادی </a:t>
            </a:r>
            <a:r>
              <a:rPr lang="fa-IR" sz="2000" dirty="0" smtClean="0">
                <a:latin typeface="Georgia" pitchFamily="18" charset="0"/>
                <a:cs typeface="B Nazanin" pitchFamily="2" charset="-78"/>
              </a:rPr>
              <a:t>ساونیوس عبارتند از:</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بهره‌وری </a:t>
            </a:r>
            <a:r>
              <a:rPr lang="fa-IR" sz="2000" dirty="0">
                <a:latin typeface="Georgia" pitchFamily="18" charset="0"/>
                <a:cs typeface="B Nazanin" pitchFamily="2" charset="-78"/>
              </a:rPr>
              <a:t>کمتر به دلیل قدرت گرفتن از نیروی </a:t>
            </a:r>
            <a:r>
              <a:rPr lang="fa-IR" sz="2000" dirty="0" smtClean="0">
                <a:latin typeface="Georgia" pitchFamily="18" charset="0"/>
                <a:cs typeface="B Nazanin" pitchFamily="2" charset="-78"/>
              </a:rPr>
              <a:t>درگ</a:t>
            </a:r>
            <a:r>
              <a:rPr lang="fa-IR" sz="2000" dirty="0">
                <a:latin typeface="Georgia" pitchFamily="18" charset="0"/>
                <a:cs typeface="B Nazanin" pitchFamily="2" charset="-78"/>
              </a:rPr>
              <a:t>.</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توربین </a:t>
            </a:r>
            <a:r>
              <a:rPr lang="fa-IR" sz="2000" dirty="0">
                <a:latin typeface="Georgia" pitchFamily="18" charset="0"/>
                <a:cs typeface="B Nazanin" pitchFamily="2" charset="-78"/>
              </a:rPr>
              <a:t>باد ساونیوس در توان یکسان از داریوس بزرگتر است.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به </a:t>
            </a:r>
            <a:r>
              <a:rPr lang="fa-IR" sz="2000" dirty="0">
                <a:latin typeface="Georgia" pitchFamily="18" charset="0"/>
                <a:cs typeface="B Nazanin" pitchFamily="2" charset="-78"/>
              </a:rPr>
              <a:t>دلیل گشتاور بالا، برای کاربرد‌هایی مانند پمپ آب از چاه مناسب است.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توربین </a:t>
            </a:r>
            <a:r>
              <a:rPr lang="fa-IR" sz="2000" dirty="0">
                <a:latin typeface="Georgia" pitchFamily="18" charset="0"/>
                <a:cs typeface="B Nazanin" pitchFamily="2" charset="-78"/>
              </a:rPr>
              <a:t>باد عمودی ساونیوس </a:t>
            </a:r>
            <a:r>
              <a:rPr lang="fa-IR" sz="2000" dirty="0" smtClean="0">
                <a:latin typeface="Georgia" pitchFamily="18" charset="0"/>
                <a:cs typeface="B Nazanin" pitchFamily="2" charset="-78"/>
              </a:rPr>
              <a:t>به </a:t>
            </a:r>
            <a:r>
              <a:rPr lang="fa-IR" sz="2000" dirty="0">
                <a:latin typeface="Georgia" pitchFamily="18" charset="0"/>
                <a:cs typeface="B Nazanin" pitchFamily="2" charset="-78"/>
              </a:rPr>
              <a:t>طور غیر خودکار راه اندازی </a:t>
            </a:r>
            <a:r>
              <a:rPr lang="fa-IR" sz="2000" dirty="0" smtClean="0">
                <a:latin typeface="Georgia" pitchFamily="18" charset="0"/>
                <a:cs typeface="B Nazanin" pitchFamily="2" charset="-78"/>
              </a:rPr>
              <a:t>می شود</a:t>
            </a:r>
            <a:r>
              <a:rPr lang="fa-IR" sz="2000" dirty="0">
                <a:latin typeface="Georgia" pitchFamily="18" charset="0"/>
                <a:cs typeface="B Nazanin" pitchFamily="2" charset="-78"/>
              </a:rPr>
              <a:t>.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سرعت </a:t>
            </a:r>
            <a:r>
              <a:rPr lang="fa-IR" sz="2000" dirty="0">
                <a:latin typeface="Georgia" pitchFamily="18" charset="0"/>
                <a:cs typeface="B Nazanin" pitchFamily="2" charset="-78"/>
              </a:rPr>
              <a:t>کم آن باعث کاهش بهره‌وری و افزایش هزینه می‌شود.</a:t>
            </a: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endParaRPr lang="fa-IR" sz="2000" dirty="0">
              <a:latin typeface="Georgia" pitchFamily="18" charset="0"/>
              <a:cs typeface="B Nazanin" pitchFamily="2" charset="-78"/>
            </a:endParaRPr>
          </a:p>
          <a:p>
            <a:pPr algn="just" rtl="1">
              <a:buFont typeface="Wingdings" panose="05000000000000000000" pitchFamily="2" charset="2"/>
              <a:buChar char="Ø"/>
            </a:pPr>
            <a:endParaRPr lang="fa-IR" sz="18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انواع-توربین-باد-عمودی"/>
          <p:cNvSpPr>
            <a:spLocks noChangeAspect="1" noChangeArrowheads="1"/>
          </p:cNvSpPr>
          <p:nvPr/>
        </p:nvSpPr>
        <p:spPr bwMode="auto">
          <a:xfrm>
            <a:off x="155575" y="-1668463"/>
            <a:ext cx="5191125"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توربین-باد-ساونیوس"/>
          <p:cNvSpPr>
            <a:spLocks noChangeAspect="1" noChangeArrowheads="1"/>
          </p:cNvSpPr>
          <p:nvPr/>
        </p:nvSpPr>
        <p:spPr bwMode="auto">
          <a:xfrm>
            <a:off x="155575" y="-350520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توربین-باد-ساونیوس"/>
          <p:cNvSpPr>
            <a:spLocks noChangeAspect="1" noChangeArrowheads="1"/>
          </p:cNvSpPr>
          <p:nvPr/>
        </p:nvSpPr>
        <p:spPr bwMode="auto">
          <a:xfrm>
            <a:off x="307975" y="-335280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879181"/>
            <a:ext cx="2001393" cy="183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دانلود پروژه فلوئنت توربین باد ساونیوس یا محور عمودی (Savonius ..."/>
          <p:cNvPicPr>
            <a:picLocks noChangeAspect="1" noChangeArrowheads="1"/>
          </p:cNvPicPr>
          <p:nvPr/>
        </p:nvPicPr>
        <p:blipFill rotWithShape="1">
          <a:blip r:embed="rId3">
            <a:extLst>
              <a:ext uri="{28A0092B-C50C-407E-A947-70E740481C1C}">
                <a14:useLocalDpi xmlns:a14="http://schemas.microsoft.com/office/drawing/2010/main" val="0"/>
              </a:ext>
            </a:extLst>
          </a:blip>
          <a:srcRect l="33171" r="35839"/>
          <a:stretch/>
        </p:blipFill>
        <p:spPr bwMode="auto">
          <a:xfrm>
            <a:off x="-9525" y="3467100"/>
            <a:ext cx="1511329"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649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توربین های باد بدون پره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endParaRPr lang="fa-IR" sz="1800" dirty="0" smtClean="0">
              <a:latin typeface="Georgia" pitchFamily="18" charset="0"/>
              <a:cs typeface="B Nazanin" pitchFamily="2" charset="-78"/>
            </a:endParaRPr>
          </a:p>
          <a:p>
            <a:pPr algn="just" rtl="1">
              <a:lnSpc>
                <a:spcPct val="150000"/>
              </a:lnSpc>
            </a:pPr>
            <a:r>
              <a:rPr lang="fa-IR" sz="2000" dirty="0">
                <a:latin typeface="Georgia" pitchFamily="18" charset="0"/>
                <a:cs typeface="B Nazanin" pitchFamily="2" charset="-78"/>
              </a:rPr>
              <a:t>در حال حاضر یک کمپانی اسپانیایی با </a:t>
            </a:r>
            <a:r>
              <a:rPr lang="fa-IR" sz="2000" dirty="0" smtClean="0">
                <a:latin typeface="Georgia" pitchFamily="18" charset="0"/>
                <a:cs typeface="B Nazanin" pitchFamily="2" charset="-78"/>
              </a:rPr>
              <a:t>نام</a:t>
            </a:r>
            <a:r>
              <a:rPr lang="en-US" sz="2000" dirty="0" smtClean="0">
                <a:latin typeface="Georgia" pitchFamily="18" charset="0"/>
                <a:cs typeface="B Nazanin" pitchFamily="2" charset="-78"/>
              </a:rPr>
              <a:t>Vortex </a:t>
            </a:r>
            <a:r>
              <a:rPr lang="en-US" sz="2000" dirty="0">
                <a:latin typeface="Georgia" pitchFamily="18" charset="0"/>
                <a:cs typeface="B Nazanin" pitchFamily="2" charset="-78"/>
              </a:rPr>
              <a:t>Bladeless </a:t>
            </a:r>
            <a:r>
              <a:rPr lang="fa-IR" sz="2000" dirty="0" smtClean="0">
                <a:latin typeface="Georgia" pitchFamily="18" charset="0"/>
                <a:cs typeface="B Nazanin" pitchFamily="2" charset="-78"/>
              </a:rPr>
              <a:t> توربینی </a:t>
            </a:r>
            <a:r>
              <a:rPr lang="fa-IR" sz="2000" dirty="0">
                <a:latin typeface="Georgia" pitchFamily="18" charset="0"/>
                <a:cs typeface="B Nazanin" pitchFamily="2" charset="-78"/>
              </a:rPr>
              <a:t>بادی </a:t>
            </a:r>
            <a:r>
              <a:rPr lang="fa-IR" sz="2000" dirty="0" smtClean="0">
                <a:latin typeface="Georgia" pitchFamily="18" charset="0"/>
                <a:cs typeface="B Nazanin" pitchFamily="2" charset="-78"/>
              </a:rPr>
              <a:t>بدون پره را به نحوی طراحی کرده که لرزش </a:t>
            </a:r>
            <a:r>
              <a:rPr lang="fa-IR" sz="2000" dirty="0">
                <a:latin typeface="Georgia" pitchFamily="18" charset="0"/>
                <a:cs typeface="B Nazanin" pitchFamily="2" charset="-78"/>
              </a:rPr>
              <a:t>نقش اساسی را </a:t>
            </a:r>
            <a:r>
              <a:rPr lang="fa-IR" sz="2000" dirty="0" smtClean="0">
                <a:latin typeface="Georgia" pitchFamily="18" charset="0"/>
                <a:cs typeface="B Nazanin" pitchFamily="2" charset="-78"/>
              </a:rPr>
              <a:t>دارد و از آن برای تولید برق استفاده می شود. این توربین شامل </a:t>
            </a:r>
            <a:r>
              <a:rPr lang="fa-IR" sz="2000" dirty="0">
                <a:latin typeface="Georgia" pitchFamily="18" charset="0"/>
                <a:cs typeface="B Nazanin" pitchFamily="2" charset="-78"/>
              </a:rPr>
              <a:t>ستونی است که در اثر وزش باد می‌لرزد و از این طریق انرژی الکتریکی تولید می‌شود. </a:t>
            </a:r>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AutoShape 2" descr="توربین بادی بدون پره"/>
          <p:cNvSpPr>
            <a:spLocks noChangeAspect="1" noChangeArrowheads="1"/>
          </p:cNvSpPr>
          <p:nvPr/>
        </p:nvSpPr>
        <p:spPr bwMode="auto">
          <a:xfrm>
            <a:off x="155575" y="-1935163"/>
            <a:ext cx="8067675"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descr="C:\Users\Saman Rashidi\Desktop\maxresdefault-Medium-1024x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05200"/>
            <a:ext cx="5257800" cy="263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302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8416"/>
            <a:ext cx="8229600" cy="1143000"/>
          </a:xfrm>
        </p:spPr>
        <p:txBody>
          <a:bodyPr>
            <a:noAutofit/>
          </a:bodyPr>
          <a:lstStyle/>
          <a:p>
            <a:pPr algn="r" rtl="1"/>
            <a:r>
              <a:rPr lang="fa-IR" sz="3800" dirty="0" smtClean="0">
                <a:latin typeface="Georgia" pitchFamily="18" charset="0"/>
                <a:cs typeface="B Nazanin" pitchFamily="2" charset="-78"/>
              </a:rPr>
              <a:t>مزایای توربین های باد بدون پره</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200" dirty="0" smtClean="0">
                <a:latin typeface="Georgia" pitchFamily="18" charset="0"/>
                <a:cs typeface="B Nazanin" pitchFamily="2" charset="-78"/>
              </a:rPr>
              <a:t>مزایای </a:t>
            </a:r>
            <a:r>
              <a:rPr lang="fa-IR" sz="2200" dirty="0">
                <a:latin typeface="Georgia" pitchFamily="18" charset="0"/>
                <a:cs typeface="B Nazanin" pitchFamily="2" charset="-78"/>
              </a:rPr>
              <a:t>توربین های باد بدون </a:t>
            </a:r>
            <a:r>
              <a:rPr lang="fa-IR" sz="2200" dirty="0" smtClean="0">
                <a:latin typeface="Georgia" pitchFamily="18" charset="0"/>
                <a:cs typeface="B Nazanin" pitchFamily="2" charset="-78"/>
              </a:rPr>
              <a:t>پره عبارتند از:</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دوستدار </a:t>
            </a:r>
            <a:r>
              <a:rPr lang="fa-IR" sz="2200" dirty="0">
                <a:latin typeface="Georgia" pitchFamily="18" charset="0"/>
                <a:cs typeface="B Nazanin" pitchFamily="2" charset="-78"/>
              </a:rPr>
              <a:t>حیات </a:t>
            </a:r>
            <a:r>
              <a:rPr lang="fa-IR" sz="2200" dirty="0" smtClean="0">
                <a:latin typeface="Georgia" pitchFamily="18" charset="0"/>
                <a:cs typeface="B Nazanin" pitchFamily="2" charset="-78"/>
              </a:rPr>
              <a:t>وحش</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آلودگی‌های </a:t>
            </a:r>
            <a:r>
              <a:rPr lang="fa-IR" sz="2200" dirty="0">
                <a:latin typeface="Georgia" pitchFamily="18" charset="0"/>
                <a:cs typeface="B Nazanin" pitchFamily="2" charset="-78"/>
              </a:rPr>
              <a:t>صوتی و ارتعاشات </a:t>
            </a:r>
            <a:r>
              <a:rPr lang="fa-IR" sz="2200" dirty="0" smtClean="0">
                <a:latin typeface="Georgia" pitchFamily="18" charset="0"/>
                <a:cs typeface="B Nazanin" pitchFamily="2" charset="-78"/>
              </a:rPr>
              <a:t>کمتر</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ایجاد </a:t>
            </a:r>
            <a:r>
              <a:rPr lang="fa-IR" sz="2200" dirty="0">
                <a:latin typeface="Georgia" pitchFamily="18" charset="0"/>
                <a:cs typeface="B Nazanin" pitchFamily="2" charset="-78"/>
              </a:rPr>
              <a:t>اختلال کم در امواج رادیو و تلویزیون و </a:t>
            </a:r>
            <a:r>
              <a:rPr lang="fa-IR" sz="2200" dirty="0" smtClean="0">
                <a:latin typeface="Georgia" pitchFamily="18" charset="0"/>
                <a:cs typeface="B Nazanin" pitchFamily="2" charset="-78"/>
              </a:rPr>
              <a:t>رادارها</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کاهش خطر ناشی از شکستگی پره‌ها</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822996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a:latin typeface="Georgia" pitchFamily="18" charset="0"/>
                <a:cs typeface="B Nazanin" pitchFamily="2" charset="-78"/>
              </a:rPr>
              <a:t>پمپ بادي آبکش </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000" dirty="0">
                <a:latin typeface="Georgia" pitchFamily="18" charset="0"/>
                <a:cs typeface="B Nazanin" pitchFamily="2" charset="-78"/>
              </a:rPr>
              <a:t>پمپ‌هاي آبکش با استفاده از انرژي رايگان باد و بدون نياز به هر گونه انرژي‌‍‌هاي الکتريکي يا فسيلي در کليه مناطق با حداقل سرعت وزش باد دو و نیم متر بر ثانيه، بطور خودکار در جهت جريان وزش باد قرار گرفته و قادر است آب را از عمق 50 متري به سطح زمين و منبع ذخيره‌‍‌ انتقال دهد</a:t>
            </a:r>
            <a:r>
              <a:rPr lang="fa-IR" sz="2000" dirty="0" smtClean="0">
                <a:latin typeface="Georgia" pitchFamily="18" charset="0"/>
                <a:cs typeface="B Nazanin" pitchFamily="2" charset="-78"/>
              </a:rPr>
              <a:t>.</a:t>
            </a: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4" descr="Image result for استفاده از توربین باد برای پمپ آب"/>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72"/>
          <a:stretch/>
        </p:blipFill>
        <p:spPr bwMode="auto">
          <a:xfrm>
            <a:off x="5029200" y="2667000"/>
            <a:ext cx="4082772" cy="4204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استفاده از توربین باد برای پمپ آ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026050"/>
            <a:ext cx="31051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4813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smtClean="0">
                <a:latin typeface="Georgia" pitchFamily="18" charset="0"/>
                <a:cs typeface="B Nazanin" pitchFamily="2" charset="-78"/>
              </a:rPr>
              <a:t>پمپ آب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66800" y="848139"/>
            <a:ext cx="8077200" cy="6172200"/>
          </a:xfrm>
        </p:spPr>
        <p:txBody>
          <a:bodyPr>
            <a:normAutofit/>
          </a:bodyPr>
          <a:lstStyle/>
          <a:p>
            <a:pPr algn="just" rtl="1"/>
            <a:r>
              <a:rPr lang="fa-IR" sz="2000" dirty="0" smtClean="0">
                <a:latin typeface="Georgia" pitchFamily="18" charset="0"/>
                <a:cs typeface="B Nazanin" pitchFamily="2" charset="-78"/>
              </a:rPr>
              <a:t>در جدول زیر مشخصات برخی از </a:t>
            </a:r>
            <a:r>
              <a:rPr lang="fa-IR" sz="2000" dirty="0">
                <a:latin typeface="Georgia" pitchFamily="18" charset="0"/>
                <a:cs typeface="B Nazanin" pitchFamily="2" charset="-78"/>
              </a:rPr>
              <a:t>سیستمهای پمپ آب </a:t>
            </a:r>
            <a:r>
              <a:rPr lang="fa-IR" sz="2000" dirty="0" smtClean="0">
                <a:latin typeface="Georgia" pitchFamily="18" charset="0"/>
                <a:cs typeface="B Nazanin" pitchFamily="2" charset="-78"/>
              </a:rPr>
              <a:t>بادی نمایش داده شده اند: </a:t>
            </a: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362" name="Picture 2" descr="https://www.imgurl.ir/uploads/w972943_.jpg"/>
          <p:cNvPicPr>
            <a:picLocks noChangeAspect="1" noChangeArrowheads="1"/>
          </p:cNvPicPr>
          <p:nvPr/>
        </p:nvPicPr>
        <p:blipFill rotWithShape="1">
          <a:blip r:embed="rId2">
            <a:extLst>
              <a:ext uri="{28A0092B-C50C-407E-A947-70E740481C1C}">
                <a14:useLocalDpi xmlns:a14="http://schemas.microsoft.com/office/drawing/2010/main" val="0"/>
              </a:ext>
            </a:extLst>
          </a:blip>
          <a:srcRect b="28915"/>
          <a:stretch/>
        </p:blipFill>
        <p:spPr bwMode="auto">
          <a:xfrm>
            <a:off x="1524000" y="2362200"/>
            <a:ext cx="6711322"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72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500" dirty="0" smtClean="0">
                <a:latin typeface="Georgia" pitchFamily="18" charset="0"/>
                <a:cs typeface="B Nazanin" pitchFamily="2" charset="-78"/>
              </a:rPr>
              <a:t>سیستم های تبدیل انرژی بادی متصل به و مستقل از شبکه</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000" dirty="0">
                <a:latin typeface="Georgia" pitchFamily="18" charset="0"/>
                <a:cs typeface="B Nazanin" pitchFamily="2" charset="-78"/>
              </a:rPr>
              <a:t>سیستم های تبدیل انرژی بادی </a:t>
            </a:r>
            <a:r>
              <a:rPr lang="fa-IR" sz="2000" dirty="0" smtClean="0">
                <a:latin typeface="Georgia" pitchFamily="18" charset="0"/>
                <a:cs typeface="B Nazanin" pitchFamily="2" charset="-78"/>
              </a:rPr>
              <a:t>می توانند هم به صورت متصل به شبکه و هم به صورت مستقل </a:t>
            </a:r>
            <a:r>
              <a:rPr lang="fa-IR" sz="2000" dirty="0">
                <a:latin typeface="Georgia" pitchFamily="18" charset="0"/>
                <a:cs typeface="B Nazanin" pitchFamily="2" charset="-78"/>
              </a:rPr>
              <a:t>از </a:t>
            </a:r>
            <a:r>
              <a:rPr lang="fa-IR" sz="2000" dirty="0" smtClean="0">
                <a:latin typeface="Georgia" pitchFamily="18" charset="0"/>
                <a:cs typeface="B Nazanin" pitchFamily="2" charset="-78"/>
              </a:rPr>
              <a:t>شبکه طراحی شوند. در شکل های زیر هر دو مورد نمایش داده شده اند. در نوع مستقل از شبکه، نیاز به باتری وجود دارد در حالی که در نوع متصل به شبکه در زمانیکه نیاز به بار برای مصرف نیست، بار اضافی به شبکه تزریق می شود. </a:t>
            </a: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47959"/>
            <a:ext cx="3181350"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02" y="3547959"/>
            <a:ext cx="3734710" cy="201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8077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838200"/>
          </a:xfrm>
        </p:spPr>
        <p:txBody>
          <a:bodyPr>
            <a:noAutofit/>
          </a:bodyPr>
          <a:lstStyle/>
          <a:p>
            <a:pPr algn="r" rtl="1"/>
            <a:r>
              <a:rPr lang="fa-IR" sz="3800" dirty="0" smtClean="0">
                <a:latin typeface="Georgia" pitchFamily="18" charset="0"/>
                <a:cs typeface="B Nazanin" pitchFamily="2" charset="-78"/>
              </a:rPr>
              <a:t>کاربرد سیستم های تبدیل انرژی بادی</a:t>
            </a:r>
            <a:r>
              <a:rPr lang="fa-IR" sz="4000" dirty="0">
                <a:latin typeface="Georgia" pitchFamily="18" charset="0"/>
                <a:cs typeface="B Nazanin" pitchFamily="2" charset="-78"/>
              </a:rPr>
              <a:t> مستقل از شبکه </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lnSpcReduction="10000"/>
          </a:bodyPr>
          <a:lstStyle/>
          <a:p>
            <a:pPr algn="just" rtl="1"/>
            <a:r>
              <a:rPr lang="fa-IR" sz="2200" dirty="0" smtClean="0">
                <a:latin typeface="Georgia" pitchFamily="18" charset="0"/>
                <a:cs typeface="B Nazanin" pitchFamily="2" charset="-78"/>
              </a:rPr>
              <a:t>کاربرد های </a:t>
            </a:r>
            <a:r>
              <a:rPr lang="fa-IR" sz="2200" dirty="0">
                <a:latin typeface="Georgia" pitchFamily="18" charset="0"/>
                <a:cs typeface="B Nazanin" pitchFamily="2" charset="-78"/>
              </a:rPr>
              <a:t>سیستم های تبدیل انرژی بادی مستقل از شبکه </a:t>
            </a:r>
            <a:r>
              <a:rPr lang="fa-IR" sz="2200" dirty="0" smtClean="0">
                <a:latin typeface="Georgia" pitchFamily="18" charset="0"/>
                <a:cs typeface="B Nazanin" pitchFamily="2" charset="-78"/>
              </a:rPr>
              <a:t>عبارتند از:</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اولین </a:t>
            </a:r>
            <a:r>
              <a:rPr lang="fa-IR" sz="2000" dirty="0">
                <a:latin typeface="Georgia" pitchFamily="18" charset="0"/>
                <a:cs typeface="B Nazanin" pitchFamily="2" charset="-78"/>
              </a:rPr>
              <a:t>کاربرد سیستم های تبدیل انرژی بادی </a:t>
            </a:r>
            <a:r>
              <a:rPr lang="fa-IR" sz="2000" dirty="0" smtClean="0">
                <a:latin typeface="Georgia" pitchFamily="18" charset="0"/>
                <a:cs typeface="B Nazanin" pitchFamily="2" charset="-78"/>
              </a:rPr>
              <a:t>مستقل از شبکه در </a:t>
            </a:r>
            <a:r>
              <a:rPr lang="fa-IR" sz="2000" dirty="0">
                <a:latin typeface="Georgia" pitchFamily="18" charset="0"/>
                <a:cs typeface="B Nazanin" pitchFamily="2" charset="-78"/>
              </a:rPr>
              <a:t>مقیاس کوچک است که شامل تأمین برق به </a:t>
            </a:r>
            <a:r>
              <a:rPr lang="fa-IR" sz="2000" dirty="0" smtClean="0">
                <a:latin typeface="Georgia" pitchFamily="18" charset="0"/>
                <a:cs typeface="B Nazanin" pitchFamily="2" charset="-78"/>
              </a:rPr>
              <a:t>خانوارها، </a:t>
            </a:r>
            <a:r>
              <a:rPr lang="fa-IR" sz="2000" dirty="0">
                <a:latin typeface="Georgia" pitchFamily="18" charset="0"/>
                <a:cs typeface="B Nazanin" pitchFamily="2" charset="-78"/>
              </a:rPr>
              <a:t>مزارع و مناطق دور افتاده </a:t>
            </a:r>
            <a:r>
              <a:rPr lang="fa-IR" sz="2000" dirty="0" smtClean="0">
                <a:latin typeface="Georgia" pitchFamily="18" charset="0"/>
                <a:cs typeface="B Nazanin" pitchFamily="2" charset="-78"/>
              </a:rPr>
              <a:t>مانند تجهیزات مخابراتی، </a:t>
            </a:r>
            <a:r>
              <a:rPr lang="fa-IR" sz="2000" dirty="0">
                <a:latin typeface="Georgia" pitchFamily="18" charset="0"/>
                <a:cs typeface="B Nazanin" pitchFamily="2" charset="-78"/>
              </a:rPr>
              <a:t>وسایل ناوبری </a:t>
            </a:r>
            <a:r>
              <a:rPr lang="fa-IR" sz="2000" dirty="0" smtClean="0">
                <a:latin typeface="Georgia" pitchFamily="18" charset="0"/>
                <a:cs typeface="B Nazanin" pitchFamily="2" charset="-78"/>
              </a:rPr>
              <a:t>دریایی، </a:t>
            </a:r>
            <a:r>
              <a:rPr lang="fa-IR" sz="2000" dirty="0">
                <a:latin typeface="Georgia" pitchFamily="18" charset="0"/>
                <a:cs typeface="B Nazanin" pitchFamily="2" charset="-78"/>
              </a:rPr>
              <a:t>ایستگاه های اندازه </a:t>
            </a:r>
            <a:r>
              <a:rPr lang="fa-IR" sz="2000" dirty="0" smtClean="0">
                <a:latin typeface="Georgia" pitchFamily="18" charset="0"/>
                <a:cs typeface="B Nazanin" pitchFamily="2" charset="-78"/>
              </a:rPr>
              <a:t>گیری، </a:t>
            </a:r>
            <a:r>
              <a:rPr lang="fa-IR" sz="2000" dirty="0">
                <a:latin typeface="Georgia" pitchFamily="18" charset="0"/>
                <a:cs typeface="B Nazanin" pitchFamily="2" charset="-78"/>
              </a:rPr>
              <a:t>سیستم های </a:t>
            </a:r>
            <a:r>
              <a:rPr lang="fa-IR" sz="2000" dirty="0" smtClean="0">
                <a:latin typeface="Georgia" pitchFamily="18" charset="0"/>
                <a:cs typeface="B Nazanin" pitchFamily="2" charset="-78"/>
              </a:rPr>
              <a:t>ریلی، </a:t>
            </a:r>
            <a:r>
              <a:rPr lang="fa-IR" sz="2000" dirty="0">
                <a:latin typeface="Georgia" pitchFamily="18" charset="0"/>
                <a:cs typeface="B Nazanin" pitchFamily="2" charset="-78"/>
              </a:rPr>
              <a:t>قایق ها و </a:t>
            </a:r>
            <a:r>
              <a:rPr lang="fa-IR" sz="2000" dirty="0" smtClean="0">
                <a:latin typeface="Georgia" pitchFamily="18" charset="0"/>
                <a:cs typeface="B Nazanin" pitchFamily="2" charset="-78"/>
              </a:rPr>
              <a:t>... می شود. همچنین از این سیستم ها در </a:t>
            </a:r>
            <a:r>
              <a:rPr lang="fa-IR" sz="2000" dirty="0">
                <a:latin typeface="Georgia" pitchFamily="18" charset="0"/>
                <a:cs typeface="B Nazanin" pitchFamily="2" charset="-78"/>
              </a:rPr>
              <a:t>مقیاس </a:t>
            </a:r>
            <a:r>
              <a:rPr lang="fa-IR" sz="2000" dirty="0" smtClean="0">
                <a:latin typeface="Georgia" pitchFamily="18" charset="0"/>
                <a:cs typeface="B Nazanin" pitchFamily="2" charset="-78"/>
              </a:rPr>
              <a:t>کوچک می توان به عنوان پمپ آبی برای تامین آب آشامیدنی برای خانه های دور افتاده استفاده نمود. ظرفیت سیستم های مقیاس کوچک بادی از </a:t>
            </a:r>
            <a:r>
              <a:rPr lang="fa-IR" sz="2000" dirty="0">
                <a:latin typeface="Georgia" pitchFamily="18" charset="0"/>
                <a:cs typeface="B Nazanin" pitchFamily="2" charset="-78"/>
              </a:rPr>
              <a:t>چند وات به 20 کیلو وات می رسد. </a:t>
            </a:r>
            <a:r>
              <a:rPr lang="fa-IR" sz="2000" dirty="0" smtClean="0">
                <a:latin typeface="Georgia" pitchFamily="18" charset="0"/>
                <a:cs typeface="B Nazanin" pitchFamily="2" charset="-78"/>
              </a:rPr>
              <a:t>سیستم </a:t>
            </a:r>
            <a:r>
              <a:rPr lang="fa-IR" sz="2000" dirty="0">
                <a:latin typeface="Georgia" pitchFamily="18" charset="0"/>
                <a:cs typeface="B Nazanin" pitchFamily="2" charset="-78"/>
              </a:rPr>
              <a:t>های </a:t>
            </a:r>
            <a:r>
              <a:rPr lang="fa-IR" sz="2000" dirty="0" smtClean="0">
                <a:latin typeface="Georgia" pitchFamily="18" charset="0"/>
                <a:cs typeface="B Nazanin" pitchFamily="2" charset="-78"/>
              </a:rPr>
              <a:t>مستقل از شبکه </a:t>
            </a:r>
            <a:r>
              <a:rPr lang="fa-IR" sz="2000" dirty="0">
                <a:latin typeface="Georgia" pitchFamily="18" charset="0"/>
                <a:cs typeface="B Nazanin" pitchFamily="2" charset="-78"/>
              </a:rPr>
              <a:t>معمولاً با باتری ها کار می کنند تا </a:t>
            </a:r>
            <a:r>
              <a:rPr lang="fa-IR" sz="2000" dirty="0" smtClean="0">
                <a:latin typeface="Georgia" pitchFamily="18" charset="0"/>
                <a:cs typeface="B Nazanin" pitchFamily="2" charset="-78"/>
              </a:rPr>
              <a:t>از انرژی </a:t>
            </a:r>
            <a:r>
              <a:rPr lang="fa-IR" sz="2000" dirty="0">
                <a:latin typeface="Georgia" pitchFamily="18" charset="0"/>
                <a:cs typeface="B Nazanin" pitchFamily="2" charset="-78"/>
              </a:rPr>
              <a:t>اضافی </a:t>
            </a:r>
            <a:r>
              <a:rPr lang="fa-IR" sz="2000" dirty="0" smtClean="0">
                <a:latin typeface="Georgia" pitchFamily="18" charset="0"/>
                <a:cs typeface="B Nazanin" pitchFamily="2" charset="-78"/>
              </a:rPr>
              <a:t>در </a:t>
            </a:r>
            <a:r>
              <a:rPr lang="fa-IR" sz="2000" dirty="0">
                <a:latin typeface="Georgia" pitchFamily="18" charset="0"/>
                <a:cs typeface="B Nazanin" pitchFamily="2" charset="-78"/>
              </a:rPr>
              <a:t>مواقعی که باد وجود نداشته باشد استفاده </a:t>
            </a:r>
            <a:r>
              <a:rPr lang="fa-IR" sz="2000" dirty="0" smtClean="0">
                <a:latin typeface="Georgia" pitchFamily="18" charset="0"/>
                <a:cs typeface="B Nazanin" pitchFamily="2" charset="-78"/>
              </a:rPr>
              <a:t>شود</a:t>
            </a:r>
            <a:r>
              <a:rPr lang="fa-IR" sz="2000" dirty="0">
                <a:latin typeface="Georgia" pitchFamily="18" charset="0"/>
                <a:cs typeface="B Nazanin" pitchFamily="2" charset="-78"/>
              </a:rPr>
              <a:t>. </a:t>
            </a:r>
            <a:endParaRPr lang="fa-IR" sz="2000" dirty="0" smtClean="0">
              <a:latin typeface="Georgia" pitchFamily="18" charset="0"/>
              <a:cs typeface="B Nazanin" pitchFamily="2" charset="-78"/>
            </a:endParaRPr>
          </a:p>
          <a:p>
            <a:pPr algn="just" rtl="1">
              <a:lnSpc>
                <a:spcPct val="150000"/>
              </a:lnSpc>
              <a:buFont typeface="Wingdings" panose="05000000000000000000" pitchFamily="2" charset="2"/>
              <a:buChar char="Ø"/>
            </a:pPr>
            <a:r>
              <a:rPr lang="fa-IR" sz="2000" dirty="0">
                <a:latin typeface="Georgia" pitchFamily="18" charset="0"/>
                <a:cs typeface="B Nazanin" pitchFamily="2" charset="-78"/>
              </a:rPr>
              <a:t>دومین کاربرد سیستم های تبدیل انرژی بادی مستقل از شبکه در مقیاس متوسط است. این کاربردهای مستقل از شبکه ممکن است شامل نصب توربین های بادی کوچکتر با ظرفیت 10 تا 100 کیلو واتی در دهکده ها، جزایر، شهرک های صنعتی و در شرکت هایی باشد که قدرت خود را تولید می کنند</a:t>
            </a:r>
            <a:r>
              <a:rPr lang="fa-IR" sz="20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000" dirty="0" smtClean="0">
                <a:latin typeface="Georgia" pitchFamily="18" charset="0"/>
                <a:cs typeface="B Nazanin" pitchFamily="2" charset="-78"/>
              </a:rPr>
              <a:t>همچنین از توربین </a:t>
            </a:r>
            <a:r>
              <a:rPr lang="fa-IR" sz="2000" dirty="0">
                <a:latin typeface="Georgia" pitchFamily="18" charset="0"/>
                <a:cs typeface="B Nazanin" pitchFamily="2" charset="-78"/>
              </a:rPr>
              <a:t>های بزرگ </a:t>
            </a:r>
            <a:r>
              <a:rPr lang="fa-IR" sz="2000" dirty="0" smtClean="0">
                <a:latin typeface="Georgia" pitchFamily="18" charset="0"/>
                <a:cs typeface="B Nazanin" pitchFamily="2" charset="-78"/>
              </a:rPr>
              <a:t>در </a:t>
            </a:r>
            <a:r>
              <a:rPr lang="fa-IR" sz="2000" dirty="0">
                <a:latin typeface="Georgia" pitchFamily="18" charset="0"/>
                <a:cs typeface="B Nazanin" pitchFamily="2" charset="-78"/>
              </a:rPr>
              <a:t>ظرفیت های 150 تا 2000 کیلو </a:t>
            </a:r>
            <a:r>
              <a:rPr lang="fa-IR" sz="2000" dirty="0" smtClean="0">
                <a:latin typeface="Georgia" pitchFamily="18" charset="0"/>
                <a:cs typeface="B Nazanin" pitchFamily="2" charset="-78"/>
              </a:rPr>
              <a:t>وات می توان در سیستم های بادی متصل به شبکه استفاده نمود.</a:t>
            </a:r>
            <a:endParaRPr lang="fa-IR" sz="20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746028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smtClean="0">
                <a:latin typeface="Georgia" pitchFamily="18" charset="0"/>
                <a:cs typeface="B Nazanin" pitchFamily="2" charset="-78"/>
              </a:rPr>
              <a:t>سیستم های ترکیبی خورشیدی-بادی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200" dirty="0" smtClean="0">
                <a:latin typeface="Georgia" pitchFamily="18" charset="0"/>
                <a:cs typeface="B Nazanin" pitchFamily="2" charset="-78"/>
              </a:rPr>
              <a:t>چالش اصلی طراحان </a:t>
            </a:r>
            <a:r>
              <a:rPr lang="fa-IR" sz="2200" dirty="0">
                <a:latin typeface="Georgia" pitchFamily="18" charset="0"/>
                <a:cs typeface="B Nazanin" pitchFamily="2" charset="-78"/>
              </a:rPr>
              <a:t>سیستم های </a:t>
            </a:r>
            <a:r>
              <a:rPr lang="fa-IR" sz="2200" dirty="0" smtClean="0">
                <a:latin typeface="Georgia" pitchFamily="18" charset="0"/>
                <a:cs typeface="B Nazanin" pitchFamily="2" charset="-78"/>
              </a:rPr>
              <a:t>فتوولتائیک این </a:t>
            </a:r>
            <a:r>
              <a:rPr lang="fa-IR" sz="2200" dirty="0">
                <a:latin typeface="Georgia" pitchFamily="18" charset="0"/>
                <a:cs typeface="B Nazanin" pitchFamily="2" charset="-78"/>
              </a:rPr>
              <a:t>واقعیت است که هر مکان </a:t>
            </a:r>
            <a:r>
              <a:rPr lang="fa-IR" sz="2200" dirty="0" smtClean="0">
                <a:latin typeface="Georgia" pitchFamily="18" charset="0"/>
                <a:cs typeface="B Nazanin" pitchFamily="2" charset="-78"/>
              </a:rPr>
              <a:t>معین </a:t>
            </a:r>
            <a:r>
              <a:rPr lang="fa-IR" sz="2200" dirty="0">
                <a:latin typeface="Georgia" pitchFamily="18" charset="0"/>
                <a:cs typeface="B Nazanin" pitchFamily="2" charset="-78"/>
              </a:rPr>
              <a:t>روی زمین فقط مدت زمان محدودی از نور خورشید </a:t>
            </a:r>
            <a:r>
              <a:rPr lang="fa-IR" sz="2200" dirty="0" smtClean="0">
                <a:latin typeface="Georgia" pitchFamily="18" charset="0"/>
                <a:cs typeface="B Nazanin" pitchFamily="2" charset="-78"/>
              </a:rPr>
              <a:t>را در طول روز قبل از شب دریافت </a:t>
            </a:r>
            <a:r>
              <a:rPr lang="fa-IR" sz="2200" dirty="0">
                <a:latin typeface="Georgia" pitchFamily="18" charset="0"/>
                <a:cs typeface="B Nazanin" pitchFamily="2" charset="-78"/>
              </a:rPr>
              <a:t>می کند. در بسیاری از </a:t>
            </a:r>
            <a:r>
              <a:rPr lang="fa-IR" sz="2200" dirty="0" smtClean="0">
                <a:latin typeface="Georgia" pitchFamily="18" charset="0"/>
                <a:cs typeface="B Nazanin" pitchFamily="2" charset="-78"/>
              </a:rPr>
              <a:t>مناطق، </a:t>
            </a:r>
            <a:r>
              <a:rPr lang="fa-IR" sz="2200" dirty="0">
                <a:latin typeface="Georgia" pitchFamily="18" charset="0"/>
                <a:cs typeface="B Nazanin" pitchFamily="2" charset="-78"/>
              </a:rPr>
              <a:t>شروع زمستان یا </a:t>
            </a:r>
            <a:r>
              <a:rPr lang="fa-IR" sz="2200" dirty="0" smtClean="0">
                <a:latin typeface="Georgia" pitchFamily="18" charset="0"/>
                <a:cs typeface="B Nazanin" pitchFamily="2" charset="-78"/>
              </a:rPr>
              <a:t>روزهای ابری </a:t>
            </a:r>
            <a:r>
              <a:rPr lang="fa-IR" sz="2200" dirty="0">
                <a:latin typeface="Georgia" pitchFamily="18" charset="0"/>
                <a:cs typeface="B Nazanin" pitchFamily="2" charset="-78"/>
              </a:rPr>
              <a:t>نیز وجود نور خورشید را </a:t>
            </a:r>
            <a:r>
              <a:rPr lang="fa-IR" sz="2200" dirty="0" smtClean="0">
                <a:latin typeface="Georgia" pitchFamily="18" charset="0"/>
                <a:cs typeface="B Nazanin" pitchFamily="2" charset="-78"/>
              </a:rPr>
              <a:t>در طول روز محدود </a:t>
            </a:r>
            <a:r>
              <a:rPr lang="fa-IR" sz="2200" dirty="0">
                <a:latin typeface="Georgia" pitchFamily="18" charset="0"/>
                <a:cs typeface="B Nazanin" pitchFamily="2" charset="-78"/>
              </a:rPr>
              <a:t>می کند. </a:t>
            </a:r>
            <a:endParaRPr lang="en-US" sz="22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دسترس بودن </a:t>
            </a:r>
            <a:r>
              <a:rPr lang="fa-IR" sz="2200" dirty="0" smtClean="0">
                <a:latin typeface="Georgia" pitchFamily="18" charset="0"/>
                <a:cs typeface="B Nazanin" pitchFamily="2" charset="-78"/>
              </a:rPr>
              <a:t>باد نیز با </a:t>
            </a:r>
            <a:r>
              <a:rPr lang="fa-IR" sz="2200" dirty="0">
                <a:latin typeface="Georgia" pitchFamily="18" charset="0"/>
                <a:cs typeface="B Nazanin" pitchFamily="2" charset="-78"/>
              </a:rPr>
              <a:t>توجه به زمین و سایر خصوصیات محیطی متفاوت </a:t>
            </a:r>
            <a:r>
              <a:rPr lang="fa-IR" sz="2200" dirty="0" smtClean="0">
                <a:latin typeface="Georgia" pitchFamily="18" charset="0"/>
                <a:cs typeface="B Nazanin" pitchFamily="2" charset="-78"/>
              </a:rPr>
              <a:t>است. سیستم </a:t>
            </a:r>
            <a:r>
              <a:rPr lang="fa-IR" sz="2200" dirty="0">
                <a:latin typeface="Georgia" pitchFamily="18" charset="0"/>
                <a:cs typeface="B Nazanin" pitchFamily="2" charset="-78"/>
              </a:rPr>
              <a:t>های بادی </a:t>
            </a:r>
            <a:r>
              <a:rPr lang="fa-IR" sz="2200" dirty="0" smtClean="0">
                <a:latin typeface="Georgia" pitchFamily="18" charset="0"/>
                <a:cs typeface="B Nazanin" pitchFamily="2" charset="-78"/>
              </a:rPr>
              <a:t>نیز با چالش </a:t>
            </a:r>
            <a:r>
              <a:rPr lang="fa-IR" sz="2200" dirty="0">
                <a:latin typeface="Georgia" pitchFamily="18" charset="0"/>
                <a:cs typeface="B Nazanin" pitchFamily="2" charset="-78"/>
              </a:rPr>
              <a:t>هایی مشابه با سیستم های فتوولتائیک روبه رو هستند. سرعت باد از یک ساعت به ساعت دیگر و از یک فصل به فصل دیگر به طور قابل توجهی تغییر می کند. به دلیل این محدودیت های مکرر (و گاه غیرقابل پیش بینی) در جمع آوری </a:t>
            </a:r>
            <a:r>
              <a:rPr lang="fa-IR" sz="2200" dirty="0" smtClean="0">
                <a:latin typeface="Georgia" pitchFamily="18" charset="0"/>
                <a:cs typeface="B Nazanin" pitchFamily="2" charset="-78"/>
              </a:rPr>
              <a:t>انرژی، </a:t>
            </a:r>
            <a:r>
              <a:rPr lang="fa-IR" sz="2200" dirty="0">
                <a:latin typeface="Georgia" pitchFamily="18" charset="0"/>
                <a:cs typeface="B Nazanin" pitchFamily="2" charset="-78"/>
              </a:rPr>
              <a:t>یک </a:t>
            </a:r>
            <a:r>
              <a:rPr lang="fa-IR" sz="2200" dirty="0" smtClean="0">
                <a:latin typeface="Georgia" pitchFamily="18" charset="0"/>
                <a:cs typeface="B Nazanin" pitchFamily="2" charset="-78"/>
              </a:rPr>
              <a:t>سیستم انرژی بادی </a:t>
            </a:r>
            <a:r>
              <a:rPr lang="fa-IR" sz="2200" dirty="0">
                <a:latin typeface="Georgia" pitchFamily="18" charset="0"/>
                <a:cs typeface="B Nazanin" pitchFamily="2" charset="-78"/>
              </a:rPr>
              <a:t>برای بخش قابل توجهی از زمان در طول سال </a:t>
            </a:r>
            <a:r>
              <a:rPr lang="fa-IR" sz="2200" dirty="0" smtClean="0">
                <a:latin typeface="Georgia" pitchFamily="18" charset="0"/>
                <a:cs typeface="B Nazanin" pitchFamily="2" charset="-78"/>
              </a:rPr>
              <a:t>نمی </a:t>
            </a:r>
            <a:r>
              <a:rPr lang="fa-IR" sz="2200" dirty="0">
                <a:latin typeface="Georgia" pitchFamily="18" charset="0"/>
                <a:cs typeface="B Nazanin" pitchFamily="2" charset="-78"/>
              </a:rPr>
              <a:t>تواند تقاضای بار ثابت را برآورده کند.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916194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smtClean="0">
                <a:latin typeface="Georgia" pitchFamily="18" charset="0"/>
                <a:cs typeface="B Nazanin" pitchFamily="2" charset="-78"/>
              </a:rPr>
              <a:t>سیستم های ترکیبی خورشیدی-بادی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200" dirty="0">
                <a:latin typeface="Georgia" pitchFamily="18" charset="0"/>
                <a:cs typeface="B Nazanin" pitchFamily="2" charset="-78"/>
              </a:rPr>
              <a:t>شبکه ای که هم انرژی خورشیدی و هم </a:t>
            </a:r>
            <a:r>
              <a:rPr lang="fa-IR" sz="2200" dirty="0" smtClean="0">
                <a:latin typeface="Georgia" pitchFamily="18" charset="0"/>
                <a:cs typeface="B Nazanin" pitchFamily="2" charset="-78"/>
              </a:rPr>
              <a:t>انرژی بادی </a:t>
            </a:r>
            <a:r>
              <a:rPr lang="fa-IR" sz="2200" dirty="0">
                <a:latin typeface="Georgia" pitchFamily="18" charset="0"/>
                <a:cs typeface="B Nazanin" pitchFamily="2" charset="-78"/>
              </a:rPr>
              <a:t>را در یک سیستم تولید ترکیبی ادغام می کند نسبت به </a:t>
            </a:r>
            <a:r>
              <a:rPr lang="fa-IR" sz="2200" dirty="0" smtClean="0">
                <a:latin typeface="Georgia" pitchFamily="18" charset="0"/>
                <a:cs typeface="B Nazanin" pitchFamily="2" charset="-78"/>
              </a:rPr>
              <a:t>نمونه مشابه مستقل دارای </a:t>
            </a:r>
            <a:r>
              <a:rPr lang="fa-IR" sz="2200" dirty="0">
                <a:latin typeface="Georgia" pitchFamily="18" charset="0"/>
                <a:cs typeface="B Nazanin" pitchFamily="2" charset="-78"/>
              </a:rPr>
              <a:t>مزایای قابل توجهی است. </a:t>
            </a:r>
            <a:endParaRPr lang="fa-IR" sz="22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میزان تابش خورشید </a:t>
            </a:r>
            <a:r>
              <a:rPr lang="fa-IR" sz="2200" dirty="0">
                <a:latin typeface="Georgia" pitchFamily="18" charset="0"/>
                <a:cs typeface="B Nazanin" pitchFamily="2" charset="-78"/>
              </a:rPr>
              <a:t>و سرعت باد دارای نقاط اوج و </a:t>
            </a:r>
            <a:r>
              <a:rPr lang="fa-IR" sz="2200" dirty="0" smtClean="0">
                <a:latin typeface="Georgia" pitchFamily="18" charset="0"/>
                <a:cs typeface="B Nazanin" pitchFamily="2" charset="-78"/>
              </a:rPr>
              <a:t>فرود متفاوت هم به </a:t>
            </a:r>
            <a:r>
              <a:rPr lang="fa-IR" sz="2200" dirty="0">
                <a:latin typeface="Georgia" pitchFamily="18" charset="0"/>
                <a:cs typeface="B Nazanin" pitchFamily="2" charset="-78"/>
              </a:rPr>
              <a:t>صورت روزانه </a:t>
            </a:r>
            <a:r>
              <a:rPr lang="fa-IR" sz="2200" dirty="0" smtClean="0">
                <a:latin typeface="Georgia" pitchFamily="18" charset="0"/>
                <a:cs typeface="B Nazanin" pitchFamily="2" charset="-78"/>
              </a:rPr>
              <a:t>و هم به صورت سالانه می باشند. </a:t>
            </a:r>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زیر تولید </a:t>
            </a:r>
            <a:r>
              <a:rPr lang="fa-IR" sz="2200" dirty="0">
                <a:latin typeface="Georgia" pitchFamily="18" charset="0"/>
                <a:cs typeface="B Nazanin" pitchFamily="2" charset="-78"/>
              </a:rPr>
              <a:t>انرژی بادی و خورشیدی را برای یک روز معمولی </a:t>
            </a:r>
            <a:r>
              <a:rPr lang="fa-IR" sz="2200" dirty="0" smtClean="0">
                <a:latin typeface="Georgia" pitchFamily="18" charset="0"/>
                <a:cs typeface="B Nazanin" pitchFamily="2" charset="-78"/>
              </a:rPr>
              <a:t>در یک منطقه در ماساچوست امریکا نشان </a:t>
            </a:r>
            <a:r>
              <a:rPr lang="fa-IR" sz="2200" dirty="0">
                <a:latin typeface="Georgia" pitchFamily="18" charset="0"/>
                <a:cs typeface="B Nazanin" pitchFamily="2" charset="-78"/>
              </a:rPr>
              <a:t>می دهد.</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0"/>
            <a:ext cx="4868492"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7386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استفاده از انرژی بادی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جدول زیر مهمترین سایت های نیروگاه های بادی در ایران را نشان می دهد.</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nvPr>
        </p:nvGraphicFramePr>
        <p:xfrm>
          <a:off x="304800" y="1447800"/>
          <a:ext cx="8686800" cy="5257800"/>
        </p:xfrm>
        <a:graphic>
          <a:graphicData uri="http://schemas.openxmlformats.org/drawingml/2006/table">
            <a:tbl>
              <a:tblPr firstRow="1" bandRow="1">
                <a:tableStyleId>{5940675A-B579-460E-94D1-54222C63F5DA}</a:tableStyleId>
              </a:tblPr>
              <a:tblGrid>
                <a:gridCol w="1447800"/>
                <a:gridCol w="1447800"/>
                <a:gridCol w="1447800"/>
                <a:gridCol w="1447800"/>
                <a:gridCol w="1447800"/>
                <a:gridCol w="1447800"/>
              </a:tblGrid>
              <a:tr h="370840">
                <a:tc rowSpan="2">
                  <a:txBody>
                    <a:bodyPr/>
                    <a:lstStyle/>
                    <a:p>
                      <a:pPr algn="ctr"/>
                      <a:r>
                        <a:rPr lang="en-US" dirty="0" smtClean="0">
                          <a:cs typeface="B Nazanin" panose="00000400000000000000" pitchFamily="2" charset="-78"/>
                        </a:rPr>
                        <a:t>Wind power plant</a:t>
                      </a:r>
                      <a:endParaRPr lang="en-US" dirty="0">
                        <a:cs typeface="B Nazanin" panose="00000400000000000000" pitchFamily="2" charset="-78"/>
                      </a:endParaRPr>
                    </a:p>
                  </a:txBody>
                  <a:tcPr anchor="ctr"/>
                </a:tc>
                <a:tc rowSpan="2">
                  <a:txBody>
                    <a:bodyPr/>
                    <a:lstStyle/>
                    <a:p>
                      <a:pPr algn="ctr"/>
                      <a:r>
                        <a:rPr lang="en-US" dirty="0" smtClean="0">
                          <a:cs typeface="B Nazanin" panose="00000400000000000000" pitchFamily="2" charset="-78"/>
                        </a:rPr>
                        <a:t>Site</a:t>
                      </a:r>
                      <a:endParaRPr lang="en-US" dirty="0">
                        <a:cs typeface="B Nazanin" panose="00000400000000000000" pitchFamily="2" charset="-78"/>
                      </a:endParaRPr>
                    </a:p>
                  </a:txBody>
                  <a:tcPr anchor="ctr"/>
                </a:tc>
                <a:tc rowSpan="2">
                  <a:txBody>
                    <a:bodyPr/>
                    <a:lstStyle/>
                    <a:p>
                      <a:pPr algn="ctr"/>
                      <a:r>
                        <a:rPr lang="en-US" dirty="0" smtClean="0">
                          <a:cs typeface="B Nazanin" panose="00000400000000000000" pitchFamily="2" charset="-78"/>
                        </a:rPr>
                        <a:t>Province</a:t>
                      </a:r>
                      <a:endParaRPr lang="en-US" dirty="0">
                        <a:cs typeface="B Nazanin" panose="00000400000000000000" pitchFamily="2" charset="-78"/>
                      </a:endParaRPr>
                    </a:p>
                  </a:txBody>
                  <a:tcPr anchor="ctr"/>
                </a:tc>
                <a:tc rowSpan="2">
                  <a:txBody>
                    <a:bodyPr/>
                    <a:lstStyle/>
                    <a:p>
                      <a:pPr algn="ctr"/>
                      <a:r>
                        <a:rPr lang="en-US" dirty="0" smtClean="0">
                          <a:cs typeface="B Nazanin" panose="00000400000000000000" pitchFamily="2" charset="-78"/>
                        </a:rPr>
                        <a:t>City</a:t>
                      </a:r>
                      <a:endParaRPr lang="en-US" dirty="0">
                        <a:cs typeface="B Nazanin" panose="00000400000000000000" pitchFamily="2" charset="-78"/>
                      </a:endParaRPr>
                    </a:p>
                  </a:txBody>
                  <a:tcPr anchor="ctr"/>
                </a:tc>
                <a:tc gridSpan="2">
                  <a:txBody>
                    <a:bodyPr/>
                    <a:lstStyle/>
                    <a:p>
                      <a:pPr algn="ctr"/>
                      <a:r>
                        <a:rPr lang="en-US" dirty="0" smtClean="0">
                          <a:cs typeface="B Nazanin" panose="00000400000000000000" pitchFamily="2" charset="-78"/>
                        </a:rPr>
                        <a:t>Installed turbines</a:t>
                      </a:r>
                      <a:endParaRPr lang="en-US" dirty="0">
                        <a:cs typeface="B Nazanin" panose="00000400000000000000" pitchFamily="2" charset="-78"/>
                      </a:endParaRPr>
                    </a:p>
                  </a:txBody>
                  <a:tcPr anchor="ctr"/>
                </a:tc>
                <a:tc hMerge="1">
                  <a:txBody>
                    <a:bodyPr/>
                    <a:lstStyle/>
                    <a:p>
                      <a:pPr algn="ctr"/>
                      <a:endParaRPr lang="en-US">
                        <a:cs typeface="B Nazanin" panose="00000400000000000000" pitchFamily="2" charset="-78"/>
                      </a:endParaRPr>
                    </a:p>
                  </a:txBody>
                  <a:tcPr/>
                </a:tc>
              </a:tr>
              <a:tr h="370840">
                <a:tc vMerge="1">
                  <a:txBody>
                    <a:bodyPr/>
                    <a:lstStyle/>
                    <a:p>
                      <a:pPr algn="ctr"/>
                      <a:endParaRPr lang="en-US" dirty="0">
                        <a:cs typeface="B Nazanin" panose="00000400000000000000" pitchFamily="2" charset="-78"/>
                      </a:endParaRPr>
                    </a:p>
                  </a:txBody>
                  <a:tcPr/>
                </a:tc>
                <a:tc vMerge="1">
                  <a:txBody>
                    <a:bodyPr/>
                    <a:lstStyle/>
                    <a:p>
                      <a:pPr algn="ctr"/>
                      <a:endParaRPr lang="en-US">
                        <a:cs typeface="B Nazanin" panose="00000400000000000000" pitchFamily="2" charset="-78"/>
                      </a:endParaRPr>
                    </a:p>
                  </a:txBody>
                  <a:tcPr/>
                </a:tc>
                <a:tc vMerge="1">
                  <a:txBody>
                    <a:bodyPr/>
                    <a:lstStyle/>
                    <a:p>
                      <a:pPr algn="ctr"/>
                      <a:endParaRPr lang="en-US">
                        <a:cs typeface="B Nazanin" panose="00000400000000000000" pitchFamily="2" charset="-78"/>
                      </a:endParaRPr>
                    </a:p>
                  </a:txBody>
                  <a:tcPr/>
                </a:tc>
                <a:tc vMerge="1">
                  <a:txBody>
                    <a:bodyPr/>
                    <a:lstStyle/>
                    <a:p>
                      <a:pPr algn="ctr"/>
                      <a:endParaRPr lang="en-US">
                        <a:cs typeface="B Nazanin" panose="00000400000000000000" pitchFamily="2" charset="-78"/>
                      </a:endParaRPr>
                    </a:p>
                  </a:txBody>
                  <a:tcPr/>
                </a:tc>
                <a:tc>
                  <a:txBody>
                    <a:bodyPr/>
                    <a:lstStyle/>
                    <a:p>
                      <a:pPr algn="ctr"/>
                      <a:r>
                        <a:rPr lang="en-US" dirty="0" smtClean="0">
                          <a:cs typeface="B Nazanin" panose="00000400000000000000" pitchFamily="2" charset="-78"/>
                        </a:rPr>
                        <a:t>Number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Capacity (kW)</a:t>
                      </a:r>
                      <a:endParaRPr lang="en-US" dirty="0">
                        <a:cs typeface="B Nazanin" panose="00000400000000000000" pitchFamily="2" charset="-78"/>
                      </a:endParaRPr>
                    </a:p>
                  </a:txBody>
                  <a:tcPr anchor="ctr"/>
                </a:tc>
              </a:tr>
              <a:tr h="370840">
                <a:tc rowSpan="6">
                  <a:txBody>
                    <a:bodyPr/>
                    <a:lstStyle/>
                    <a:p>
                      <a:pPr algn="ctr"/>
                      <a:r>
                        <a:rPr lang="en-US" dirty="0" err="1" smtClean="0">
                          <a:cs typeface="B Nazanin" panose="00000400000000000000" pitchFamily="2" charset="-78"/>
                        </a:rPr>
                        <a:t>Manjil</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Babaian</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600</a:t>
                      </a:r>
                      <a:endParaRPr lang="en-US" dirty="0">
                        <a:cs typeface="B Nazanin" panose="00000400000000000000" pitchFamily="2" charset="-78"/>
                      </a:endParaRPr>
                    </a:p>
                  </a:txBody>
                  <a:tcPr anchor="ctr"/>
                </a:tc>
              </a:tr>
              <a:tr h="370840">
                <a:tc vMerge="1">
                  <a:txBody>
                    <a:bodyPr/>
                    <a:lstStyle/>
                    <a:p>
                      <a:pPr algn="ctr"/>
                      <a:endParaRPr lang="en-US">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Paskoulan</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22</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14520</a:t>
                      </a:r>
                      <a:endParaRPr lang="en-US" dirty="0">
                        <a:cs typeface="B Nazanin" panose="00000400000000000000" pitchFamily="2" charset="-78"/>
                      </a:endParaRPr>
                    </a:p>
                  </a:txBody>
                  <a:tcPr anchor="ctr"/>
                </a:tc>
              </a:tr>
              <a:tr h="370840">
                <a:tc vMerge="1">
                  <a:txBody>
                    <a:bodyPr/>
                    <a:lstStyle/>
                    <a:p>
                      <a:pPr algn="ct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2150</a:t>
                      </a:r>
                      <a:endParaRPr lang="en-US" dirty="0">
                        <a:cs typeface="B Nazanin" panose="00000400000000000000" pitchFamily="2" charset="-78"/>
                      </a:endParaRPr>
                    </a:p>
                  </a:txBody>
                  <a:tcPr anchor="ctr"/>
                </a:tc>
              </a:tr>
              <a:tr h="370840">
                <a:tc vMerge="1">
                  <a:txBody>
                    <a:bodyPr/>
                    <a:lstStyle/>
                    <a:p>
                      <a:pPr algn="ct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Siahpoush</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26</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17160</a:t>
                      </a:r>
                      <a:endParaRPr lang="en-US" dirty="0">
                        <a:cs typeface="B Nazanin" panose="00000400000000000000" pitchFamily="2" charset="-78"/>
                      </a:endParaRPr>
                    </a:p>
                  </a:txBody>
                  <a:tcPr anchor="ctr"/>
                </a:tc>
              </a:tr>
              <a:tr h="370840">
                <a:tc vMerge="1">
                  <a:txBody>
                    <a:bodyPr/>
                    <a:lstStyle/>
                    <a:p>
                      <a:pPr algn="ct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Manjil</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31</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13,250</a:t>
                      </a:r>
                      <a:endParaRPr lang="en-US" dirty="0">
                        <a:cs typeface="B Nazanin" panose="00000400000000000000" pitchFamily="2" charset="-78"/>
                      </a:endParaRPr>
                    </a:p>
                  </a:txBody>
                  <a:tcPr anchor="ctr"/>
                </a:tc>
              </a:tr>
              <a:tr h="370840">
                <a:tc vMerge="1">
                  <a:txBody>
                    <a:bodyPr/>
                    <a:lstStyle/>
                    <a:p>
                      <a:pPr algn="ctr"/>
                      <a:endParaRPr lang="en-US">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Harvil</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Gilan</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Roudbar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27</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13500</a:t>
                      </a:r>
                      <a:endParaRPr lang="en-US" dirty="0">
                        <a:cs typeface="B Nazanin" panose="00000400000000000000" pitchFamily="2" charset="-78"/>
                      </a:endParaRPr>
                    </a:p>
                  </a:txBody>
                  <a:tcPr anchor="ctr"/>
                </a:tc>
              </a:tr>
              <a:tr h="370840">
                <a:tc>
                  <a:txBody>
                    <a:bodyPr/>
                    <a:lstStyle/>
                    <a:p>
                      <a:pPr algn="ctr"/>
                      <a:r>
                        <a:rPr lang="en-US" dirty="0" err="1" smtClean="0">
                          <a:cs typeface="B Nazanin" panose="00000400000000000000" pitchFamily="2" charset="-78"/>
                        </a:rPr>
                        <a:t>Binaloud</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Binaloud</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Khorasan</a:t>
                      </a:r>
                      <a:endParaRPr lang="en-US" dirty="0">
                        <a:cs typeface="B Nazanin" panose="00000400000000000000" pitchFamily="2" charset="-78"/>
                      </a:endParaRPr>
                    </a:p>
                  </a:txBody>
                  <a:tcPr anchor="ctr"/>
                </a:tc>
                <a:tc>
                  <a:txBody>
                    <a:bodyPr/>
                    <a:lstStyle/>
                    <a:p>
                      <a:pPr algn="ctr"/>
                      <a:r>
                        <a:rPr lang="en-US" smtClean="0">
                          <a:cs typeface="B Nazanin" panose="00000400000000000000" pitchFamily="2" charset="-78"/>
                        </a:rPr>
                        <a:t>Neishabour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43</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28380</a:t>
                      </a:r>
                      <a:endParaRPr lang="en-US" dirty="0">
                        <a:cs typeface="B Nazanin" panose="00000400000000000000" pitchFamily="2" charset="-78"/>
                      </a:endParaRPr>
                    </a:p>
                  </a:txBody>
                  <a:tcPr anchor="ctr"/>
                </a:tc>
              </a:tr>
              <a:tr h="370840">
                <a:tc>
                  <a:txBody>
                    <a:bodyPr/>
                    <a:lstStyle/>
                    <a:p>
                      <a:pPr algn="ctr"/>
                      <a:r>
                        <a:rPr lang="en-US" dirty="0" err="1" smtClean="0">
                          <a:cs typeface="B Nazanin" panose="00000400000000000000" pitchFamily="2" charset="-78"/>
                        </a:rPr>
                        <a:t>Ventis</a:t>
                      </a:r>
                      <a:r>
                        <a:rPr lang="en-US" dirty="0" smtClean="0">
                          <a:cs typeface="B Nazanin" panose="00000400000000000000" pitchFamily="2" charset="-78"/>
                        </a:rPr>
                        <a:t> (</a:t>
                      </a:r>
                      <a:r>
                        <a:rPr lang="en-US" dirty="0" err="1" smtClean="0">
                          <a:cs typeface="B Nazanin" panose="00000400000000000000" pitchFamily="2" charset="-78"/>
                        </a:rPr>
                        <a:t>Dizbaad</a:t>
                      </a:r>
                      <a:r>
                        <a:rPr lang="en-US" dirty="0"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Ventis</a:t>
                      </a:r>
                      <a:r>
                        <a:rPr lang="en-US" dirty="0" smtClean="0">
                          <a:cs typeface="B Nazanin" panose="00000400000000000000" pitchFamily="2" charset="-78"/>
                        </a:rPr>
                        <a:t> (</a:t>
                      </a:r>
                      <a:r>
                        <a:rPr lang="en-US" dirty="0" err="1" smtClean="0">
                          <a:cs typeface="B Nazanin" panose="00000400000000000000" pitchFamily="2" charset="-78"/>
                        </a:rPr>
                        <a:t>Dizbaad</a:t>
                      </a:r>
                      <a:r>
                        <a:rPr lang="en-US" dirty="0"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Khorasan</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Neishabour</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260</a:t>
                      </a:r>
                      <a:endParaRPr lang="en-US" dirty="0">
                        <a:cs typeface="B Nazanin" panose="00000400000000000000" pitchFamily="2" charset="-78"/>
                      </a:endParaRPr>
                    </a:p>
                  </a:txBody>
                  <a:tcPr anchor="ctr"/>
                </a:tc>
              </a:tr>
              <a:tr h="370840">
                <a:tc>
                  <a:txBody>
                    <a:bodyPr/>
                    <a:lstStyle/>
                    <a:p>
                      <a:pPr algn="ctr"/>
                      <a:r>
                        <a:rPr lang="en-US" dirty="0" err="1" smtClean="0">
                          <a:cs typeface="B Nazanin" panose="00000400000000000000" pitchFamily="2" charset="-78"/>
                        </a:rPr>
                        <a:t>Sahand</a:t>
                      </a:r>
                      <a:endParaRPr lang="en-US" dirty="0">
                        <a:cs typeface="B Nazanin" panose="00000400000000000000" pitchFamily="2" charset="-78"/>
                      </a:endParaRPr>
                    </a:p>
                  </a:txBody>
                  <a:tcPr anchor="ctr"/>
                </a:tc>
                <a:tc>
                  <a:txBody>
                    <a:bodyPr/>
                    <a:lstStyle/>
                    <a:p>
                      <a:pPr algn="ctr"/>
                      <a:r>
                        <a:rPr lang="en-US" dirty="0" err="1" smtClean="0">
                          <a:cs typeface="B Nazanin" panose="00000400000000000000" pitchFamily="2" charset="-78"/>
                        </a:rPr>
                        <a:t>Sahand</a:t>
                      </a:r>
                      <a:r>
                        <a:rPr lang="en-US" dirty="0" smtClean="0">
                          <a:cs typeface="B Nazanin" panose="00000400000000000000" pitchFamily="2" charset="-78"/>
                        </a:rPr>
                        <a:t> Tabriz Univ.</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East </a:t>
                      </a:r>
                      <a:r>
                        <a:rPr lang="en-US" dirty="0" err="1" smtClean="0">
                          <a:cs typeface="B Nazanin" panose="00000400000000000000" pitchFamily="2" charset="-78"/>
                        </a:rPr>
                        <a:t>Azarbayjan</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Tabriz</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10</a:t>
                      </a:r>
                      <a:endParaRPr lang="en-US" dirty="0">
                        <a:cs typeface="B Nazanin" panose="00000400000000000000" pitchFamily="2" charset="-78"/>
                      </a:endParaRPr>
                    </a:p>
                  </a:txBody>
                  <a:tcPr anchor="ctr"/>
                </a:tc>
              </a:tr>
              <a:tr h="370840">
                <a:tc>
                  <a:txBody>
                    <a:bodyPr/>
                    <a:lstStyle/>
                    <a:p>
                      <a:pPr algn="ctr"/>
                      <a:r>
                        <a:rPr lang="en-US" dirty="0" smtClean="0">
                          <a:cs typeface="B Nazanin" panose="00000400000000000000" pitchFamily="2" charset="-78"/>
                        </a:rPr>
                        <a:t>Total</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157</a:t>
                      </a:r>
                      <a:endParaRPr lang="en-US" dirty="0">
                        <a:cs typeface="B Nazanin" panose="00000400000000000000" pitchFamily="2" charset="-78"/>
                      </a:endParaRPr>
                    </a:p>
                  </a:txBody>
                  <a:tcPr anchor="ctr"/>
                </a:tc>
                <a:tc>
                  <a:txBody>
                    <a:bodyPr/>
                    <a:lstStyle/>
                    <a:p>
                      <a:pPr algn="ctr"/>
                      <a:r>
                        <a:rPr lang="en-US" dirty="0" smtClean="0">
                          <a:cs typeface="B Nazanin" panose="00000400000000000000" pitchFamily="2" charset="-78"/>
                        </a:rPr>
                        <a:t>89830</a:t>
                      </a:r>
                      <a:endParaRPr lang="en-US" dirty="0">
                        <a:cs typeface="B Nazanin" panose="00000400000000000000" pitchFamily="2" charset="-78"/>
                      </a:endParaRPr>
                    </a:p>
                  </a:txBody>
                  <a:tcPr anchor="ctr"/>
                </a:tc>
              </a:tr>
            </a:tbl>
          </a:graphicData>
        </a:graphic>
      </p:graphicFrame>
    </p:spTree>
    <p:extLst>
      <p:ext uri="{BB962C8B-B14F-4D97-AF65-F5344CB8AC3E}">
        <p14:creationId xmlns:p14="http://schemas.microsoft.com/office/powerpoint/2010/main" val="4370683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Autofit/>
          </a:bodyPr>
          <a:lstStyle/>
          <a:p>
            <a:pPr algn="r" rtl="1"/>
            <a:r>
              <a:rPr lang="fa-IR" sz="3800" dirty="0" smtClean="0">
                <a:latin typeface="Georgia" pitchFamily="18" charset="0"/>
                <a:cs typeface="B Nazanin" pitchFamily="2" charset="-78"/>
              </a:rPr>
              <a:t>مواد استفاده شده در پره توربین های بادی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lnSpc>
                <a:spcPct val="150000"/>
              </a:lnSpc>
            </a:pPr>
            <a:r>
              <a:rPr lang="fa-IR" sz="2200" dirty="0" smtClean="0">
                <a:latin typeface="Georgia" pitchFamily="18" charset="0"/>
                <a:cs typeface="B Nazanin" pitchFamily="2" charset="-78"/>
              </a:rPr>
              <a:t>مواد استفاده شده در پره های توربین های بادی باید دارای ویژگی های زیر باشند:</a:t>
            </a:r>
          </a:p>
          <a:p>
            <a:pPr algn="just" rtl="1">
              <a:lnSpc>
                <a:spcPct val="150000"/>
              </a:lnSpc>
              <a:buFont typeface="Wingdings" panose="05000000000000000000" pitchFamily="2" charset="2"/>
              <a:buChar char="Ø"/>
            </a:pPr>
            <a:r>
              <a:rPr lang="fa-IR" sz="2200" dirty="0">
                <a:latin typeface="Georgia" pitchFamily="18" charset="0"/>
                <a:cs typeface="B Nazanin" pitchFamily="2" charset="-78"/>
              </a:rPr>
              <a:t>مقاومت خستگی خوب برای مقاومت در برابر بار </a:t>
            </a:r>
            <a:r>
              <a:rPr lang="fa-IR" sz="2200" dirty="0" smtClean="0">
                <a:latin typeface="Georgia" pitchFamily="18" charset="0"/>
                <a:cs typeface="B Nazanin" pitchFamily="2" charset="-78"/>
              </a:rPr>
              <a:t>سیکل</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وزن کمتر جهت کاهش </a:t>
            </a:r>
            <a:r>
              <a:rPr lang="fa-IR" sz="2200" dirty="0">
                <a:latin typeface="Georgia" pitchFamily="18" charset="0"/>
                <a:cs typeface="B Nazanin" pitchFamily="2" charset="-78"/>
              </a:rPr>
              <a:t>نیروهای </a:t>
            </a:r>
            <a:r>
              <a:rPr lang="fa-IR" sz="2200" dirty="0" smtClean="0">
                <a:latin typeface="Georgia" pitchFamily="18" charset="0"/>
                <a:cs typeface="B Nazanin" pitchFamily="2" charset="-78"/>
              </a:rPr>
              <a:t>گرانشی</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مقاومت خوب </a:t>
            </a:r>
            <a:r>
              <a:rPr lang="fa-IR" sz="2200" dirty="0">
                <a:latin typeface="Georgia" pitchFamily="18" charset="0"/>
                <a:cs typeface="B Nazanin" pitchFamily="2" charset="-78"/>
              </a:rPr>
              <a:t>در برابر نیروی </a:t>
            </a:r>
            <a:r>
              <a:rPr lang="fa-IR" sz="2200" dirty="0" smtClean="0">
                <a:latin typeface="Georgia" pitchFamily="18" charset="0"/>
                <a:cs typeface="B Nazanin" pitchFamily="2" charset="-78"/>
              </a:rPr>
              <a:t>باد</a:t>
            </a:r>
          </a:p>
          <a:p>
            <a:pPr algn="just" rtl="1">
              <a:lnSpc>
                <a:spcPct val="150000"/>
              </a:lnSpc>
            </a:pP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پره های توربین های بادی </a:t>
            </a:r>
            <a:r>
              <a:rPr lang="fa-IR" sz="2200" dirty="0" smtClean="0">
                <a:latin typeface="Georgia" pitchFamily="18" charset="0"/>
                <a:cs typeface="B Nazanin" pitchFamily="2" charset="-78"/>
              </a:rPr>
              <a:t>جدید، خواص </a:t>
            </a:r>
            <a:r>
              <a:rPr lang="fa-IR" sz="2200" dirty="0">
                <a:latin typeface="Georgia" pitchFamily="18" charset="0"/>
                <a:cs typeface="B Nazanin" pitchFamily="2" charset="-78"/>
              </a:rPr>
              <a:t>مکانیکی قابل قبول با تقویت کامپوزیت ها با مواد نانو بدست آمده است. </a:t>
            </a:r>
            <a:r>
              <a:rPr lang="fa-IR" sz="2200" dirty="0" smtClean="0">
                <a:latin typeface="Georgia" pitchFamily="18" charset="0"/>
                <a:cs typeface="B Nazanin" pitchFamily="2" charset="-78"/>
              </a:rPr>
              <a:t>کامپوزیت های تقویت شده با نانو </a:t>
            </a:r>
            <a:r>
              <a:rPr lang="fa-IR" sz="2200" dirty="0">
                <a:latin typeface="Georgia" pitchFamily="18" charset="0"/>
                <a:cs typeface="B Nazanin" pitchFamily="2" charset="-78"/>
              </a:rPr>
              <a:t>لوله‌های </a:t>
            </a:r>
            <a:r>
              <a:rPr lang="fa-IR" sz="2200" dirty="0" smtClean="0">
                <a:latin typeface="Georgia" pitchFamily="18" charset="0"/>
                <a:cs typeface="B Nazanin" pitchFamily="2" charset="-78"/>
              </a:rPr>
              <a:t>کربنی برای استفاده جهت ساخت پره های توربین های بادی به دلیل وزن کم و مقاومت بالا مناسب هستند.</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نانو </a:t>
            </a:r>
            <a:r>
              <a:rPr lang="fa-IR" sz="2200" dirty="0">
                <a:latin typeface="Georgia" pitchFamily="18" charset="0"/>
                <a:cs typeface="B Nazanin" pitchFamily="2" charset="-78"/>
              </a:rPr>
              <a:t>لوله‌های کربنی، ساختارهای حلقوی تو خالی و متشکل از اتم‌های کربن دارند. نانو لوله هاي کربني از جمله مقاوم ترين موادي هستند که به دست انسان توليد شده اند. وقتي نانو لوله ها شکل گرفتند مقاومت آنها صد ها برابر بيشتر از فولاد و وزن آنها شش برابر کمتر از فولاد است.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255257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پتانسیل استفاده از انرژی بادی در مناطق مختلف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000" dirty="0" smtClean="0">
                <a:latin typeface="Georgia" pitchFamily="18" charset="0"/>
                <a:cs typeface="B Nazanin" pitchFamily="2" charset="-78"/>
              </a:rPr>
              <a:t>شکل های زیر </a:t>
            </a:r>
            <a:r>
              <a:rPr lang="fa-IR" sz="2000" dirty="0">
                <a:cs typeface="B Nazanin" panose="00000400000000000000" pitchFamily="2" charset="-78"/>
              </a:rPr>
              <a:t>اطلس سرعت متوسط باد در </a:t>
            </a:r>
            <a:r>
              <a:rPr lang="fa-IR" sz="2000" dirty="0" smtClean="0">
                <a:cs typeface="B Nazanin" panose="00000400000000000000" pitchFamily="2" charset="-78"/>
              </a:rPr>
              <a:t>فواصل 10 و </a:t>
            </a:r>
            <a:r>
              <a:rPr lang="fa-IR" sz="2000" dirty="0">
                <a:cs typeface="B Nazanin" panose="00000400000000000000" pitchFamily="2" charset="-78"/>
              </a:rPr>
              <a:t>30 متری در  نواحی مختلف ایران </a:t>
            </a:r>
            <a:r>
              <a:rPr lang="fa-IR" sz="2200" dirty="0" smtClean="0">
                <a:latin typeface="Georgia" pitchFamily="18" charset="0"/>
                <a:cs typeface="B Nazanin" pitchFamily="2" charset="-78"/>
              </a:rPr>
              <a:t>را نشان می دهد.</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699907"/>
            <a:ext cx="4114800" cy="417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87434"/>
            <a:ext cx="4139389" cy="419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 y="5955268"/>
            <a:ext cx="3657600" cy="646331"/>
          </a:xfrm>
          <a:prstGeom prst="rect">
            <a:avLst/>
          </a:prstGeom>
          <a:noFill/>
        </p:spPr>
        <p:txBody>
          <a:bodyPr wrap="square" rtlCol="0">
            <a:spAutoFit/>
          </a:bodyPr>
          <a:lstStyle/>
          <a:p>
            <a:pPr algn="ctr" rtl="1"/>
            <a:r>
              <a:rPr lang="fa-IR" b="1" dirty="0" smtClean="0">
                <a:solidFill>
                  <a:srgbClr val="FF0000"/>
                </a:solidFill>
                <a:cs typeface="B Nazanin" panose="00000400000000000000" pitchFamily="2" charset="-78"/>
              </a:rPr>
              <a:t>اطلس سرعت متوسط باد در فاصله 10 متری در  نواحی مختلف </a:t>
            </a:r>
            <a:r>
              <a:rPr lang="fa-IR" b="1" dirty="0">
                <a:solidFill>
                  <a:srgbClr val="FF0000"/>
                </a:solidFill>
                <a:cs typeface="B Nazanin" panose="00000400000000000000" pitchFamily="2" charset="-78"/>
              </a:rPr>
              <a:t>ایران </a:t>
            </a:r>
            <a:endParaRPr lang="en-US" b="1" dirty="0">
              <a:solidFill>
                <a:srgbClr val="FF0000"/>
              </a:solidFill>
              <a:cs typeface="B Nazanin" panose="00000400000000000000" pitchFamily="2" charset="-78"/>
            </a:endParaRPr>
          </a:p>
        </p:txBody>
      </p:sp>
      <p:sp>
        <p:nvSpPr>
          <p:cNvPr id="10" name="TextBox 9"/>
          <p:cNvSpPr txBox="1"/>
          <p:nvPr/>
        </p:nvSpPr>
        <p:spPr>
          <a:xfrm>
            <a:off x="5181600" y="5955268"/>
            <a:ext cx="3657600" cy="646331"/>
          </a:xfrm>
          <a:prstGeom prst="rect">
            <a:avLst/>
          </a:prstGeom>
          <a:noFill/>
        </p:spPr>
        <p:txBody>
          <a:bodyPr wrap="square" rtlCol="0">
            <a:spAutoFit/>
          </a:bodyPr>
          <a:lstStyle/>
          <a:p>
            <a:pPr algn="ctr" rtl="1"/>
            <a:r>
              <a:rPr lang="fa-IR" b="1" dirty="0" smtClean="0">
                <a:solidFill>
                  <a:srgbClr val="FF0000"/>
                </a:solidFill>
                <a:cs typeface="B Nazanin" panose="00000400000000000000" pitchFamily="2" charset="-78"/>
              </a:rPr>
              <a:t>اطلس سرعت متوسط باد در فاصله 30 متری در  نواحی مختلف </a:t>
            </a:r>
            <a:r>
              <a:rPr lang="fa-IR" b="1" dirty="0">
                <a:solidFill>
                  <a:srgbClr val="FF0000"/>
                </a:solidFill>
                <a:cs typeface="B Nazanin" panose="00000400000000000000" pitchFamily="2" charset="-78"/>
              </a:rPr>
              <a:t>ایران </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5085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پتانسیل استفاده از انرژی بادی در مناطق مختلف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1039024" y="685800"/>
            <a:ext cx="8077200" cy="6172200"/>
          </a:xfrm>
        </p:spPr>
        <p:txBody>
          <a:bodyPr>
            <a:normAutofit/>
          </a:bodyPr>
          <a:lstStyle/>
          <a:p>
            <a:pPr algn="just" rtl="1"/>
            <a:r>
              <a:rPr lang="fa-IR" sz="2200" dirty="0" smtClean="0">
                <a:latin typeface="Georgia" pitchFamily="18" charset="0"/>
                <a:cs typeface="B Nazanin" pitchFamily="2" charset="-78"/>
              </a:rPr>
              <a:t>شکل های زیر </a:t>
            </a:r>
            <a:r>
              <a:rPr lang="fa-IR" sz="2200" dirty="0">
                <a:cs typeface="B Nazanin" panose="00000400000000000000" pitchFamily="2" charset="-78"/>
              </a:rPr>
              <a:t>اطلس </a:t>
            </a:r>
            <a:r>
              <a:rPr lang="fa-IR" sz="2200" dirty="0" smtClean="0">
                <a:cs typeface="B Nazanin" panose="00000400000000000000" pitchFamily="2" charset="-78"/>
              </a:rPr>
              <a:t>چگالی توان تخمینی باد </a:t>
            </a:r>
            <a:r>
              <a:rPr lang="fa-IR" sz="2200" dirty="0">
                <a:cs typeface="B Nazanin" panose="00000400000000000000" pitchFamily="2" charset="-78"/>
              </a:rPr>
              <a:t>در </a:t>
            </a:r>
            <a:r>
              <a:rPr lang="fa-IR" sz="2200" dirty="0" smtClean="0">
                <a:cs typeface="B Nazanin" panose="00000400000000000000" pitchFamily="2" charset="-78"/>
              </a:rPr>
              <a:t>فواصل 10 و 30 </a:t>
            </a:r>
            <a:r>
              <a:rPr lang="fa-IR" sz="2200" dirty="0">
                <a:cs typeface="B Nazanin" panose="00000400000000000000" pitchFamily="2" charset="-78"/>
              </a:rPr>
              <a:t>متری در  نواحی مختلف ایران </a:t>
            </a:r>
            <a:r>
              <a:rPr lang="fa-IR" sz="2200" dirty="0" smtClean="0">
                <a:latin typeface="Georgia" pitchFamily="18" charset="0"/>
                <a:cs typeface="B Nazanin" pitchFamily="2" charset="-78"/>
              </a:rPr>
              <a:t>را نشان می دهد.</a:t>
            </a: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1800" dirty="0" smtClean="0">
              <a:latin typeface="Georgia" pitchFamily="18" charset="0"/>
              <a:cs typeface="B Nazanin" pitchFamily="2" charset="-78"/>
            </a:endParaRPr>
          </a:p>
          <a:p>
            <a:pPr algn="just" rtl="1"/>
            <a:endParaRPr lang="fa-IR" sz="18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4508651" y="5635420"/>
            <a:ext cx="4434525" cy="646331"/>
          </a:xfrm>
          <a:prstGeom prst="rect">
            <a:avLst/>
          </a:prstGeom>
          <a:noFill/>
        </p:spPr>
        <p:txBody>
          <a:bodyPr wrap="square" rtlCol="0">
            <a:spAutoFit/>
          </a:bodyPr>
          <a:lstStyle/>
          <a:p>
            <a:pPr algn="ctr" rtl="1"/>
            <a:r>
              <a:rPr lang="fa-IR" b="1" dirty="0" smtClean="0">
                <a:solidFill>
                  <a:srgbClr val="FF0000"/>
                </a:solidFill>
                <a:cs typeface="B Nazanin" panose="00000400000000000000" pitchFamily="2" charset="-78"/>
              </a:rPr>
              <a:t>اطلس </a:t>
            </a:r>
            <a:r>
              <a:rPr lang="fa-IR" b="1" dirty="0">
                <a:solidFill>
                  <a:srgbClr val="FF0000"/>
                </a:solidFill>
                <a:cs typeface="B Nazanin" panose="00000400000000000000" pitchFamily="2" charset="-78"/>
              </a:rPr>
              <a:t>توان </a:t>
            </a:r>
            <a:r>
              <a:rPr lang="fa-IR" b="1" dirty="0" smtClean="0">
                <a:solidFill>
                  <a:srgbClr val="FF0000"/>
                </a:solidFill>
                <a:cs typeface="B Nazanin" panose="00000400000000000000" pitchFamily="2" charset="-78"/>
              </a:rPr>
              <a:t>تخمینی انرژی </a:t>
            </a:r>
            <a:r>
              <a:rPr lang="fa-IR" b="1" dirty="0">
                <a:solidFill>
                  <a:srgbClr val="FF0000"/>
                </a:solidFill>
                <a:cs typeface="B Nazanin" panose="00000400000000000000" pitchFamily="2" charset="-78"/>
              </a:rPr>
              <a:t>باد </a:t>
            </a:r>
            <a:r>
              <a:rPr lang="fa-IR" b="1" dirty="0" smtClean="0">
                <a:solidFill>
                  <a:srgbClr val="FF0000"/>
                </a:solidFill>
                <a:cs typeface="B Nazanin" panose="00000400000000000000" pitchFamily="2" charset="-78"/>
              </a:rPr>
              <a:t>برای تولید برق توسط توربین در فاصله 30 متری در  نواحی مختلف </a:t>
            </a:r>
            <a:r>
              <a:rPr lang="fa-IR" b="1" dirty="0">
                <a:solidFill>
                  <a:srgbClr val="FF0000"/>
                </a:solidFill>
                <a:cs typeface="B Nazanin" panose="00000400000000000000" pitchFamily="2" charset="-78"/>
              </a:rPr>
              <a:t>ایران </a:t>
            </a:r>
            <a:endParaRPr lang="en-US" b="1" dirty="0">
              <a:solidFill>
                <a:srgbClr val="FF0000"/>
              </a:solidFill>
              <a:cs typeface="B Nazanin"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 y="1632981"/>
            <a:ext cx="4023675" cy="408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624" y="1713817"/>
            <a:ext cx="3865552" cy="392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7475" y="5715000"/>
            <a:ext cx="4434525" cy="646331"/>
          </a:xfrm>
          <a:prstGeom prst="rect">
            <a:avLst/>
          </a:prstGeom>
          <a:noFill/>
        </p:spPr>
        <p:txBody>
          <a:bodyPr wrap="square" rtlCol="0">
            <a:spAutoFit/>
          </a:bodyPr>
          <a:lstStyle/>
          <a:p>
            <a:pPr algn="ctr" rtl="1"/>
            <a:r>
              <a:rPr lang="fa-IR" b="1" dirty="0" smtClean="0">
                <a:solidFill>
                  <a:srgbClr val="FF0000"/>
                </a:solidFill>
                <a:cs typeface="B Nazanin" panose="00000400000000000000" pitchFamily="2" charset="-78"/>
              </a:rPr>
              <a:t>اطلس </a:t>
            </a:r>
            <a:r>
              <a:rPr lang="fa-IR" b="1" dirty="0">
                <a:solidFill>
                  <a:srgbClr val="FF0000"/>
                </a:solidFill>
                <a:cs typeface="B Nazanin" panose="00000400000000000000" pitchFamily="2" charset="-78"/>
              </a:rPr>
              <a:t>توان </a:t>
            </a:r>
            <a:r>
              <a:rPr lang="fa-IR" b="1" dirty="0" smtClean="0">
                <a:solidFill>
                  <a:srgbClr val="FF0000"/>
                </a:solidFill>
                <a:cs typeface="B Nazanin" panose="00000400000000000000" pitchFamily="2" charset="-78"/>
              </a:rPr>
              <a:t>تخمینی انرژی </a:t>
            </a:r>
            <a:r>
              <a:rPr lang="fa-IR" b="1" dirty="0">
                <a:solidFill>
                  <a:srgbClr val="FF0000"/>
                </a:solidFill>
                <a:cs typeface="B Nazanin" panose="00000400000000000000" pitchFamily="2" charset="-78"/>
              </a:rPr>
              <a:t>باد </a:t>
            </a:r>
            <a:r>
              <a:rPr lang="fa-IR" b="1" dirty="0" smtClean="0">
                <a:solidFill>
                  <a:srgbClr val="FF0000"/>
                </a:solidFill>
                <a:cs typeface="B Nazanin" panose="00000400000000000000" pitchFamily="2" charset="-78"/>
              </a:rPr>
              <a:t>برای تولید برق توسط توربین در فاصله 10 متری در  نواحی مختلف </a:t>
            </a:r>
            <a:r>
              <a:rPr lang="fa-IR" b="1" dirty="0">
                <a:solidFill>
                  <a:srgbClr val="FF0000"/>
                </a:solidFill>
                <a:cs typeface="B Nazanin" panose="00000400000000000000" pitchFamily="2" charset="-78"/>
              </a:rPr>
              <a:t>ایران </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58781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25534</TotalTime>
  <Words>6697</Words>
  <Application>Microsoft Office PowerPoint</Application>
  <PresentationFormat>On-screen Show (4:3)</PresentationFormat>
  <Paragraphs>1121</Paragraphs>
  <Slides>70</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2" baseType="lpstr">
      <vt:lpstr>Arial</vt:lpstr>
      <vt:lpstr>B Nazanin</vt:lpstr>
      <vt:lpstr>Calibri</vt:lpstr>
      <vt:lpstr>Georgia</vt:lpstr>
      <vt:lpstr>Gill Sans MT</vt:lpstr>
      <vt:lpstr>Majalla UI</vt:lpstr>
      <vt:lpstr>Times New Roman</vt:lpstr>
      <vt:lpstr>Verdana</vt:lpstr>
      <vt:lpstr>Wingdings</vt:lpstr>
      <vt:lpstr>Wingdings 2</vt:lpstr>
      <vt:lpstr>Solstice</vt:lpstr>
      <vt:lpstr>Equation</vt:lpstr>
      <vt:lpstr>انرژی بادی</vt:lpstr>
      <vt:lpstr>فهرست مطالب</vt:lpstr>
      <vt:lpstr>فهرست مطالب</vt:lpstr>
      <vt:lpstr>وضعیت استفاده از انرژی بادی در جهان</vt:lpstr>
      <vt:lpstr>وضعیت استفاده از انرژی بادی در جهان</vt:lpstr>
      <vt:lpstr>وضعیت استفاده از انرژی بادی در ایران</vt:lpstr>
      <vt:lpstr>وضعیت استفاده از انرژی بادی در ایران</vt:lpstr>
      <vt:lpstr>پتانسیل استفاده از انرژی بادی در مناطق مختلف ایران</vt:lpstr>
      <vt:lpstr>پتانسیل استفاده از انرژی بادی در مناطق مختلف ایران</vt:lpstr>
      <vt:lpstr>پتانسیل استفاده از انرژی بادی در مناطق مختلف ایران</vt:lpstr>
      <vt:lpstr>انرژی باد</vt:lpstr>
      <vt:lpstr>انرژی باد</vt:lpstr>
      <vt:lpstr>سیستم های تبدیل انرژی باد</vt:lpstr>
      <vt:lpstr>مزایای استفاده از سیستم های تبدیل انرژی بادی</vt:lpstr>
      <vt:lpstr>مزایای استفاده از سیستم های تبدیل انرژی بادی</vt:lpstr>
      <vt:lpstr>چالش های استفاده از سیستم های تبدیل انرژی بادی</vt:lpstr>
      <vt:lpstr>ویژگی های یک سایت مناسب برای نیروگاه بادی</vt:lpstr>
      <vt:lpstr>دیاگرام گلباد برای تعیین جهت و اندازه باد</vt:lpstr>
      <vt:lpstr>ارتباط سرعت باد با افزایش ارتفاع</vt:lpstr>
      <vt:lpstr>ارتباط سرعت باد با افزایش ارتفاع</vt:lpstr>
      <vt:lpstr>پیش بینی سرعت باد در یک سایت نیروگاه بادی</vt:lpstr>
      <vt:lpstr>پیش بینی سرعت باد در یک سایت نیروگاه بادی</vt:lpstr>
      <vt:lpstr>پیش بینی سرعت باد در یک سایت نیروگاه بادی</vt:lpstr>
      <vt:lpstr>پیش بینی سرعت باد در یک سایت نیروگاه بادی</vt:lpstr>
      <vt:lpstr>توان موجود در باد</vt:lpstr>
      <vt:lpstr>توان موجود در باد</vt:lpstr>
      <vt:lpstr>اثبات قانون بتز</vt:lpstr>
      <vt:lpstr>اثبات قانون بتز</vt:lpstr>
      <vt:lpstr>اثبات قانون بتز</vt:lpstr>
      <vt:lpstr>توان موجود در باد</vt:lpstr>
      <vt:lpstr>رابطه سرعت باد و توان خروجی توربین باد</vt:lpstr>
      <vt:lpstr>راندمان الکتریکی سیستم تبدیل انرژی بادی</vt:lpstr>
      <vt:lpstr>راندمان الکتریکی سیستم تبدیل انرژی بادی</vt:lpstr>
      <vt:lpstr>راندمان الکتریکی سیستم تبدیل انرژی بادی</vt:lpstr>
      <vt:lpstr>توان الکتریکی سیستم تبدیل انرژی باد در انواع سرعت</vt:lpstr>
      <vt:lpstr>توان موجود در باد</vt:lpstr>
      <vt:lpstr>توان موجود در باد</vt:lpstr>
      <vt:lpstr>اجزای اصلی توربین باد</vt:lpstr>
      <vt:lpstr>برج یا پایه</vt:lpstr>
      <vt:lpstr>برج یا پایه</vt:lpstr>
      <vt:lpstr>برج یا پایه</vt:lpstr>
      <vt:lpstr>برج یا پایه</vt:lpstr>
      <vt:lpstr>روتور توربین بادی </vt:lpstr>
      <vt:lpstr>ناسل توربین بادی </vt:lpstr>
      <vt:lpstr>سیستم انتقال قدرت (Transmission) </vt:lpstr>
      <vt:lpstr>مولد برق یا ژنراتور</vt:lpstr>
      <vt:lpstr>سیستم ترمز</vt:lpstr>
      <vt:lpstr>سیستم کنترل</vt:lpstr>
      <vt:lpstr>سنسورهای اندازه گیری، باد سنج و سیستم انحراف</vt:lpstr>
      <vt:lpstr>انواع توربین های بادی</vt:lpstr>
      <vt:lpstr>انواع توربین های بادی</vt:lpstr>
      <vt:lpstr>توربین های بادی نوع درگ پایه و لیفت پایه</vt:lpstr>
      <vt:lpstr>انواع توربین های بادی</vt:lpstr>
      <vt:lpstr>انواع توربین های بادی</vt:lpstr>
      <vt:lpstr>انواع توربین های بادی</vt:lpstr>
      <vt:lpstr>مزایاو معایب توربین های محور افقی</vt:lpstr>
      <vt:lpstr>مکانیزم یاو (Yawing) توربین های محور افقی</vt:lpstr>
      <vt:lpstr>توربین های محور عمودی</vt:lpstr>
      <vt:lpstr>مزایاو معایب توربین های محور عمودی</vt:lpstr>
      <vt:lpstr>توربین های محور عمودی داریوس</vt:lpstr>
      <vt:lpstr>توربین های محور عمودی ساونیوس</vt:lpstr>
      <vt:lpstr>توربین های باد بدون پره</vt:lpstr>
      <vt:lpstr>مزایای توربین های باد بدون پره</vt:lpstr>
      <vt:lpstr>پمپ بادي آبکش </vt:lpstr>
      <vt:lpstr>پمپ آب بادی</vt:lpstr>
      <vt:lpstr>سیستم های تبدیل انرژی بادی متصل به و مستقل از شبکه</vt:lpstr>
      <vt:lpstr>کاربرد سیستم های تبدیل انرژی بادی مستقل از شبکه </vt:lpstr>
      <vt:lpstr>سیستم های ترکیبی خورشیدی-بادی</vt:lpstr>
      <vt:lpstr>سیستم های ترکیبی خورشیدی-بادی</vt:lpstr>
      <vt:lpstr>مواد استفاده شده در پره توربین های بادی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nanoﬂuids</dc:title>
  <dc:creator>lenovo</dc:creator>
  <cp:lastModifiedBy>DELL</cp:lastModifiedBy>
  <cp:revision>1072</cp:revision>
  <dcterms:created xsi:type="dcterms:W3CDTF">2006-08-16T00:00:00Z</dcterms:created>
  <dcterms:modified xsi:type="dcterms:W3CDTF">2020-06-20T01:41:05Z</dcterms:modified>
</cp:coreProperties>
</file>